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58" r:id="rId7"/>
    <p:sldId id="259" r:id="rId8"/>
    <p:sldId id="260" r:id="rId9"/>
  </p:sldIdLst>
  <p:sldSz cx="10693400" cy="7562850"/>
  <p:notesSz cx="10693400" cy="75628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5B1900-9AE5-4CAC-8C75-842B333981F8}" v="1" dt="2025-12-12T09:55:51.926"/>
    <p1510:client id="{8AF6674F-E7C5-4804-82AF-039322E3121B}" v="36" dt="2025-12-12T07:39:38.32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9" autoAdjust="0"/>
    <p:restoredTop sz="94660"/>
  </p:normalViewPr>
  <p:slideViewPr>
    <p:cSldViewPr snapToGrid="0">
      <p:cViewPr>
        <p:scale>
          <a:sx n="50" d="100"/>
          <a:sy n="50" d="100"/>
        </p:scale>
        <p:origin x="72" y="-11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nna Haapamäki" userId="b14cece7-ee4f-4e31-9cb6-5c9cf7c67c05" providerId="ADAL" clId="{DD1623AD-5440-4CB2-B8CE-175833F2B290}"/>
    <pc:docChg chg="modSld">
      <pc:chgData name="Minna Haapamäki" userId="b14cece7-ee4f-4e31-9cb6-5c9cf7c67c05" providerId="ADAL" clId="{DD1623AD-5440-4CB2-B8CE-175833F2B290}" dt="2025-12-12T09:59:37.226" v="17" actId="20577"/>
      <pc:docMkLst>
        <pc:docMk/>
      </pc:docMkLst>
      <pc:sldChg chg="modSp mod">
        <pc:chgData name="Minna Haapamäki" userId="b14cece7-ee4f-4e31-9cb6-5c9cf7c67c05" providerId="ADAL" clId="{DD1623AD-5440-4CB2-B8CE-175833F2B290}" dt="2025-12-12T09:54:04.750" v="0" actId="20577"/>
        <pc:sldMkLst>
          <pc:docMk/>
          <pc:sldMk cId="0" sldId="257"/>
        </pc:sldMkLst>
        <pc:graphicFrameChg chg="modGraphic">
          <ac:chgData name="Minna Haapamäki" userId="b14cece7-ee4f-4e31-9cb6-5c9cf7c67c05" providerId="ADAL" clId="{DD1623AD-5440-4CB2-B8CE-175833F2B290}" dt="2025-12-12T09:54:04.750" v="0" actId="20577"/>
          <ac:graphicFrameMkLst>
            <pc:docMk/>
            <pc:sldMk cId="0" sldId="257"/>
            <ac:graphicFrameMk id="10" creationId="{00000000-0000-0000-0000-000000000000}"/>
          </ac:graphicFrameMkLst>
        </pc:graphicFrameChg>
      </pc:sldChg>
      <pc:sldChg chg="modSp mod">
        <pc:chgData name="Minna Haapamäki" userId="b14cece7-ee4f-4e31-9cb6-5c9cf7c67c05" providerId="ADAL" clId="{DD1623AD-5440-4CB2-B8CE-175833F2B290}" dt="2025-12-12T09:57:30.978" v="16" actId="20577"/>
        <pc:sldMkLst>
          <pc:docMk/>
          <pc:sldMk cId="0" sldId="259"/>
        </pc:sldMkLst>
        <pc:graphicFrameChg chg="modGraphic">
          <ac:chgData name="Minna Haapamäki" userId="b14cece7-ee4f-4e31-9cb6-5c9cf7c67c05" providerId="ADAL" clId="{DD1623AD-5440-4CB2-B8CE-175833F2B290}" dt="2025-12-12T09:57:30.978" v="16" actId="20577"/>
          <ac:graphicFrameMkLst>
            <pc:docMk/>
            <pc:sldMk cId="0" sldId="259"/>
            <ac:graphicFrameMk id="10" creationId="{00000000-0000-0000-0000-000000000000}"/>
          </ac:graphicFrameMkLst>
        </pc:graphicFrameChg>
      </pc:sldChg>
      <pc:sldChg chg="modSp mod">
        <pc:chgData name="Minna Haapamäki" userId="b14cece7-ee4f-4e31-9cb6-5c9cf7c67c05" providerId="ADAL" clId="{DD1623AD-5440-4CB2-B8CE-175833F2B290}" dt="2025-12-12T09:59:37.226" v="17" actId="20577"/>
        <pc:sldMkLst>
          <pc:docMk/>
          <pc:sldMk cId="3448426057" sldId="260"/>
        </pc:sldMkLst>
        <pc:graphicFrameChg chg="modGraphic">
          <ac:chgData name="Minna Haapamäki" userId="b14cece7-ee4f-4e31-9cb6-5c9cf7c67c05" providerId="ADAL" clId="{DD1623AD-5440-4CB2-B8CE-175833F2B290}" dt="2025-12-12T09:59:37.226" v="17" actId="20577"/>
          <ac:graphicFrameMkLst>
            <pc:docMk/>
            <pc:sldMk cId="3448426057" sldId="260"/>
            <ac:graphicFrameMk id="10" creationId="{3D15ADA4-28E6-24E1-BFC6-16B909C0EE8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99299" y="352540"/>
            <a:ext cx="5088432" cy="594367"/>
          </a:xfrm>
          <a:prstGeom prst="rect">
            <a:avLst/>
          </a:prstGeom>
        </p:spPr>
        <p:txBody>
          <a:bodyPr wrap="square" lIns="0" tIns="0" rIns="0" bIns="0">
            <a:spAutoFit/>
          </a:bodyPr>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12/12/2025</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8" name="Tekstiruutu 7">
            <a:extLst>
              <a:ext uri="{FF2B5EF4-FFF2-40B4-BE49-F238E27FC236}">
                <a16:creationId xmlns:a16="http://schemas.microsoft.com/office/drawing/2014/main" id="{AC84F0AE-0E76-F254-252C-A8C7C01C91B6}"/>
              </a:ext>
            </a:extLst>
          </p:cNvPr>
          <p:cNvSpPr txBox="1"/>
          <p:nvPr userDrawn="1">
            <p:extLst>
              <p:ext uri="{1162E1C5-73C7-4A58-AE30-91384D911F3F}">
                <p184:classification xmlns:p184="http://schemas.microsoft.com/office/powerpoint/2018/4/main" val="ftr"/>
              </p:ext>
            </p:extLst>
          </p:nvPr>
        </p:nvSpPr>
        <p:spPr>
          <a:xfrm>
            <a:off x="8955088" y="7346950"/>
            <a:ext cx="1703387" cy="152400"/>
          </a:xfrm>
          <a:prstGeom prst="rect">
            <a:avLst/>
          </a:prstGeom>
        </p:spPr>
        <p:txBody>
          <a:bodyPr horzOverflow="overflow" lIns="0" tIns="0" rIns="0" bIns="0">
            <a:spAutoFit/>
          </a:bodyPr>
          <a:lstStyle/>
          <a:p>
            <a:pPr algn="l"/>
            <a:r>
              <a:rPr lang="fi-FI"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Luottamuksellinen - Confidential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object 10"/>
          <p:cNvGraphicFramePr>
            <a:graphicFrameLocks noGrp="1"/>
          </p:cNvGraphicFramePr>
          <p:nvPr>
            <p:extLst>
              <p:ext uri="{D42A27DB-BD31-4B8C-83A1-F6EECF244321}">
                <p14:modId xmlns:p14="http://schemas.microsoft.com/office/powerpoint/2010/main" val="3208246130"/>
              </p:ext>
            </p:extLst>
          </p:nvPr>
        </p:nvGraphicFramePr>
        <p:xfrm>
          <a:off x="246993" y="979895"/>
          <a:ext cx="10302898" cy="5764821"/>
        </p:xfrm>
        <a:graphic>
          <a:graphicData uri="http://schemas.openxmlformats.org/drawingml/2006/table">
            <a:tbl>
              <a:tblPr firstRow="1" bandRow="1">
                <a:tableStyleId>{2D5ABB26-0587-4C30-8999-92F81FD0307C}</a:tableStyleId>
              </a:tblPr>
              <a:tblGrid>
                <a:gridCol w="434649">
                  <a:extLst>
                    <a:ext uri="{9D8B030D-6E8A-4147-A177-3AD203B41FA5}">
                      <a16:colId xmlns:a16="http://schemas.microsoft.com/office/drawing/2014/main" val="20000"/>
                    </a:ext>
                  </a:extLst>
                </a:gridCol>
                <a:gridCol w="2124967">
                  <a:extLst>
                    <a:ext uri="{9D8B030D-6E8A-4147-A177-3AD203B41FA5}">
                      <a16:colId xmlns:a16="http://schemas.microsoft.com/office/drawing/2014/main" val="20001"/>
                    </a:ext>
                  </a:extLst>
                </a:gridCol>
                <a:gridCol w="2067608">
                  <a:extLst>
                    <a:ext uri="{9D8B030D-6E8A-4147-A177-3AD203B41FA5}">
                      <a16:colId xmlns:a16="http://schemas.microsoft.com/office/drawing/2014/main" val="20002"/>
                    </a:ext>
                  </a:extLst>
                </a:gridCol>
                <a:gridCol w="1933524">
                  <a:extLst>
                    <a:ext uri="{9D8B030D-6E8A-4147-A177-3AD203B41FA5}">
                      <a16:colId xmlns:a16="http://schemas.microsoft.com/office/drawing/2014/main" val="20003"/>
                    </a:ext>
                  </a:extLst>
                </a:gridCol>
                <a:gridCol w="1894790">
                  <a:extLst>
                    <a:ext uri="{9D8B030D-6E8A-4147-A177-3AD203B41FA5}">
                      <a16:colId xmlns:a16="http://schemas.microsoft.com/office/drawing/2014/main" val="20004"/>
                    </a:ext>
                  </a:extLst>
                </a:gridCol>
                <a:gridCol w="1847360">
                  <a:extLst>
                    <a:ext uri="{9D8B030D-6E8A-4147-A177-3AD203B41FA5}">
                      <a16:colId xmlns:a16="http://schemas.microsoft.com/office/drawing/2014/main" val="20005"/>
                    </a:ext>
                  </a:extLst>
                </a:gridCol>
              </a:tblGrid>
              <a:tr h="244901">
                <a:tc gridSpan="2">
                  <a:txBody>
                    <a:bodyPr/>
                    <a:lstStyle/>
                    <a:p>
                      <a:pPr marL="1201420">
                        <a:lnSpc>
                          <a:spcPct val="100000"/>
                        </a:lnSpc>
                        <a:spcBef>
                          <a:spcPts val="670"/>
                        </a:spcBef>
                      </a:pPr>
                      <a:r>
                        <a:rPr sz="1050" b="1" spc="0" dirty="0">
                          <a:solidFill>
                            <a:schemeClr val="tx1"/>
                          </a:solidFill>
                          <a:latin typeface="Montserrat Thin"/>
                          <a:cs typeface="Montserrat Thin"/>
                        </a:rPr>
                        <a:t>AAMIAINEN</a:t>
                      </a:r>
                    </a:p>
                  </a:txBody>
                  <a:tcPr marL="0" marR="0" marT="85090" marB="0">
                    <a:lnL w="3175">
                      <a:solidFill>
                        <a:srgbClr val="231F20"/>
                      </a:solidFill>
                      <a:prstDash val="solid"/>
                    </a:lnL>
                    <a:lnR w="3175">
                      <a:solidFill>
                        <a:srgbClr val="F2E8DF"/>
                      </a:solidFill>
                      <a:prstDash val="solid"/>
                    </a:lnR>
                    <a:lnT w="3175">
                      <a:solidFill>
                        <a:srgbClr val="231F20"/>
                      </a:solidFill>
                      <a:prstDash val="solid"/>
                    </a:lnT>
                    <a:lnB w="6350" cap="flat" cmpd="sng" algn="ctr">
                      <a:solidFill>
                        <a:srgbClr val="231F20"/>
                      </a:solidFill>
                      <a:prstDash val="solid"/>
                      <a:round/>
                      <a:headEnd type="none" w="med" len="med"/>
                      <a:tailEnd type="none" w="med" len="med"/>
                    </a:lnB>
                    <a:solidFill>
                      <a:schemeClr val="accent1">
                        <a:lumMod val="20000"/>
                        <a:lumOff val="80000"/>
                      </a:schemeClr>
                    </a:solidFill>
                  </a:tcPr>
                </a:tc>
                <a:tc hMerge="1">
                  <a:txBody>
                    <a:bodyPr/>
                    <a:lstStyle/>
                    <a:p>
                      <a:endParaRPr/>
                    </a:p>
                  </a:txBody>
                  <a:tcPr marL="0" marR="0" marT="0" marB="0"/>
                </a:tc>
                <a:tc>
                  <a:txBody>
                    <a:bodyPr/>
                    <a:lstStyle/>
                    <a:p>
                      <a:pPr algn="ctr">
                        <a:lnSpc>
                          <a:spcPct val="100000"/>
                        </a:lnSpc>
                        <a:spcBef>
                          <a:spcPts val="670"/>
                        </a:spcBef>
                      </a:pPr>
                      <a:r>
                        <a:rPr sz="1050" b="1" spc="0" dirty="0">
                          <a:solidFill>
                            <a:schemeClr val="tx1"/>
                          </a:solidFill>
                          <a:latin typeface="Montserrat Thin"/>
                          <a:cs typeface="Montserrat Thin"/>
                        </a:rPr>
                        <a:t>LOUNAS</a:t>
                      </a:r>
                    </a:p>
                  </a:txBody>
                  <a:tcPr marL="0" marR="0" marT="8509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marL="447040">
                        <a:lnSpc>
                          <a:spcPct val="100000"/>
                        </a:lnSpc>
                        <a:spcBef>
                          <a:spcPts val="670"/>
                        </a:spcBef>
                      </a:pPr>
                      <a:r>
                        <a:rPr sz="1050" b="1" spc="0" dirty="0">
                          <a:solidFill>
                            <a:schemeClr val="tx1"/>
                          </a:solidFill>
                          <a:latin typeface="Montserrat Thin"/>
                          <a:cs typeface="Montserrat Thin"/>
                        </a:rPr>
                        <a:t>PÄIVÄKAHVI</a:t>
                      </a:r>
                    </a:p>
                  </a:txBody>
                  <a:tcPr marL="0" marR="0" marT="8509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70"/>
                        </a:spcBef>
                      </a:pPr>
                      <a:r>
                        <a:rPr sz="1050" b="1" spc="0" dirty="0">
                          <a:solidFill>
                            <a:schemeClr val="tx1"/>
                          </a:solidFill>
                          <a:latin typeface="Montserrat Thin"/>
                          <a:cs typeface="Montserrat Thin"/>
                        </a:rPr>
                        <a:t>PÄIVÄLLINEN</a:t>
                      </a:r>
                    </a:p>
                  </a:txBody>
                  <a:tcPr marL="0" marR="0" marT="8509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70"/>
                        </a:spcBef>
                      </a:pPr>
                      <a:r>
                        <a:rPr sz="1050" b="1" spc="0" dirty="0">
                          <a:solidFill>
                            <a:schemeClr val="tx1"/>
                          </a:solidFill>
                          <a:latin typeface="Montserrat Thin"/>
                          <a:cs typeface="Montserrat Thin"/>
                        </a:rPr>
                        <a:t>ILTAPALA</a:t>
                      </a:r>
                    </a:p>
                  </a:txBody>
                  <a:tcPr marL="0" marR="0" marT="85090"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extLst>
                  <a:ext uri="{0D108BD9-81ED-4DB2-BD59-A6C34878D82A}">
                    <a16:rowId xmlns:a16="http://schemas.microsoft.com/office/drawing/2014/main" val="10000"/>
                  </a:ext>
                </a:extLst>
              </a:tr>
              <a:tr h="721467">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60020">
                        <a:lnSpc>
                          <a:spcPct val="100000"/>
                        </a:lnSpc>
                        <a:spcBef>
                          <a:spcPts val="665"/>
                        </a:spcBef>
                      </a:pPr>
                      <a:r>
                        <a:rPr lang="fi-FI" sz="900" b="1" spc="-25" dirty="0">
                          <a:solidFill>
                            <a:srgbClr val="113A58"/>
                          </a:solidFill>
                          <a:latin typeface="Montserrat SemiBold"/>
                          <a:cs typeface="Montserrat SemiBold"/>
                        </a:rPr>
                        <a:t>MA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656590" indent="0" algn="ctr">
                        <a:lnSpc>
                          <a:spcPct val="100000"/>
                        </a:lnSpc>
                        <a:spcBef>
                          <a:spcPts val="100"/>
                        </a:spcBef>
                      </a:pPr>
                      <a:r>
                        <a:rPr lang="en-US" sz="900" b="0" spc="0" dirty="0">
                          <a:solidFill>
                            <a:schemeClr val="tx1"/>
                          </a:solidFill>
                          <a:latin typeface="Montserrat Light"/>
                          <a:cs typeface="Montserrat Light"/>
                        </a:rPr>
                        <a:t>Kaurapuuroa</a:t>
                      </a:r>
                      <a:r>
                        <a:rPr sz="900" b="0" spc="0" dirty="0">
                          <a:solidFill>
                            <a:schemeClr val="tx1"/>
                          </a:solidFill>
                          <a:latin typeface="Montserrat Light"/>
                          <a:cs typeface="Montserrat Light"/>
                        </a:rPr>
                        <a:t> </a:t>
                      </a:r>
                      <a:r>
                        <a:rPr lang="en-US" sz="900" b="0" spc="0" dirty="0">
                          <a:solidFill>
                            <a:schemeClr val="tx1"/>
                          </a:solidFill>
                          <a:latin typeface="Montserrat Light"/>
                          <a:cs typeface="Montserrat Light"/>
                        </a:rPr>
                        <a:t>M </a:t>
                      </a:r>
                    </a:p>
                    <a:p>
                      <a:pPr marL="91440" marR="656590" lvl="0" indent="0" algn="ctr">
                        <a:lnSpc>
                          <a:spcPct val="100000"/>
                        </a:lnSpc>
                        <a:spcBef>
                          <a:spcPts val="100"/>
                        </a:spcBef>
                        <a:buNone/>
                      </a:pPr>
                      <a:r>
                        <a:rPr sz="900" b="0" spc="0" dirty="0">
                          <a:solidFill>
                            <a:schemeClr val="tx1"/>
                          </a:solidFill>
                          <a:latin typeface="Montserrat Light"/>
                          <a:cs typeface="Montserrat Light"/>
                        </a:rPr>
                        <a:t>Hilloa</a:t>
                      </a:r>
                      <a:endParaRPr lang="fi-FI" sz="900" b="0" spc="0" dirty="0">
                        <a:solidFill>
                          <a:schemeClr val="tx1"/>
                        </a:solidFill>
                        <a:latin typeface="Montserrat Light"/>
                        <a:cs typeface="Montserrat Light"/>
                      </a:endParaRPr>
                    </a:p>
                    <a:p>
                      <a:pPr marL="91440" marR="656590" lvl="0" indent="0" algn="ctr">
                        <a:lnSpc>
                          <a:spcPct val="100000"/>
                        </a:lnSpc>
                        <a:spcBef>
                          <a:spcPts val="100"/>
                        </a:spcBef>
                        <a:buNone/>
                      </a:pPr>
                      <a:r>
                        <a:rPr lang="fi-FI" sz="900" b="0" spc="0" dirty="0">
                          <a:solidFill>
                            <a:schemeClr val="tx1"/>
                          </a:solidFill>
                          <a:latin typeface="Montserrat Light"/>
                          <a:cs typeface="Montserrat Light"/>
                        </a:rPr>
                        <a:t>Juustoa</a:t>
                      </a:r>
                    </a:p>
                    <a:p>
                      <a:pPr marL="91440" marR="604520" lvl="0" indent="0" algn="ctr">
                        <a:lnSpc>
                          <a:spcPct val="100000"/>
                        </a:lnSpc>
                        <a:spcBef>
                          <a:spcPts val="100"/>
                        </a:spcBef>
                        <a:buNone/>
                      </a:pPr>
                      <a:r>
                        <a:rPr sz="900" b="0" spc="0" dirty="0">
                          <a:solidFill>
                            <a:schemeClr val="tx1"/>
                          </a:solidFill>
                          <a:latin typeface="Montserrat Light"/>
                          <a:ea typeface="+mn-ea"/>
                          <a:cs typeface="Montserrat Light"/>
                        </a:rPr>
                        <a:t>Tuore</a:t>
                      </a:r>
                      <a:r>
                        <a:rPr lang="fi-FI" sz="900" b="0" spc="0" dirty="0">
                          <a:solidFill>
                            <a:schemeClr val="tx1"/>
                          </a:solidFill>
                          <a:latin typeface="Montserrat Light"/>
                          <a:ea typeface="+mn-ea"/>
                          <a:cs typeface="Montserrat Light"/>
                        </a:rPr>
                        <a:t>vihanneksia</a:t>
                      </a:r>
                      <a:endParaRPr sz="900" b="0" spc="0" dirty="0">
                        <a:solidFill>
                          <a:schemeClr val="tx1"/>
                        </a:solidFill>
                        <a:latin typeface="Montserrat Light"/>
                        <a:ea typeface="+mn-ea"/>
                        <a:cs typeface="Montserrat Light"/>
                      </a:endParaRPr>
                    </a:p>
                  </a:txBody>
                  <a:tcPr marL="0" marR="0" marT="73660" marB="0" anchor="ctr">
                    <a:lnL w="3175" cap="flat" cmpd="sng" algn="ctr">
                      <a:solidFill>
                        <a:srgbClr val="231F20"/>
                      </a:solidFill>
                      <a:prstDash val="solid"/>
                      <a:round/>
                      <a:headEnd type="none" w="med" len="med"/>
                      <a:tailEnd type="none" w="med" len="me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463550" algn="ctr">
                        <a:lnSpc>
                          <a:spcPct val="100000"/>
                        </a:lnSpc>
                        <a:spcBef>
                          <a:spcPts val="0"/>
                        </a:spcBef>
                      </a:pPr>
                      <a:r>
                        <a:rPr lang="fi-FI" sz="900" b="0" spc="0" dirty="0">
                          <a:solidFill>
                            <a:schemeClr val="tx1"/>
                          </a:solidFill>
                          <a:latin typeface="Montserrat Light"/>
                          <a:cs typeface="Montserrat Light"/>
                        </a:rPr>
                        <a:t>Lohimurekepihvejä M,G Tilli</a:t>
                      </a:r>
                      <a:r>
                        <a:rPr sz="900" b="0" spc="0" dirty="0">
                          <a:solidFill>
                            <a:schemeClr val="tx1"/>
                          </a:solidFill>
                          <a:latin typeface="Montserrat Light"/>
                          <a:cs typeface="Montserrat Light"/>
                        </a:rPr>
                        <a:t>kastiketta L,G</a:t>
                      </a:r>
                      <a:r>
                        <a:rPr lang="fi-FI" sz="900" b="0" spc="0" dirty="0">
                          <a:solidFill>
                            <a:schemeClr val="tx1"/>
                          </a:solidFill>
                          <a:latin typeface="Montserrat Light"/>
                          <a:cs typeface="Montserrat Light"/>
                        </a:rPr>
                        <a:t> </a:t>
                      </a:r>
                      <a:endParaRPr lang="en-US" dirty="0"/>
                    </a:p>
                    <a:p>
                      <a:pPr marL="91440" marR="463550" lvl="0" algn="ctr">
                        <a:lnSpc>
                          <a:spcPct val="100000"/>
                        </a:lnSpc>
                        <a:spcBef>
                          <a:spcPts val="0"/>
                        </a:spcBef>
                        <a:buNone/>
                      </a:pPr>
                      <a:r>
                        <a:rPr lang="fi-FI" sz="900" b="0" spc="0" dirty="0">
                          <a:solidFill>
                            <a:schemeClr val="tx1"/>
                          </a:solidFill>
                          <a:latin typeface="Montserrat Light"/>
                          <a:cs typeface="Montserrat Light"/>
                        </a:rPr>
                        <a:t>Perunasosetta L,G</a:t>
                      </a:r>
                    </a:p>
                    <a:p>
                      <a:pPr marL="91440" marR="463550" lvl="0" algn="ctr">
                        <a:lnSpc>
                          <a:spcPct val="100000"/>
                        </a:lnSpc>
                        <a:spcBef>
                          <a:spcPts val="0"/>
                        </a:spcBef>
                        <a:buNone/>
                      </a:pPr>
                      <a:r>
                        <a:rPr lang="fi-FI" sz="900" b="0" spc="0" dirty="0">
                          <a:solidFill>
                            <a:schemeClr val="tx1"/>
                          </a:solidFill>
                          <a:latin typeface="Montserrat Light"/>
                          <a:cs typeface="Montserrat Light"/>
                        </a:rPr>
                        <a:t>Hernelisäkettä M,G</a:t>
                      </a:r>
                      <a:endParaRPr sz="900" b="0" spc="0" dirty="0">
                        <a:solidFill>
                          <a:schemeClr val="tx1"/>
                        </a:solidFill>
                        <a:latin typeface="Montserrat Light"/>
                        <a:cs typeface="Montserrat Light"/>
                      </a:endParaRPr>
                    </a:p>
                  </a:txBody>
                  <a:tcPr marL="0" marR="0" marT="101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428625" marR="417830" indent="-3810" algn="ctr">
                        <a:lnSpc>
                          <a:spcPct val="100000"/>
                        </a:lnSpc>
                      </a:pPr>
                      <a:r>
                        <a:rPr sz="900" b="0" spc="0" dirty="0">
                          <a:solidFill>
                            <a:schemeClr val="tx1"/>
                          </a:solidFill>
                          <a:latin typeface="Montserrat Light"/>
                          <a:cs typeface="Montserrat Light"/>
                        </a:rPr>
                        <a:t>Kahvia ja teet</a:t>
                      </a:r>
                      <a:r>
                        <a:rPr lang="fi-FI" sz="900" b="0" spc="0" dirty="0">
                          <a:solidFill>
                            <a:schemeClr val="tx1"/>
                          </a:solidFill>
                          <a:latin typeface="Montserrat Light"/>
                          <a:cs typeface="Montserrat Light"/>
                        </a:rPr>
                        <a:t>ä </a:t>
                      </a:r>
                      <a:endParaRPr lang="en-US" sz="900" b="0" spc="0" dirty="0">
                        <a:solidFill>
                          <a:schemeClr val="tx1"/>
                        </a:solidFill>
                        <a:latin typeface="Montserrat Light"/>
                        <a:cs typeface="Montserrat Light"/>
                      </a:endParaRPr>
                    </a:p>
                    <a:p>
                      <a:pPr marL="428625" marR="417830" lvl="0" indent="-3810" algn="ctr">
                        <a:lnSpc>
                          <a:spcPct val="100000"/>
                        </a:lnSpc>
                        <a:buNone/>
                      </a:pPr>
                      <a:r>
                        <a:rPr lang="fi-FI" sz="900" b="0" spc="0" dirty="0">
                          <a:solidFill>
                            <a:schemeClr val="tx1"/>
                          </a:solidFill>
                          <a:latin typeface="Montserrat Light"/>
                          <a:cs typeface="Montserrat Light"/>
                        </a:rPr>
                        <a:t>Talon kahvikakkua</a:t>
                      </a:r>
                      <a:r>
                        <a:rPr sz="900" b="0" spc="0" dirty="0">
                          <a:solidFill>
                            <a:schemeClr val="tx1"/>
                          </a:solidFill>
                          <a:latin typeface="Montserrat Light"/>
                          <a:cs typeface="Montserrat Light"/>
                        </a:rPr>
                        <a:t> L</a:t>
                      </a:r>
                      <a:endParaRPr lang="en-US" sz="900" b="0" spc="0"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490855" indent="-635" algn="ctr">
                        <a:lnSpc>
                          <a:spcPct val="100000"/>
                        </a:lnSpc>
                        <a:spcBef>
                          <a:spcPts val="0"/>
                        </a:spcBef>
                      </a:pPr>
                      <a:r>
                        <a:rPr sz="900" b="0" spc="0" dirty="0">
                          <a:solidFill>
                            <a:schemeClr val="tx1"/>
                          </a:solidFill>
                          <a:latin typeface="Montserrat Light"/>
                          <a:cs typeface="Montserrat Light"/>
                        </a:rPr>
                        <a:t>J</a:t>
                      </a:r>
                      <a:r>
                        <a:rPr lang="fi-FI" sz="900" b="0" spc="0" dirty="0">
                          <a:solidFill>
                            <a:schemeClr val="tx1"/>
                          </a:solidFill>
                          <a:latin typeface="Montserrat Light"/>
                          <a:cs typeface="Montserrat Light"/>
                        </a:rPr>
                        <a:t>auhelihakeittoa M</a:t>
                      </a:r>
                      <a:r>
                        <a:rPr sz="900" b="0" spc="0" dirty="0">
                          <a:solidFill>
                            <a:schemeClr val="tx1"/>
                          </a:solidFill>
                          <a:latin typeface="Montserrat Light"/>
                          <a:cs typeface="Montserrat Light"/>
                        </a:rPr>
                        <a:t>,G</a:t>
                      </a:r>
                      <a:r>
                        <a:rPr lang="fi-FI" sz="900" b="0" spc="0" dirty="0">
                          <a:solidFill>
                            <a:schemeClr val="tx1"/>
                          </a:solidFill>
                          <a:latin typeface="Montserrat Light"/>
                          <a:cs typeface="Montserrat Light"/>
                        </a:rPr>
                        <a:t> </a:t>
                      </a:r>
                      <a:r>
                        <a:rPr lang="fi-FI" sz="900" b="0" spc="0" baseline="0" dirty="0">
                          <a:solidFill>
                            <a:schemeClr val="tx1"/>
                          </a:solidFill>
                          <a:latin typeface="Montserrat Light"/>
                          <a:cs typeface="Montserrat Light"/>
                        </a:rPr>
                        <a:t>Mustaherukkarahkaa  L,G       </a:t>
                      </a:r>
                      <a:endParaRPr lang="en-US" dirty="0"/>
                    </a:p>
                    <a:p>
                      <a:pPr marL="91440" marR="490855" indent="-635" algn="ctr">
                        <a:lnSpc>
                          <a:spcPct val="100000"/>
                        </a:lnSpc>
                        <a:spcBef>
                          <a:spcPts val="0"/>
                        </a:spcBef>
                      </a:pPr>
                      <a:r>
                        <a:rPr lang="fi-FI" sz="900" b="0" spc="0" dirty="0">
                          <a:solidFill>
                            <a:schemeClr val="tx1"/>
                          </a:solidFill>
                          <a:latin typeface="Montserrat Light"/>
                          <a:cs typeface="Montserrat Light"/>
                        </a:rPr>
                        <a:t>Tuorevihanneksia</a:t>
                      </a:r>
                      <a:endParaRPr sz="900" b="0" spc="0" dirty="0">
                        <a:solidFill>
                          <a:schemeClr val="tx1"/>
                        </a:solidFill>
                        <a:latin typeface="Montserrat Light"/>
                        <a:cs typeface="Montserrat Light"/>
                      </a:endParaRPr>
                    </a:p>
                  </a:txBody>
                  <a:tcPr marL="0" marR="0" marT="101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87020" marR="279400" algn="ctr">
                        <a:lnSpc>
                          <a:spcPct val="100000"/>
                        </a:lnSpc>
                        <a:spcBef>
                          <a:spcPts val="100"/>
                        </a:spcBef>
                      </a:pPr>
                      <a:r>
                        <a:rPr lang="fi-FI" sz="900" b="0" spc="0" dirty="0">
                          <a:solidFill>
                            <a:schemeClr val="tx1"/>
                          </a:solidFill>
                          <a:latin typeface="Montserrat Light"/>
                          <a:cs typeface="Montserrat Light"/>
                        </a:rPr>
                        <a:t>Mustikkajogurttia L,G</a:t>
                      </a:r>
                    </a:p>
                    <a:p>
                      <a:pPr marL="287020" marR="279400" algn="ctr">
                        <a:lnSpc>
                          <a:spcPct val="100000"/>
                        </a:lnSpc>
                        <a:spcBef>
                          <a:spcPts val="100"/>
                        </a:spcBef>
                      </a:pPr>
                      <a:r>
                        <a:rPr sz="900" b="0" spc="0" dirty="0">
                          <a:solidFill>
                            <a:schemeClr val="tx1"/>
                          </a:solidFill>
                          <a:latin typeface="Montserrat Light"/>
                          <a:cs typeface="Montserrat Light"/>
                        </a:rPr>
                        <a:t>Leikkelettä</a:t>
                      </a:r>
                      <a:endParaRPr lang="fi-FI" sz="900" b="0" spc="0" dirty="0">
                        <a:solidFill>
                          <a:schemeClr val="tx1"/>
                        </a:solidFill>
                        <a:latin typeface="Montserrat Light"/>
                        <a:cs typeface="Montserrat Light"/>
                      </a:endParaRPr>
                    </a:p>
                    <a:p>
                      <a:pPr marL="287020" marR="279400" algn="ctr">
                        <a:lnSpc>
                          <a:spcPct val="100000"/>
                        </a:lnSpc>
                        <a:spcBef>
                          <a:spcPts val="100"/>
                        </a:spcBef>
                      </a:pPr>
                      <a:r>
                        <a:rPr lang="fi-FI" sz="900" b="0" spc="0" dirty="0">
                          <a:solidFill>
                            <a:schemeClr val="tx1"/>
                          </a:solidFill>
                          <a:latin typeface="Montserrat Light"/>
                          <a:cs typeface="Montserrat Light"/>
                        </a:rPr>
                        <a:t>Hedelmää</a:t>
                      </a:r>
                      <a:endParaRPr sz="900" b="0" spc="0" dirty="0">
                        <a:solidFill>
                          <a:schemeClr val="tx1"/>
                        </a:solidFill>
                        <a:latin typeface="Montserrat Light"/>
                        <a:cs typeface="Montserrat Light"/>
                      </a:endParaRPr>
                    </a:p>
                  </a:txBody>
                  <a:tcPr marL="0" marR="0" marT="7429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720318">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96215">
                        <a:lnSpc>
                          <a:spcPct val="100000"/>
                        </a:lnSpc>
                        <a:spcBef>
                          <a:spcPts val="655"/>
                        </a:spcBef>
                      </a:pPr>
                      <a:r>
                        <a:rPr lang="fi-FI" sz="900" b="1" spc="-25" dirty="0">
                          <a:solidFill>
                            <a:srgbClr val="113A58"/>
                          </a:solidFill>
                          <a:latin typeface="Montserrat SemiBold"/>
                          <a:cs typeface="Montserrat SemiBold"/>
                        </a:rPr>
                        <a:t>TI</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indent="0" algn="ctr">
                        <a:lnSpc>
                          <a:spcPct val="100000"/>
                        </a:lnSpc>
                        <a:spcBef>
                          <a:spcPts val="100"/>
                        </a:spcBef>
                      </a:pPr>
                      <a:r>
                        <a:rPr lang="fi-FI" sz="900" b="0" spc="0" dirty="0">
                          <a:solidFill>
                            <a:schemeClr val="tx1"/>
                          </a:solidFill>
                          <a:latin typeface="Montserrat Light"/>
                          <a:cs typeface="Montserrat Light"/>
                        </a:rPr>
                        <a:t>Ruispuuroa M </a:t>
                      </a:r>
                    </a:p>
                    <a:p>
                      <a:pPr marL="91440" marR="604520" lvl="0" indent="0" algn="ctr">
                        <a:lnSpc>
                          <a:spcPct val="100000"/>
                        </a:lnSpc>
                        <a:spcBef>
                          <a:spcPts val="100"/>
                        </a:spcBef>
                        <a:buNone/>
                      </a:pPr>
                      <a:r>
                        <a:rPr lang="fi-FI" sz="900" b="0" spc="0" dirty="0">
                          <a:solidFill>
                            <a:schemeClr val="tx1"/>
                          </a:solidFill>
                          <a:latin typeface="Montserrat Light"/>
                          <a:cs typeface="Montserrat Light"/>
                        </a:rPr>
                        <a:t>Mehukeittoa </a:t>
                      </a:r>
                    </a:p>
                    <a:p>
                      <a:pPr marL="91440" marR="604520" lvl="0" indent="0" algn="ctr">
                        <a:lnSpc>
                          <a:spcPct val="100000"/>
                        </a:lnSpc>
                        <a:spcBef>
                          <a:spcPts val="100"/>
                        </a:spcBef>
                        <a:buNone/>
                      </a:pPr>
                      <a:r>
                        <a:rPr lang="fi-FI" sz="900" b="0" spc="0" dirty="0">
                          <a:solidFill>
                            <a:schemeClr val="tx1"/>
                          </a:solidFill>
                          <a:latin typeface="Montserrat Light"/>
                          <a:cs typeface="Montserrat Light"/>
                        </a:rPr>
                        <a:t>Leikkelettä </a:t>
                      </a:r>
                    </a:p>
                    <a:p>
                      <a:pPr marL="91440" marR="604520" lvl="0" indent="0" algn="ctr">
                        <a:lnSpc>
                          <a:spcPct val="100000"/>
                        </a:lnSpc>
                        <a:spcBef>
                          <a:spcPts val="100"/>
                        </a:spcBef>
                        <a:buNone/>
                      </a:pPr>
                      <a:r>
                        <a:rPr lang="fi-FI" sz="900" b="0" spc="0" dirty="0">
                          <a:solidFill>
                            <a:schemeClr val="tx1"/>
                          </a:solidFill>
                          <a:latin typeface="Montserrat Light"/>
                          <a:cs typeface="Montserrat Light"/>
                        </a:rPr>
                        <a:t>Tuorevihanneksia</a:t>
                      </a:r>
                    </a:p>
                  </a:txBody>
                  <a:tcPr marL="0" marR="0" marT="723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63550" algn="ctr">
                        <a:lnSpc>
                          <a:spcPct val="100000"/>
                        </a:lnSpc>
                        <a:spcBef>
                          <a:spcPts val="0"/>
                        </a:spcBef>
                      </a:pPr>
                      <a:r>
                        <a:rPr sz="900" b="0" spc="0" dirty="0">
                          <a:solidFill>
                            <a:schemeClr val="tx1"/>
                          </a:solidFill>
                          <a:latin typeface="Montserrat Light"/>
                          <a:cs typeface="Montserrat Light"/>
                        </a:rPr>
                        <a:t>Nakkik</a:t>
                      </a:r>
                      <a:r>
                        <a:rPr lang="fi-FI" sz="900" b="0" spc="0" dirty="0">
                          <a:solidFill>
                            <a:schemeClr val="tx1"/>
                          </a:solidFill>
                          <a:latin typeface="Montserrat Light"/>
                          <a:cs typeface="Montserrat Light"/>
                        </a:rPr>
                        <a:t>eittoa</a:t>
                      </a:r>
                      <a:r>
                        <a:rPr sz="900" b="0" spc="0" dirty="0">
                          <a:solidFill>
                            <a:schemeClr val="tx1"/>
                          </a:solidFill>
                          <a:latin typeface="Montserrat Light"/>
                          <a:cs typeface="Montserrat Light"/>
                        </a:rPr>
                        <a:t> M</a:t>
                      </a:r>
                      <a:r>
                        <a:rPr lang="fi-FI" sz="900" b="0" spc="0" dirty="0">
                          <a:solidFill>
                            <a:schemeClr val="tx1"/>
                          </a:solidFill>
                          <a:latin typeface="Montserrat Light"/>
                          <a:cs typeface="Montserrat Light"/>
                        </a:rPr>
                        <a:t>,G</a:t>
                      </a:r>
                      <a:r>
                        <a:rPr sz="900" b="0" spc="0" dirty="0">
                          <a:solidFill>
                            <a:schemeClr val="tx1"/>
                          </a:solidFill>
                          <a:latin typeface="Montserrat Light"/>
                          <a:cs typeface="Montserrat Light"/>
                        </a:rPr>
                        <a:t> </a:t>
                      </a:r>
                      <a:endParaRPr lang="en-US" dirty="0"/>
                    </a:p>
                    <a:p>
                      <a:pPr marL="91440" marR="463550" lvl="0" algn="ctr">
                        <a:lnSpc>
                          <a:spcPct val="100000"/>
                        </a:lnSpc>
                        <a:spcBef>
                          <a:spcPts val="0"/>
                        </a:spcBef>
                        <a:buNone/>
                      </a:pPr>
                      <a:r>
                        <a:rPr lang="fi-FI" sz="900" b="0" spc="0" dirty="0">
                          <a:solidFill>
                            <a:schemeClr val="tx1"/>
                          </a:solidFill>
                          <a:latin typeface="Montserrat Light"/>
                          <a:cs typeface="Montserrat Light"/>
                        </a:rPr>
                        <a:t>Vaniljavanukasta L,G</a:t>
                      </a:r>
                      <a:r>
                        <a:rPr sz="900" b="0" spc="0" dirty="0">
                          <a:solidFill>
                            <a:schemeClr val="tx1"/>
                          </a:solidFill>
                          <a:latin typeface="Montserrat Light"/>
                          <a:cs typeface="Montserrat Light"/>
                        </a:rPr>
                        <a:t> </a:t>
                      </a:r>
                      <a:r>
                        <a:rPr lang="fi-FI" sz="900" b="0" spc="0" dirty="0">
                          <a:solidFill>
                            <a:schemeClr val="tx1"/>
                          </a:solidFill>
                          <a:latin typeface="Montserrat Light"/>
                          <a:cs typeface="Montserrat Light"/>
                        </a:rPr>
                        <a:t>Mansikkahilloa </a:t>
                      </a:r>
                    </a:p>
                    <a:p>
                      <a:pPr marL="91440" marR="463550" algn="ctr">
                        <a:lnSpc>
                          <a:spcPct val="100000"/>
                        </a:lnSpc>
                        <a:spcBef>
                          <a:spcPts val="0"/>
                        </a:spcBef>
                      </a:pPr>
                      <a:r>
                        <a:rPr lang="fi-FI" sz="900" b="0" spc="0" dirty="0">
                          <a:solidFill>
                            <a:schemeClr val="tx1"/>
                          </a:solidFill>
                          <a:latin typeface="Montserrat Light"/>
                          <a:cs typeface="Montserrat Light"/>
                        </a:rPr>
                        <a:t>Tuorevihanneksia</a:t>
                      </a:r>
                      <a:endParaRPr sz="900" b="0" spc="0" dirty="0">
                        <a:solidFill>
                          <a:schemeClr val="tx1"/>
                        </a:solidFill>
                        <a:latin typeface="Montserrat Light"/>
                        <a:cs typeface="Montserrat Light"/>
                      </a:endParaRP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87350" marR="379730" indent="38100" algn="ctr">
                        <a:lnSpc>
                          <a:spcPct val="100000"/>
                        </a:lnSpc>
                      </a:pPr>
                      <a:r>
                        <a:rPr lang="fi-FI" sz="900" b="0" spc="0" dirty="0">
                          <a:solidFill>
                            <a:schemeClr val="tx1"/>
                          </a:solidFill>
                          <a:latin typeface="Montserrat Light"/>
                          <a:cs typeface="Montserrat Light"/>
                        </a:rPr>
                        <a:t>Kahvia ja teetä</a:t>
                      </a:r>
                    </a:p>
                    <a:p>
                      <a:pPr marL="387350" marR="379730" lvl="0" indent="38100" algn="ctr">
                        <a:lnSpc>
                          <a:spcPct val="100000"/>
                        </a:lnSpc>
                        <a:buNone/>
                      </a:pPr>
                      <a:r>
                        <a:rPr lang="fi-FI" sz="900" b="0" spc="0" dirty="0">
                          <a:solidFill>
                            <a:schemeClr val="tx1"/>
                          </a:solidFill>
                          <a:latin typeface="Montserrat Light"/>
                          <a:cs typeface="Montserrat Light"/>
                        </a:rPr>
                        <a:t>Hedelmää</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396240" algn="ctr">
                        <a:lnSpc>
                          <a:spcPct val="100000"/>
                        </a:lnSpc>
                        <a:spcBef>
                          <a:spcPts val="500"/>
                        </a:spcBef>
                      </a:pPr>
                      <a:r>
                        <a:rPr lang="fi-FI" sz="900" b="0" spc="0" dirty="0">
                          <a:solidFill>
                            <a:schemeClr val="tx1"/>
                          </a:solidFill>
                          <a:latin typeface="Montserrat Light"/>
                          <a:cs typeface="Montserrat Light"/>
                        </a:rPr>
                        <a:t>Punajuurilaatikkoa L,G Kurpitsakuutioita</a:t>
                      </a: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87655" marR="340360" indent="0" algn="ctr">
                        <a:lnSpc>
                          <a:spcPct val="100000"/>
                        </a:lnSpc>
                        <a:spcBef>
                          <a:spcPts val="0"/>
                        </a:spcBef>
                      </a:pPr>
                      <a:r>
                        <a:rPr lang="fi-FI" sz="900" b="0" spc="0" dirty="0">
                          <a:solidFill>
                            <a:schemeClr val="tx1"/>
                          </a:solidFill>
                          <a:latin typeface="Montserrat Light"/>
                          <a:cs typeface="Montserrat Light"/>
                        </a:rPr>
                        <a:t>Silliä  tai leikkelettä,</a:t>
                      </a:r>
                      <a:r>
                        <a:rPr lang="fi-FI" sz="900" b="0" spc="0" dirty="0">
                          <a:solidFill>
                            <a:schemeClr val="tx1"/>
                          </a:solidFill>
                          <a:latin typeface="Montserrat Light"/>
                        </a:rPr>
                        <a:t> </a:t>
                      </a:r>
                    </a:p>
                    <a:p>
                      <a:pPr marL="287655" marR="340360" lvl="0" indent="0" algn="ctr">
                        <a:lnSpc>
                          <a:spcPct val="100000"/>
                        </a:lnSpc>
                        <a:spcBef>
                          <a:spcPts val="0"/>
                        </a:spcBef>
                        <a:buNone/>
                      </a:pPr>
                      <a:r>
                        <a:rPr lang="fi-FI" sz="900" b="0" i="0" u="none" strike="noStrike" spc="0" noProof="0" dirty="0">
                          <a:solidFill>
                            <a:schemeClr val="tx1"/>
                          </a:solidFill>
                          <a:latin typeface="Montserrat Light"/>
                        </a:rPr>
                        <a:t>kananmunaa</a:t>
                      </a:r>
                      <a:r>
                        <a:rPr lang="fi-FI" sz="900" b="0" spc="0" dirty="0">
                          <a:solidFill>
                            <a:schemeClr val="tx1"/>
                          </a:solidFill>
                          <a:latin typeface="Montserrat Light"/>
                          <a:cs typeface="Montserrat Light"/>
                        </a:rPr>
                        <a:t> ja leipää L</a:t>
                      </a:r>
                      <a:r>
                        <a:rPr sz="900" b="0" spc="0" dirty="0">
                          <a:solidFill>
                            <a:schemeClr val="tx1"/>
                          </a:solidFill>
                          <a:latin typeface="Montserrat Light"/>
                          <a:cs typeface="Montserrat Light"/>
                        </a:rPr>
                        <a:t> </a:t>
                      </a:r>
                      <a:endParaRPr lang="fi-FI" sz="900" b="0" spc="0" dirty="0">
                        <a:solidFill>
                          <a:schemeClr val="tx1"/>
                        </a:solidFill>
                        <a:latin typeface="Montserrat Light"/>
                        <a:cs typeface="Montserrat Light"/>
                      </a:endParaRPr>
                    </a:p>
                    <a:p>
                      <a:pPr marL="287655" marR="340360" indent="0" algn="ctr">
                        <a:lnSpc>
                          <a:spcPct val="100000"/>
                        </a:lnSpc>
                        <a:spcBef>
                          <a:spcPts val="0"/>
                        </a:spcBef>
                      </a:pPr>
                      <a:r>
                        <a:rPr lang="fi-FI" sz="900" b="0" spc="0" dirty="0">
                          <a:solidFill>
                            <a:schemeClr val="tx1"/>
                          </a:solidFill>
                          <a:latin typeface="Montserrat Light"/>
                          <a:cs typeface="Montserrat Light"/>
                        </a:rPr>
                        <a:t>Hedelmää</a:t>
                      </a:r>
                      <a:endParaRPr sz="900" b="0" spc="0" dirty="0">
                        <a:solidFill>
                          <a:schemeClr val="tx1"/>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945978">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990">
                        <a:lnSpc>
                          <a:spcPct val="100000"/>
                        </a:lnSpc>
                        <a:spcBef>
                          <a:spcPts val="655"/>
                        </a:spcBef>
                      </a:pPr>
                      <a:r>
                        <a:rPr lang="fi-FI" sz="900" b="1" spc="-25" dirty="0">
                          <a:solidFill>
                            <a:srgbClr val="113A58"/>
                          </a:solidFill>
                          <a:latin typeface="Montserrat SemiBold"/>
                          <a:cs typeface="Montserrat SemiBold"/>
                        </a:rPr>
                        <a:t>KE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43890" indent="0" algn="ctr">
                        <a:lnSpc>
                          <a:spcPct val="100000"/>
                        </a:lnSpc>
                        <a:spcBef>
                          <a:spcPts val="100"/>
                        </a:spcBef>
                      </a:pPr>
                      <a:r>
                        <a:rPr lang="en-US" sz="900" b="0" spc="0" dirty="0">
                          <a:solidFill>
                            <a:schemeClr val="tx1"/>
                          </a:solidFill>
                          <a:latin typeface="Montserrat Light"/>
                          <a:cs typeface="Montserrat Light"/>
                        </a:rPr>
                        <a:t>Vehnäpuuroa</a:t>
                      </a:r>
                      <a:r>
                        <a:rPr sz="900" b="0" spc="0" dirty="0">
                          <a:solidFill>
                            <a:schemeClr val="tx1"/>
                          </a:solidFill>
                          <a:latin typeface="Montserrat Light"/>
                          <a:cs typeface="Montserrat Light"/>
                        </a:rPr>
                        <a:t> </a:t>
                      </a:r>
                      <a:r>
                        <a:rPr lang="en-US" sz="900" b="0" spc="0" dirty="0">
                          <a:solidFill>
                            <a:schemeClr val="tx1"/>
                          </a:solidFill>
                          <a:latin typeface="Montserrat Light"/>
                          <a:cs typeface="Montserrat Light"/>
                        </a:rPr>
                        <a:t>M</a:t>
                      </a:r>
                    </a:p>
                    <a:p>
                      <a:pPr marL="91440" marR="643890" lvl="0" indent="0" algn="ctr">
                        <a:lnSpc>
                          <a:spcPct val="100000"/>
                        </a:lnSpc>
                        <a:spcBef>
                          <a:spcPts val="100"/>
                        </a:spcBef>
                        <a:buNone/>
                      </a:pPr>
                      <a:r>
                        <a:rPr sz="900" b="0" spc="0" dirty="0">
                          <a:solidFill>
                            <a:schemeClr val="tx1"/>
                          </a:solidFill>
                          <a:latin typeface="Montserrat Light"/>
                          <a:cs typeface="Montserrat Light"/>
                        </a:rPr>
                        <a:t>Hilloa</a:t>
                      </a:r>
                      <a:endParaRPr lang="fi-FI" sz="900" b="0" spc="0" dirty="0">
                        <a:solidFill>
                          <a:schemeClr val="tx1"/>
                        </a:solidFill>
                        <a:latin typeface="Montserrat Light"/>
                        <a:cs typeface="Montserrat Light"/>
                      </a:endParaRPr>
                    </a:p>
                    <a:p>
                      <a:pPr marL="91440" marR="643890" lvl="0" indent="0" algn="ctr">
                        <a:lnSpc>
                          <a:spcPct val="100000"/>
                        </a:lnSpc>
                        <a:spcBef>
                          <a:spcPts val="100"/>
                        </a:spcBef>
                        <a:buNone/>
                      </a:pPr>
                      <a:r>
                        <a:rPr lang="fi-FI" sz="900" b="0" spc="0" dirty="0">
                          <a:solidFill>
                            <a:schemeClr val="tx1"/>
                          </a:solidFill>
                          <a:latin typeface="Montserrat Light"/>
                          <a:cs typeface="Montserrat Light"/>
                        </a:rPr>
                        <a:t>Juustoa</a:t>
                      </a:r>
                    </a:p>
                    <a:p>
                      <a:pPr marL="91440" marR="604520" lvl="0" indent="0" algn="ctr">
                        <a:lnSpc>
                          <a:spcPct val="100000"/>
                        </a:lnSpc>
                        <a:spcBef>
                          <a:spcPts val="100"/>
                        </a:spcBef>
                        <a:buNone/>
                      </a:pPr>
                      <a:r>
                        <a:rPr sz="900" b="0" spc="0" dirty="0">
                          <a:solidFill>
                            <a:schemeClr val="tx1"/>
                          </a:solidFill>
                          <a:latin typeface="Montserrat Light"/>
                          <a:ea typeface="+mn-ea"/>
                          <a:cs typeface="Montserrat Light"/>
                        </a:rPr>
                        <a:t>Tuorevihanneksia</a:t>
                      </a:r>
                    </a:p>
                  </a:txBody>
                  <a:tcPr marL="0" marR="0" marT="723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87655" marR="316865" algn="ctr">
                        <a:lnSpc>
                          <a:spcPct val="100000"/>
                        </a:lnSpc>
                        <a:spcBef>
                          <a:spcPts val="75"/>
                        </a:spcBef>
                      </a:pPr>
                      <a:r>
                        <a:rPr lang="fi-FI" sz="900" b="0" spc="0" dirty="0">
                          <a:solidFill>
                            <a:schemeClr val="tx1"/>
                          </a:solidFill>
                          <a:latin typeface="Montserrat Light"/>
                          <a:cs typeface="Montserrat Light"/>
                        </a:rPr>
                        <a:t>Jauhemaksapihvejä M,G </a:t>
                      </a:r>
                      <a:endParaRPr lang="en-US" sz="900" b="0" spc="0" dirty="0">
                        <a:solidFill>
                          <a:schemeClr val="tx1"/>
                        </a:solidFill>
                      </a:endParaRPr>
                    </a:p>
                    <a:p>
                      <a:pPr marL="287655" marR="316865" lvl="0" algn="ctr">
                        <a:lnSpc>
                          <a:spcPct val="100000"/>
                        </a:lnSpc>
                        <a:spcBef>
                          <a:spcPts val="75"/>
                        </a:spcBef>
                        <a:buNone/>
                      </a:pPr>
                      <a:r>
                        <a:rPr lang="fi-FI" sz="900" b="0" spc="0" dirty="0">
                          <a:solidFill>
                            <a:schemeClr val="tx1"/>
                          </a:solidFill>
                          <a:latin typeface="Montserrat Light"/>
                          <a:cs typeface="Montserrat Light"/>
                        </a:rPr>
                        <a:t>Ruskeaa kastiketta M</a:t>
                      </a:r>
                    </a:p>
                    <a:p>
                      <a:pPr marL="287655" marR="316865" algn="ctr">
                        <a:lnSpc>
                          <a:spcPct val="100000"/>
                        </a:lnSpc>
                        <a:spcBef>
                          <a:spcPts val="75"/>
                        </a:spcBef>
                      </a:pPr>
                      <a:r>
                        <a:rPr lang="fi-FI" sz="900" b="0" spc="0" dirty="0">
                          <a:solidFill>
                            <a:schemeClr val="tx1"/>
                          </a:solidFill>
                          <a:latin typeface="Montserrat Light"/>
                          <a:cs typeface="Montserrat Light"/>
                        </a:rPr>
                        <a:t>Keitettyjä perunoita M,G</a:t>
                      </a:r>
                    </a:p>
                    <a:p>
                      <a:pPr marL="251460" marR="316865" algn="ctr">
                        <a:lnSpc>
                          <a:spcPct val="100000"/>
                        </a:lnSpc>
                        <a:spcBef>
                          <a:spcPts val="75"/>
                        </a:spcBef>
                      </a:pPr>
                      <a:r>
                        <a:rPr lang="fi-FI" sz="900" b="0" spc="0" dirty="0">
                          <a:solidFill>
                            <a:schemeClr val="tx1"/>
                          </a:solidFill>
                          <a:latin typeface="Montserrat Light"/>
                          <a:cs typeface="Montserrat Light"/>
                        </a:rPr>
                        <a:t>Puolukkahilloa   </a:t>
                      </a:r>
                    </a:p>
                    <a:p>
                      <a:pPr marL="251460" marR="316865" lvl="0" algn="ctr">
                        <a:lnSpc>
                          <a:spcPct val="100000"/>
                        </a:lnSpc>
                        <a:spcBef>
                          <a:spcPts val="75"/>
                        </a:spcBef>
                        <a:buNone/>
                      </a:pPr>
                      <a:r>
                        <a:rPr lang="fi-FI" sz="900" b="0" spc="0" dirty="0">
                          <a:solidFill>
                            <a:schemeClr val="tx1"/>
                          </a:solidFill>
                          <a:latin typeface="Montserrat Light"/>
                          <a:cs typeface="Montserrat Light"/>
                        </a:rPr>
                        <a:t>Paahdettuja porkkanoita M,G</a:t>
                      </a:r>
                      <a:endParaRPr lang="fi-FI" sz="900" b="0" spc="0" dirty="0">
                        <a:solidFill>
                          <a:schemeClr val="tx1"/>
                        </a:solidFill>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87350" marR="379730" indent="38100" algn="ctr">
                        <a:lnSpc>
                          <a:spcPct val="100000"/>
                        </a:lnSpc>
                      </a:pPr>
                      <a:r>
                        <a:rPr lang="en-US" sz="900" b="0" spc="0" dirty="0">
                          <a:solidFill>
                            <a:schemeClr val="tx1"/>
                          </a:solidFill>
                          <a:latin typeface="Montserrat Light"/>
                          <a:cs typeface="Montserrat Light"/>
                        </a:rPr>
                        <a:t>Kahvia</a:t>
                      </a:r>
                      <a:r>
                        <a:rPr sz="900" b="0" spc="0" dirty="0">
                          <a:solidFill>
                            <a:schemeClr val="tx1"/>
                          </a:solidFill>
                          <a:latin typeface="Montserrat Light"/>
                          <a:cs typeface="Montserrat Light"/>
                        </a:rPr>
                        <a:t> ja teetä </a:t>
                      </a:r>
                      <a:endParaRPr lang="en-US" sz="900" b="0" spc="0" dirty="0">
                        <a:solidFill>
                          <a:schemeClr val="tx1"/>
                        </a:solidFill>
                        <a:latin typeface="Montserrat Light"/>
                        <a:cs typeface="Montserrat Light"/>
                      </a:endParaRPr>
                    </a:p>
                    <a:p>
                      <a:pPr marL="387350" marR="379730" lvl="0" indent="38100" algn="ctr">
                        <a:lnSpc>
                          <a:spcPct val="100000"/>
                        </a:lnSpc>
                        <a:buNone/>
                      </a:pPr>
                      <a:r>
                        <a:rPr lang="fi-FI" sz="900" b="0" spc="0" dirty="0">
                          <a:solidFill>
                            <a:schemeClr val="tx1"/>
                          </a:solidFill>
                          <a:latin typeface="Montserrat Light"/>
                          <a:cs typeface="Montserrat Light"/>
                        </a:rPr>
                        <a:t>Talon pullaa L</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17220" algn="ctr">
                        <a:lnSpc>
                          <a:spcPct val="100000"/>
                        </a:lnSpc>
                        <a:spcBef>
                          <a:spcPts val="0"/>
                        </a:spcBef>
                      </a:pPr>
                      <a:r>
                        <a:rPr lang="fi-FI" sz="900" b="0" spc="0" dirty="0">
                          <a:solidFill>
                            <a:schemeClr val="tx1"/>
                          </a:solidFill>
                          <a:latin typeface="Montserrat Light"/>
                          <a:ea typeface="+mn-ea"/>
                          <a:cs typeface="Montserrat Light"/>
                        </a:rPr>
                        <a:t>Kermaista sei</a:t>
                      </a:r>
                      <a:r>
                        <a:rPr sz="900" b="0" spc="0" dirty="0">
                          <a:solidFill>
                            <a:schemeClr val="tx1"/>
                          </a:solidFill>
                          <a:latin typeface="Montserrat Light"/>
                          <a:ea typeface="+mn-ea"/>
                          <a:cs typeface="Montserrat Light"/>
                        </a:rPr>
                        <a:t>keittoa</a:t>
                      </a:r>
                      <a:r>
                        <a:rPr lang="fi-FI" sz="900" b="0" spc="0" dirty="0">
                          <a:solidFill>
                            <a:schemeClr val="tx1"/>
                          </a:solidFill>
                          <a:latin typeface="Montserrat Light"/>
                          <a:ea typeface="+mn-ea"/>
                          <a:cs typeface="Montserrat Light"/>
                        </a:rPr>
                        <a:t> </a:t>
                      </a:r>
                      <a:r>
                        <a:rPr sz="900" b="0" spc="0" dirty="0">
                          <a:solidFill>
                            <a:schemeClr val="tx1"/>
                          </a:solidFill>
                          <a:latin typeface="Montserrat Light"/>
                          <a:ea typeface="+mn-ea"/>
                          <a:cs typeface="Montserrat Light"/>
                        </a:rPr>
                        <a:t>L,G</a:t>
                      </a:r>
                      <a:endParaRPr lang="fi-FI" sz="900" b="0" spc="0" dirty="0">
                        <a:solidFill>
                          <a:schemeClr val="tx1"/>
                        </a:solidFill>
                        <a:latin typeface="Montserrat Light"/>
                        <a:ea typeface="+mn-ea"/>
                        <a:cs typeface="Montserrat Light"/>
                      </a:endParaRPr>
                    </a:p>
                    <a:p>
                      <a:pPr marL="91440" marR="617220" algn="ctr">
                        <a:lnSpc>
                          <a:spcPct val="100000"/>
                        </a:lnSpc>
                        <a:spcBef>
                          <a:spcPts val="0"/>
                        </a:spcBef>
                      </a:pPr>
                      <a:r>
                        <a:rPr lang="fi-FI" sz="900" b="0" spc="0" dirty="0">
                          <a:solidFill>
                            <a:schemeClr val="tx1"/>
                          </a:solidFill>
                          <a:latin typeface="Montserrat Light"/>
                          <a:cs typeface="Montserrat Light"/>
                        </a:rPr>
                        <a:t> Vadelmarahkaa L,G Tuorevihanneksia</a:t>
                      </a:r>
                      <a:endParaRPr sz="900" b="0" spc="0" dirty="0">
                        <a:solidFill>
                          <a:schemeClr val="tx1"/>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283210" algn="ctr">
                        <a:lnSpc>
                          <a:spcPct val="100000"/>
                        </a:lnSpc>
                      </a:pPr>
                      <a:r>
                        <a:rPr lang="fi-FI" sz="900" b="0" spc="0" dirty="0">
                          <a:solidFill>
                            <a:schemeClr val="tx1"/>
                          </a:solidFill>
                          <a:latin typeface="Montserrat Light"/>
                          <a:cs typeface="Montserrat Light"/>
                        </a:rPr>
                        <a:t>Riisipuuroa L,G</a:t>
                      </a:r>
                    </a:p>
                    <a:p>
                      <a:pPr marL="91440" marR="283210" algn="ctr">
                        <a:lnSpc>
                          <a:spcPct val="100000"/>
                        </a:lnSpc>
                      </a:pPr>
                      <a:r>
                        <a:rPr lang="fi-FI" sz="900" b="0" spc="0" dirty="0">
                          <a:solidFill>
                            <a:schemeClr val="tx1"/>
                          </a:solidFill>
                          <a:latin typeface="Montserrat Light"/>
                          <a:cs typeface="Montserrat Light"/>
                        </a:rPr>
                        <a:t>Juustoa </a:t>
                      </a:r>
                    </a:p>
                    <a:p>
                      <a:pPr marL="91440" marR="283210" algn="ctr">
                        <a:lnSpc>
                          <a:spcPct val="100000"/>
                        </a:lnSpc>
                      </a:pPr>
                      <a:r>
                        <a:rPr lang="fi-FI" sz="900" b="0" spc="0" dirty="0">
                          <a:solidFill>
                            <a:schemeClr val="tx1"/>
                          </a:solidFill>
                          <a:latin typeface="Montserrat Light"/>
                          <a:cs typeface="Montserrat Light"/>
                        </a:rPr>
                        <a:t>Hedelmää</a:t>
                      </a:r>
                    </a:p>
                  </a:txBody>
                  <a:tcPr marL="0" marR="0" marT="508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844391">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2720">
                        <a:lnSpc>
                          <a:spcPct val="100000"/>
                        </a:lnSpc>
                        <a:spcBef>
                          <a:spcPts val="655"/>
                        </a:spcBef>
                      </a:pPr>
                      <a:r>
                        <a:rPr lang="fi-FI" sz="900" b="1" spc="-25" dirty="0">
                          <a:solidFill>
                            <a:srgbClr val="113A58"/>
                          </a:solidFill>
                          <a:latin typeface="Montserrat SemiBold"/>
                          <a:cs typeface="Montserrat SemiBold"/>
                        </a:rPr>
                        <a:t>TO</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22935" indent="0" algn="ctr">
                        <a:lnSpc>
                          <a:spcPct val="100000"/>
                        </a:lnSpc>
                        <a:spcBef>
                          <a:spcPts val="100"/>
                        </a:spcBef>
                      </a:pPr>
                      <a:r>
                        <a:rPr lang="en-US" sz="900" b="0" spc="0" dirty="0">
                          <a:solidFill>
                            <a:schemeClr val="tx1"/>
                          </a:solidFill>
                          <a:latin typeface="Montserrat Light"/>
                          <a:cs typeface="Montserrat Light"/>
                        </a:rPr>
                        <a:t>4-viljanpuuroa</a:t>
                      </a:r>
                      <a:r>
                        <a:rPr sz="900" b="0" spc="0" dirty="0">
                          <a:solidFill>
                            <a:schemeClr val="tx1"/>
                          </a:solidFill>
                          <a:latin typeface="Montserrat Light"/>
                          <a:cs typeface="Montserrat Light"/>
                        </a:rPr>
                        <a:t> </a:t>
                      </a:r>
                      <a:r>
                        <a:rPr lang="en-US" sz="900" b="0" spc="0" dirty="0">
                          <a:solidFill>
                            <a:schemeClr val="tx1"/>
                          </a:solidFill>
                          <a:latin typeface="Montserrat Light"/>
                          <a:cs typeface="Montserrat Light"/>
                        </a:rPr>
                        <a:t>M </a:t>
                      </a:r>
                    </a:p>
                    <a:p>
                      <a:pPr marL="91440" marR="622935" lvl="0" indent="0" algn="ctr">
                        <a:lnSpc>
                          <a:spcPct val="100000"/>
                        </a:lnSpc>
                        <a:spcBef>
                          <a:spcPts val="100"/>
                        </a:spcBef>
                        <a:buNone/>
                      </a:pPr>
                      <a:r>
                        <a:rPr sz="900" b="0" spc="0" dirty="0">
                          <a:solidFill>
                            <a:schemeClr val="tx1"/>
                          </a:solidFill>
                          <a:latin typeface="Montserrat Light"/>
                          <a:cs typeface="Montserrat Light"/>
                        </a:rPr>
                        <a:t>Mehukeittoa</a:t>
                      </a:r>
                      <a:endParaRPr lang="fi-FI" sz="900" b="0" spc="0" dirty="0">
                        <a:solidFill>
                          <a:schemeClr val="tx1"/>
                        </a:solidFill>
                      </a:endParaRPr>
                    </a:p>
                    <a:p>
                      <a:pPr marL="91440" marR="622935" lvl="0" indent="0" algn="ctr">
                        <a:lnSpc>
                          <a:spcPct val="100000"/>
                        </a:lnSpc>
                        <a:spcBef>
                          <a:spcPts val="100"/>
                        </a:spcBef>
                        <a:buNone/>
                      </a:pPr>
                      <a:r>
                        <a:rPr lang="fi-FI" sz="900" b="0" spc="0" dirty="0">
                          <a:solidFill>
                            <a:schemeClr val="tx1"/>
                          </a:solidFill>
                          <a:latin typeface="Montserrat Light"/>
                          <a:cs typeface="Montserrat Light"/>
                        </a:rPr>
                        <a:t>Juustoa</a:t>
                      </a:r>
                    </a:p>
                    <a:p>
                      <a:pPr marL="91440" marR="604520" lvl="0" indent="0" algn="ctr">
                        <a:lnSpc>
                          <a:spcPct val="100000"/>
                        </a:lnSpc>
                        <a:spcBef>
                          <a:spcPts val="100"/>
                        </a:spcBef>
                        <a:buNone/>
                      </a:pPr>
                      <a:r>
                        <a:rPr sz="900" b="0" spc="0" dirty="0">
                          <a:solidFill>
                            <a:schemeClr val="tx1"/>
                          </a:solidFill>
                          <a:latin typeface="Montserrat Light"/>
                          <a:ea typeface="+mn-ea"/>
                          <a:cs typeface="Montserrat Light"/>
                        </a:rPr>
                        <a:t>Tuorevihanneksia</a:t>
                      </a:r>
                    </a:p>
                  </a:txBody>
                  <a:tcPr marL="0" marR="0" marT="723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60375" algn="ctr">
                        <a:lnSpc>
                          <a:spcPct val="100000"/>
                        </a:lnSpc>
                        <a:spcBef>
                          <a:spcPts val="0"/>
                        </a:spcBef>
                      </a:pPr>
                      <a:r>
                        <a:rPr sz="900" b="0" spc="0" dirty="0">
                          <a:solidFill>
                            <a:schemeClr val="tx1"/>
                          </a:solidFill>
                          <a:latin typeface="Montserrat Light"/>
                          <a:cs typeface="Montserrat Light"/>
                        </a:rPr>
                        <a:t>Jauh</a:t>
                      </a:r>
                      <a:r>
                        <a:rPr lang="fi-FI" sz="900" b="0" spc="0" dirty="0">
                          <a:solidFill>
                            <a:schemeClr val="tx1"/>
                          </a:solidFill>
                          <a:latin typeface="Montserrat Light"/>
                          <a:cs typeface="Montserrat Light"/>
                        </a:rPr>
                        <a:t>eliha-makaronilaatikkoa L</a:t>
                      </a:r>
                      <a:r>
                        <a:rPr sz="900" b="0" spc="0" dirty="0">
                          <a:solidFill>
                            <a:schemeClr val="tx1"/>
                          </a:solidFill>
                          <a:latin typeface="Montserrat Light"/>
                          <a:cs typeface="Montserrat Light"/>
                        </a:rPr>
                        <a:t> </a:t>
                      </a:r>
                      <a:r>
                        <a:rPr lang="fi-FI" sz="900" b="0" strike="noStrike" spc="0" baseline="0" dirty="0">
                          <a:solidFill>
                            <a:schemeClr val="tx1"/>
                          </a:solidFill>
                          <a:latin typeface="Montserrat Light"/>
                          <a:cs typeface="Montserrat Light"/>
                        </a:rPr>
                        <a:t>Vihersalaattia</a:t>
                      </a: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07950" marR="210820" indent="201930" algn="ctr">
                        <a:lnSpc>
                          <a:spcPct val="100000"/>
                        </a:lnSpc>
                      </a:pPr>
                      <a:r>
                        <a:rPr lang="fi-FI" sz="900" b="0" spc="0" dirty="0">
                          <a:solidFill>
                            <a:schemeClr val="tx1"/>
                          </a:solidFill>
                          <a:latin typeface="Montserrat Light"/>
                          <a:cs typeface="Montserrat Light"/>
                        </a:rPr>
                        <a:t>Kahvia ja teetä</a:t>
                      </a:r>
                    </a:p>
                    <a:p>
                      <a:pPr marL="107950" marR="210820" indent="201930" algn="ctr">
                        <a:lnSpc>
                          <a:spcPct val="100000"/>
                        </a:lnSpc>
                      </a:pPr>
                      <a:r>
                        <a:rPr lang="fi-FI" sz="900" b="0" spc="0" dirty="0">
                          <a:solidFill>
                            <a:schemeClr val="tx1"/>
                          </a:solidFill>
                          <a:latin typeface="Montserrat Light"/>
                          <a:cs typeface="Montserrat Light"/>
                        </a:rPr>
                        <a:t>Marja-</a:t>
                      </a:r>
                    </a:p>
                    <a:p>
                      <a:pPr marL="107950" marR="210820" indent="201930" algn="ctr">
                        <a:lnSpc>
                          <a:spcPct val="100000"/>
                        </a:lnSpc>
                      </a:pPr>
                      <a:r>
                        <a:rPr lang="fi-FI" sz="900" b="0" spc="0" dirty="0">
                          <a:solidFill>
                            <a:schemeClr val="tx1"/>
                          </a:solidFill>
                          <a:latin typeface="Montserrat Light"/>
                          <a:cs typeface="Montserrat Light"/>
                        </a:rPr>
                        <a:t>murupiirakkaa L</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94030" indent="-635" algn="ctr">
                        <a:lnSpc>
                          <a:spcPct val="100000"/>
                        </a:lnSpc>
                        <a:spcBef>
                          <a:spcPts val="0"/>
                        </a:spcBef>
                      </a:pPr>
                      <a:r>
                        <a:rPr lang="en-US" sz="900" b="0" spc="0" dirty="0">
                          <a:solidFill>
                            <a:schemeClr val="tx1"/>
                          </a:solidFill>
                          <a:latin typeface="Montserrat Light"/>
                          <a:cs typeface="Montserrat Light"/>
                        </a:rPr>
                        <a:t>Palvirouhepizzaa</a:t>
                      </a:r>
                      <a:r>
                        <a:rPr sz="900" b="0" spc="0" dirty="0">
                          <a:solidFill>
                            <a:schemeClr val="tx1"/>
                          </a:solidFill>
                          <a:latin typeface="Montserrat Light"/>
                          <a:cs typeface="Montserrat Light"/>
                        </a:rPr>
                        <a:t> L </a:t>
                      </a:r>
                      <a:endParaRPr lang="fi-FI" sz="900" b="0" spc="0" dirty="0">
                        <a:solidFill>
                          <a:schemeClr val="tx1"/>
                        </a:solidFill>
                        <a:latin typeface="Montserrat Light"/>
                        <a:cs typeface="Montserrat Light"/>
                      </a:endParaRPr>
                    </a:p>
                    <a:p>
                      <a:pPr marL="91440" marR="494030" lvl="0" indent="-635" algn="ctr">
                        <a:lnSpc>
                          <a:spcPct val="100000"/>
                        </a:lnSpc>
                        <a:spcBef>
                          <a:spcPts val="0"/>
                        </a:spcBef>
                        <a:buNone/>
                      </a:pPr>
                      <a:r>
                        <a:rPr lang="en-US" sz="900" b="0" spc="0" dirty="0">
                          <a:solidFill>
                            <a:schemeClr val="tx1"/>
                          </a:solidFill>
                          <a:latin typeface="Montserrat Light"/>
                          <a:cs typeface="Montserrat Light"/>
                        </a:rPr>
                        <a:t>Mansikka-mustikkakiisseliä</a:t>
                      </a:r>
                      <a:r>
                        <a:rPr sz="900" b="0" spc="0" dirty="0">
                          <a:solidFill>
                            <a:schemeClr val="tx1"/>
                          </a:solidFill>
                          <a:latin typeface="Montserrat Light"/>
                          <a:cs typeface="Montserrat Light"/>
                        </a:rPr>
                        <a:t> M,G</a:t>
                      </a:r>
                      <a:endParaRPr lang="fi-FI" sz="900" b="0" spc="0" dirty="0">
                        <a:solidFill>
                          <a:schemeClr val="tx1"/>
                        </a:solidFill>
                        <a:latin typeface="Montserrat Light"/>
                        <a:cs typeface="Montserrat Light"/>
                      </a:endParaRPr>
                    </a:p>
                    <a:p>
                      <a:pPr marL="91440" marR="494030" indent="-635" algn="ctr">
                        <a:lnSpc>
                          <a:spcPct val="100000"/>
                        </a:lnSpc>
                        <a:spcBef>
                          <a:spcPts val="0"/>
                        </a:spcBef>
                      </a:pPr>
                      <a:r>
                        <a:rPr lang="fi-FI" sz="900" b="0" spc="0" dirty="0">
                          <a:solidFill>
                            <a:schemeClr val="tx1"/>
                          </a:solidFill>
                          <a:latin typeface="Montserrat Light"/>
                          <a:cs typeface="Montserrat Light"/>
                        </a:rPr>
                        <a:t>Tuorevihanneksia</a:t>
                      </a:r>
                      <a:endParaRPr sz="900" b="0" spc="0" dirty="0">
                        <a:solidFill>
                          <a:schemeClr val="tx1"/>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538480" algn="ctr">
                        <a:lnSpc>
                          <a:spcPct val="100000"/>
                        </a:lnSpc>
                        <a:spcBef>
                          <a:spcPts val="0"/>
                        </a:spcBef>
                      </a:pPr>
                      <a:r>
                        <a:rPr lang="fi-FI" sz="900" b="0" spc="0" dirty="0">
                          <a:solidFill>
                            <a:schemeClr val="tx1"/>
                          </a:solidFill>
                          <a:latin typeface="Montserrat Light"/>
                          <a:cs typeface="Montserrat Light"/>
                        </a:rPr>
                        <a:t>Suolainen juustopannukakku</a:t>
                      </a:r>
                      <a:r>
                        <a:rPr lang="en-US" sz="900" b="0" spc="0" dirty="0">
                          <a:solidFill>
                            <a:schemeClr val="tx1"/>
                          </a:solidFill>
                          <a:latin typeface="Montserrat Light"/>
                          <a:cs typeface="Montserrat Light"/>
                        </a:rPr>
                        <a:t> </a:t>
                      </a:r>
                      <a:r>
                        <a:rPr sz="900" b="0" spc="0" dirty="0">
                          <a:solidFill>
                            <a:schemeClr val="tx1"/>
                          </a:solidFill>
                          <a:latin typeface="Montserrat Light"/>
                          <a:cs typeface="Montserrat Light"/>
                        </a:rPr>
                        <a:t>L </a:t>
                      </a:r>
                      <a:endParaRPr lang="en-US" sz="900" b="0" spc="0" dirty="0">
                        <a:solidFill>
                          <a:schemeClr val="tx1"/>
                        </a:solidFill>
                        <a:latin typeface="Montserrat Light"/>
                        <a:cs typeface="Montserrat Light"/>
                      </a:endParaRPr>
                    </a:p>
                    <a:p>
                      <a:pPr marL="91440" marR="491490" algn="ctr">
                        <a:lnSpc>
                          <a:spcPct val="100000"/>
                        </a:lnSpc>
                        <a:spcBef>
                          <a:spcPts val="0"/>
                        </a:spcBef>
                      </a:pPr>
                      <a:r>
                        <a:rPr lang="fi-FI" sz="900" b="0" spc="0" dirty="0">
                          <a:solidFill>
                            <a:schemeClr val="tx1"/>
                          </a:solidFill>
                          <a:latin typeface="Montserrat Light"/>
                          <a:cs typeface="Montserrat Light"/>
                        </a:rPr>
                        <a:t>Hedelmää</a:t>
                      </a:r>
                      <a:endParaRPr sz="900" b="0" spc="0" dirty="0">
                        <a:solidFill>
                          <a:schemeClr val="tx1"/>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77603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4625">
                        <a:lnSpc>
                          <a:spcPct val="100000"/>
                        </a:lnSpc>
                        <a:spcBef>
                          <a:spcPts val="655"/>
                        </a:spcBef>
                      </a:pPr>
                      <a:r>
                        <a:rPr lang="fi-FI" sz="900" b="1" spc="-25" dirty="0">
                          <a:solidFill>
                            <a:srgbClr val="113A58"/>
                          </a:solidFill>
                          <a:latin typeface="Montserrat SemiBold"/>
                          <a:cs typeface="Montserrat SemiBold"/>
                        </a:rPr>
                        <a:t>PE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56590" indent="0" algn="ctr">
                        <a:lnSpc>
                          <a:spcPct val="100000"/>
                        </a:lnSpc>
                        <a:spcBef>
                          <a:spcPts val="100"/>
                        </a:spcBef>
                      </a:pPr>
                      <a:r>
                        <a:rPr lang="en-US" sz="900" b="0" spc="0" dirty="0">
                          <a:solidFill>
                            <a:schemeClr val="tx1"/>
                          </a:solidFill>
                          <a:latin typeface="Montserrat Light"/>
                          <a:cs typeface="Montserrat Light"/>
                        </a:rPr>
                        <a:t>Kaurapuuroa</a:t>
                      </a:r>
                      <a:r>
                        <a:rPr sz="900" b="0" spc="0" dirty="0">
                          <a:solidFill>
                            <a:schemeClr val="tx1"/>
                          </a:solidFill>
                          <a:latin typeface="Montserrat Light"/>
                          <a:cs typeface="Montserrat Light"/>
                        </a:rPr>
                        <a:t> </a:t>
                      </a:r>
                      <a:r>
                        <a:rPr lang="en-US" sz="900" b="0" spc="0" dirty="0">
                          <a:solidFill>
                            <a:schemeClr val="tx1"/>
                          </a:solidFill>
                          <a:latin typeface="Montserrat Light"/>
                          <a:cs typeface="Montserrat Light"/>
                        </a:rPr>
                        <a:t>M</a:t>
                      </a:r>
                    </a:p>
                    <a:p>
                      <a:pPr marL="91440" marR="656590" lvl="0" indent="0" algn="ctr">
                        <a:lnSpc>
                          <a:spcPct val="100000"/>
                        </a:lnSpc>
                        <a:spcBef>
                          <a:spcPts val="100"/>
                        </a:spcBef>
                        <a:buNone/>
                      </a:pPr>
                      <a:r>
                        <a:rPr sz="900" b="0" spc="0" dirty="0">
                          <a:solidFill>
                            <a:schemeClr val="tx1"/>
                          </a:solidFill>
                          <a:latin typeface="Montserrat Light"/>
                          <a:cs typeface="Montserrat Light"/>
                        </a:rPr>
                        <a:t>Hilloa</a:t>
                      </a:r>
                      <a:endParaRPr lang="fi-FI" sz="900" b="0" spc="0" dirty="0">
                        <a:solidFill>
                          <a:schemeClr val="tx1"/>
                        </a:solidFill>
                        <a:latin typeface="Montserrat Light"/>
                        <a:cs typeface="Montserrat Light"/>
                      </a:endParaRPr>
                    </a:p>
                    <a:p>
                      <a:pPr marL="91440" marR="656590" lvl="0" indent="0" algn="ctr">
                        <a:lnSpc>
                          <a:spcPct val="100000"/>
                        </a:lnSpc>
                        <a:spcBef>
                          <a:spcPts val="100"/>
                        </a:spcBef>
                        <a:buNone/>
                      </a:pPr>
                      <a:r>
                        <a:rPr lang="fi-FI" sz="900" b="0" spc="0" dirty="0">
                          <a:solidFill>
                            <a:schemeClr val="tx1"/>
                          </a:solidFill>
                          <a:latin typeface="Montserrat Light"/>
                          <a:cs typeface="Montserrat Light"/>
                        </a:rPr>
                        <a:t>Juustoa</a:t>
                      </a:r>
                    </a:p>
                    <a:p>
                      <a:pPr marL="91440" marR="604520" lvl="0" indent="0" algn="ctr">
                        <a:lnSpc>
                          <a:spcPct val="100000"/>
                        </a:lnSpc>
                        <a:spcBef>
                          <a:spcPts val="100"/>
                        </a:spcBef>
                        <a:buNone/>
                      </a:pPr>
                      <a:r>
                        <a:rPr sz="900" b="0" spc="0" dirty="0">
                          <a:solidFill>
                            <a:schemeClr val="tx1"/>
                          </a:solidFill>
                          <a:latin typeface="Montserrat Light"/>
                          <a:ea typeface="+mn-ea"/>
                          <a:cs typeface="Montserrat Light"/>
                        </a:rPr>
                        <a:t>Tuorevihanneksia</a:t>
                      </a:r>
                    </a:p>
                  </a:txBody>
                  <a:tcPr marL="0" marR="0" marT="723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03225" indent="-635" algn="ctr">
                        <a:lnSpc>
                          <a:spcPct val="100000"/>
                        </a:lnSpc>
                        <a:spcBef>
                          <a:spcPts val="0"/>
                        </a:spcBef>
                      </a:pPr>
                      <a:r>
                        <a:rPr sz="900" b="0" spc="0" dirty="0">
                          <a:solidFill>
                            <a:schemeClr val="tx1"/>
                          </a:solidFill>
                          <a:latin typeface="Montserrat Light"/>
                          <a:cs typeface="Montserrat Light"/>
                        </a:rPr>
                        <a:t>Broileri-</a:t>
                      </a:r>
                      <a:endParaRPr lang="fi-FI" sz="900" b="0" spc="0" dirty="0">
                        <a:solidFill>
                          <a:schemeClr val="tx1"/>
                        </a:solidFill>
                        <a:latin typeface="Montserrat Light"/>
                        <a:cs typeface="Montserrat Light"/>
                      </a:endParaRPr>
                    </a:p>
                    <a:p>
                      <a:pPr marL="91440" marR="403225" indent="-635" algn="ctr">
                        <a:lnSpc>
                          <a:spcPct val="100000"/>
                        </a:lnSpc>
                        <a:spcBef>
                          <a:spcPts val="0"/>
                        </a:spcBef>
                      </a:pPr>
                      <a:r>
                        <a:rPr sz="900" b="0" spc="0" dirty="0">
                          <a:solidFill>
                            <a:schemeClr val="tx1"/>
                          </a:solidFill>
                          <a:latin typeface="Montserrat Light"/>
                          <a:cs typeface="Montserrat Light"/>
                        </a:rPr>
                        <a:t>pekonikastiketta</a:t>
                      </a:r>
                      <a:r>
                        <a:rPr lang="fi-FI" sz="900" b="0" spc="0" dirty="0">
                          <a:solidFill>
                            <a:schemeClr val="tx1"/>
                          </a:solidFill>
                          <a:latin typeface="Montserrat Light"/>
                          <a:cs typeface="Montserrat Light"/>
                        </a:rPr>
                        <a:t> </a:t>
                      </a:r>
                      <a:r>
                        <a:rPr sz="900" b="0" spc="0" dirty="0">
                          <a:solidFill>
                            <a:schemeClr val="tx1"/>
                          </a:solidFill>
                          <a:latin typeface="Montserrat Light"/>
                          <a:cs typeface="Montserrat Light"/>
                        </a:rPr>
                        <a:t>L</a:t>
                      </a:r>
                      <a:r>
                        <a:rPr lang="fi-FI" sz="900" b="0" spc="0" dirty="0">
                          <a:solidFill>
                            <a:schemeClr val="tx1"/>
                          </a:solidFill>
                          <a:latin typeface="Montserrat Light"/>
                          <a:cs typeface="Montserrat Light"/>
                        </a:rPr>
                        <a:t>,G</a:t>
                      </a:r>
                    </a:p>
                    <a:p>
                      <a:pPr marL="91440" marR="403225" lvl="0" indent="-635" algn="ctr" eaLnBrk="1" fontAlgn="auto" latinLnBrk="0" hangingPunct="1">
                        <a:lnSpc>
                          <a:spcPct val="100000"/>
                        </a:lnSpc>
                        <a:spcBef>
                          <a:spcPts val="0"/>
                        </a:spcBef>
                        <a:spcAft>
                          <a:spcPts val="0"/>
                        </a:spcAft>
                        <a:buClrTx/>
                        <a:buSzTx/>
                        <a:buFontTx/>
                        <a:buNone/>
                      </a:pPr>
                      <a:r>
                        <a:rPr sz="900" b="0" spc="0" dirty="0">
                          <a:solidFill>
                            <a:schemeClr val="tx1"/>
                          </a:solidFill>
                          <a:latin typeface="Montserrat Light"/>
                          <a:cs typeface="Montserrat Light"/>
                        </a:rPr>
                        <a:t> </a:t>
                      </a:r>
                      <a:r>
                        <a:rPr lang="fi-FI" sz="900" b="0" spc="0" dirty="0">
                          <a:solidFill>
                            <a:schemeClr val="tx1"/>
                          </a:solidFill>
                          <a:latin typeface="Montserrat Light"/>
                          <a:cs typeface="Montserrat Light"/>
                        </a:rPr>
                        <a:t>Täysjyväriisiä M,G</a:t>
                      </a:r>
                    </a:p>
                    <a:p>
                      <a:pPr marL="91440" marR="403225" indent="-635" algn="ctr">
                        <a:lnSpc>
                          <a:spcPct val="100000"/>
                        </a:lnSpc>
                        <a:spcBef>
                          <a:spcPts val="0"/>
                        </a:spcBef>
                      </a:pPr>
                      <a:r>
                        <a:rPr lang="fi-FI" sz="900" b="0" spc="0" dirty="0">
                          <a:solidFill>
                            <a:schemeClr val="tx1"/>
                          </a:solidFill>
                          <a:latin typeface="Montserrat Light"/>
                          <a:cs typeface="Montserrat Light"/>
                        </a:rPr>
                        <a:t>Uunijuureksia M,G</a:t>
                      </a:r>
                      <a:endParaRPr sz="900" b="0" spc="0" dirty="0">
                        <a:solidFill>
                          <a:schemeClr val="tx1"/>
                        </a:solidFill>
                        <a:latin typeface="Montserrat Light"/>
                        <a:cs typeface="Montserrat Light"/>
                      </a:endParaRP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87350" marR="379730" indent="38100" algn="ctr">
                        <a:lnSpc>
                          <a:spcPct val="100000"/>
                        </a:lnSpc>
                      </a:pPr>
                      <a:r>
                        <a:rPr lang="fi-FI" sz="900" b="0" spc="0" dirty="0">
                          <a:solidFill>
                            <a:schemeClr val="tx1"/>
                          </a:solidFill>
                          <a:latin typeface="Montserrat Light"/>
                          <a:cs typeface="Montserrat Light"/>
                        </a:rPr>
                        <a:t>Kahvia ja teetä </a:t>
                      </a:r>
                    </a:p>
                    <a:p>
                      <a:pPr marL="387350" marR="379730" lvl="0" indent="38100" algn="ctr">
                        <a:lnSpc>
                          <a:spcPct val="100000"/>
                        </a:lnSpc>
                        <a:buNone/>
                      </a:pPr>
                      <a:r>
                        <a:rPr lang="fi-FI" sz="900" b="0" spc="0" dirty="0">
                          <a:solidFill>
                            <a:schemeClr val="tx1"/>
                          </a:solidFill>
                          <a:latin typeface="Montserrat Light"/>
                          <a:cs typeface="Montserrat Light"/>
                        </a:rPr>
                        <a:t>Kinkkusämpylää M</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272415" algn="ctr">
                        <a:lnSpc>
                          <a:spcPct val="100000"/>
                        </a:lnSpc>
                        <a:spcBef>
                          <a:spcPts val="75"/>
                        </a:spcBef>
                      </a:pPr>
                      <a:endParaRPr lang="fi-FI" sz="900" b="0" spc="0" dirty="0">
                        <a:solidFill>
                          <a:schemeClr val="tx1"/>
                        </a:solidFill>
                        <a:latin typeface="Montserrat Light"/>
                        <a:cs typeface="Montserrat Light"/>
                      </a:endParaRPr>
                    </a:p>
                    <a:p>
                      <a:pPr marL="91440" marR="272415" algn="ctr">
                        <a:lnSpc>
                          <a:spcPct val="100000"/>
                        </a:lnSpc>
                        <a:spcBef>
                          <a:spcPts val="75"/>
                        </a:spcBef>
                      </a:pPr>
                      <a:r>
                        <a:rPr lang="fi-FI" sz="900" b="0" spc="0" dirty="0">
                          <a:solidFill>
                            <a:schemeClr val="tx1"/>
                          </a:solidFill>
                          <a:latin typeface="Montserrat Light"/>
                          <a:cs typeface="Montserrat Light"/>
                        </a:rPr>
                        <a:t>Tonnikalakiusausta</a:t>
                      </a:r>
                      <a:r>
                        <a:rPr sz="900" b="0" spc="0" dirty="0">
                          <a:solidFill>
                            <a:schemeClr val="tx1"/>
                          </a:solidFill>
                          <a:latin typeface="Montserrat Light"/>
                          <a:cs typeface="Montserrat Light"/>
                        </a:rPr>
                        <a:t> L,G </a:t>
                      </a:r>
                      <a:endParaRPr lang="fi-FI" sz="900" b="0" spc="0" dirty="0">
                        <a:solidFill>
                          <a:schemeClr val="tx1"/>
                        </a:solidFill>
                        <a:latin typeface="Montserrat Light"/>
                        <a:cs typeface="Montserrat Light"/>
                      </a:endParaRPr>
                    </a:p>
                    <a:p>
                      <a:pPr marL="91440" marR="494030" algn="ctr">
                        <a:lnSpc>
                          <a:spcPct val="100000"/>
                        </a:lnSpc>
                      </a:pPr>
                      <a:r>
                        <a:rPr lang="en-US" sz="900" b="0" spc="0" dirty="0">
                          <a:solidFill>
                            <a:schemeClr val="tx1"/>
                          </a:solidFill>
                          <a:latin typeface="Montserrat Light"/>
                          <a:cs typeface="Montserrat Light"/>
                        </a:rPr>
                        <a:t>Mandariinirahkaa</a:t>
                      </a:r>
                      <a:r>
                        <a:rPr sz="900" b="0" spc="0" dirty="0">
                          <a:solidFill>
                            <a:schemeClr val="tx1"/>
                          </a:solidFill>
                          <a:latin typeface="Montserrat Light"/>
                          <a:cs typeface="Montserrat Light"/>
                        </a:rPr>
                        <a:t> L,G</a:t>
                      </a:r>
                      <a:endParaRPr lang="fi-FI" sz="900" b="0" spc="0" dirty="0">
                        <a:solidFill>
                          <a:schemeClr val="tx1"/>
                        </a:solidFill>
                        <a:latin typeface="Montserrat Light"/>
                        <a:cs typeface="Montserrat Light"/>
                      </a:endParaRPr>
                    </a:p>
                    <a:p>
                      <a:pPr marL="91440" marR="494030" algn="ctr">
                        <a:lnSpc>
                          <a:spcPct val="100000"/>
                        </a:lnSpc>
                      </a:pPr>
                      <a:r>
                        <a:rPr lang="fi-FI" sz="900" b="0" spc="0" dirty="0">
                          <a:solidFill>
                            <a:schemeClr val="tx1"/>
                          </a:solidFill>
                          <a:latin typeface="Montserrat Light"/>
                          <a:cs typeface="Montserrat Light"/>
                        </a:rPr>
                        <a:t>Tuorevihanneksia</a:t>
                      </a:r>
                      <a:endParaRPr sz="900" b="0" spc="0" dirty="0">
                        <a:solidFill>
                          <a:schemeClr val="tx1"/>
                        </a:solidFill>
                        <a:latin typeface="Montserrat Light"/>
                        <a:cs typeface="Montserrat Light"/>
                      </a:endParaRP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283210" lvl="0" indent="0" algn="ctr">
                        <a:lnSpc>
                          <a:spcPct val="100000"/>
                        </a:lnSpc>
                        <a:spcBef>
                          <a:spcPts val="100"/>
                        </a:spcBef>
                        <a:buNone/>
                      </a:pPr>
                      <a:r>
                        <a:rPr lang="en-US" sz="900" b="0" spc="0" dirty="0">
                          <a:solidFill>
                            <a:schemeClr val="tx1"/>
                          </a:solidFill>
                          <a:latin typeface="Montserrat Light"/>
                          <a:ea typeface="+mn-ea"/>
                          <a:cs typeface="Montserrat Light"/>
                        </a:rPr>
                        <a:t>Suklaapuuroa</a:t>
                      </a:r>
                      <a:r>
                        <a:rPr sz="900" b="0" spc="0" dirty="0">
                          <a:solidFill>
                            <a:schemeClr val="tx1"/>
                          </a:solidFill>
                          <a:latin typeface="Montserrat Light"/>
                          <a:ea typeface="+mn-ea"/>
                          <a:cs typeface="Montserrat Light"/>
                        </a:rPr>
                        <a:t> </a:t>
                      </a:r>
                      <a:r>
                        <a:rPr lang="en-US" sz="900" b="0" spc="0" dirty="0">
                          <a:solidFill>
                            <a:schemeClr val="tx1"/>
                          </a:solidFill>
                          <a:latin typeface="Montserrat Light"/>
                          <a:ea typeface="+mn-ea"/>
                          <a:cs typeface="Montserrat Light"/>
                        </a:rPr>
                        <a:t>L </a:t>
                      </a:r>
                    </a:p>
                    <a:p>
                      <a:pPr marL="91440" marR="283210" lvl="0" indent="0" algn="ctr">
                        <a:lnSpc>
                          <a:spcPct val="100000"/>
                        </a:lnSpc>
                        <a:spcBef>
                          <a:spcPts val="0"/>
                        </a:spcBef>
                        <a:buNone/>
                      </a:pPr>
                      <a:r>
                        <a:rPr lang="fi-FI" sz="900" b="0" spc="0" dirty="0">
                          <a:solidFill>
                            <a:schemeClr val="tx1"/>
                          </a:solidFill>
                          <a:latin typeface="Montserrat Light"/>
                          <a:ea typeface="+mn-ea"/>
                          <a:cs typeface="Montserrat Light"/>
                        </a:rPr>
                        <a:t>Juustoa</a:t>
                      </a:r>
                      <a:endParaRPr sz="900" b="0" spc="0" dirty="0">
                        <a:solidFill>
                          <a:schemeClr val="tx1"/>
                        </a:solidFill>
                        <a:latin typeface="Montserrat Light"/>
                        <a:ea typeface="+mn-ea"/>
                        <a:cs typeface="Montserrat Light"/>
                      </a:endParaRPr>
                    </a:p>
                    <a:p>
                      <a:pPr marL="91440" marR="283210" algn="ctr">
                        <a:lnSpc>
                          <a:spcPct val="100000"/>
                        </a:lnSpc>
                        <a:spcBef>
                          <a:spcPts val="0"/>
                        </a:spcBef>
                      </a:pPr>
                      <a:r>
                        <a:rPr lang="fi-FI" sz="900" b="0" spc="0" dirty="0">
                          <a:solidFill>
                            <a:schemeClr val="tx1"/>
                          </a:solidFill>
                          <a:latin typeface="Montserrat Light"/>
                          <a:ea typeface="+mn-ea"/>
                          <a:cs typeface="Montserrat Light"/>
                        </a:rPr>
                        <a:t>Hedelmää</a:t>
                      </a:r>
                      <a:endParaRPr sz="900" b="0" spc="0" dirty="0">
                        <a:solidFill>
                          <a:schemeClr val="tx1"/>
                        </a:solidFill>
                        <a:latin typeface="Montserrat Light"/>
                        <a:ea typeface="+mn-ea"/>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654834">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a:lnSpc>
                          <a:spcPct val="100000"/>
                        </a:lnSpc>
                        <a:spcBef>
                          <a:spcPts val="25"/>
                        </a:spcBef>
                      </a:pPr>
                      <a:endParaRPr lang="fi-FI" sz="900" dirty="0">
                        <a:latin typeface="Times New Roman"/>
                        <a:cs typeface="Times New Roman"/>
                      </a:endParaRPr>
                    </a:p>
                    <a:p>
                      <a:pPr marL="176530">
                        <a:lnSpc>
                          <a:spcPct val="100000"/>
                        </a:lnSpc>
                      </a:pPr>
                      <a:r>
                        <a:rPr lang="fi-FI" sz="900" b="1" spc="-25" dirty="0">
                          <a:solidFill>
                            <a:srgbClr val="113A58"/>
                          </a:solidFill>
                          <a:latin typeface="Montserrat SemiBold"/>
                          <a:cs typeface="Montserrat SemiBold"/>
                        </a:rPr>
                        <a:t>LA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indent="0" algn="ctr">
                        <a:lnSpc>
                          <a:spcPct val="100000"/>
                        </a:lnSpc>
                        <a:spcBef>
                          <a:spcPts val="100"/>
                        </a:spcBef>
                      </a:pPr>
                      <a:r>
                        <a:rPr lang="fi-FI" sz="900" b="0" spc="0" dirty="0">
                          <a:solidFill>
                            <a:schemeClr val="tx1"/>
                          </a:solidFill>
                          <a:latin typeface="Montserrat Light"/>
                          <a:cs typeface="Montserrat Light"/>
                        </a:rPr>
                        <a:t>Ruispuuroa M </a:t>
                      </a:r>
                    </a:p>
                    <a:p>
                      <a:pPr marL="91440" marR="604520" lvl="0" indent="0" algn="ctr">
                        <a:lnSpc>
                          <a:spcPct val="100000"/>
                        </a:lnSpc>
                        <a:spcBef>
                          <a:spcPts val="100"/>
                        </a:spcBef>
                        <a:buNone/>
                      </a:pPr>
                      <a:r>
                        <a:rPr lang="fi-FI" sz="900" b="0" spc="0" dirty="0">
                          <a:solidFill>
                            <a:schemeClr val="tx1"/>
                          </a:solidFill>
                          <a:latin typeface="Montserrat Light"/>
                          <a:cs typeface="Montserrat Light"/>
                        </a:rPr>
                        <a:t>Hilloa </a:t>
                      </a:r>
                    </a:p>
                    <a:p>
                      <a:pPr marL="91440" marR="604520" lvl="0" indent="0" algn="ctr">
                        <a:lnSpc>
                          <a:spcPct val="100000"/>
                        </a:lnSpc>
                        <a:spcBef>
                          <a:spcPts val="100"/>
                        </a:spcBef>
                        <a:buNone/>
                      </a:pPr>
                      <a:r>
                        <a:rPr lang="fi-FI" sz="900" b="0" spc="0" dirty="0">
                          <a:solidFill>
                            <a:schemeClr val="tx1"/>
                          </a:solidFill>
                          <a:latin typeface="Montserrat Light"/>
                          <a:cs typeface="Montserrat Light"/>
                        </a:rPr>
                        <a:t>Leikkelettä </a:t>
                      </a:r>
                    </a:p>
                    <a:p>
                      <a:pPr marL="91440" marR="604520" lvl="0" indent="0" algn="ctr">
                        <a:lnSpc>
                          <a:spcPct val="100000"/>
                        </a:lnSpc>
                        <a:spcBef>
                          <a:spcPts val="100"/>
                        </a:spcBef>
                        <a:buNone/>
                      </a:pPr>
                      <a:r>
                        <a:rPr lang="fi-FI" sz="900" b="0" spc="0" dirty="0">
                          <a:solidFill>
                            <a:schemeClr val="tx1"/>
                          </a:solidFill>
                          <a:latin typeface="Montserrat Light"/>
                          <a:cs typeface="Montserrat Light"/>
                        </a:rPr>
                        <a:t>Tuorevihanneksia</a:t>
                      </a: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61925" marR="153670" algn="ctr">
                        <a:lnSpc>
                          <a:spcPct val="100000"/>
                        </a:lnSpc>
                        <a:spcBef>
                          <a:spcPts val="100"/>
                        </a:spcBef>
                      </a:pPr>
                      <a:r>
                        <a:rPr lang="fi-FI" sz="900" b="0" spc="0" dirty="0">
                          <a:solidFill>
                            <a:schemeClr val="tx1"/>
                          </a:solidFill>
                          <a:latin typeface="Montserrat Light"/>
                          <a:cs typeface="Montserrat Light"/>
                        </a:rPr>
                        <a:t>Kaalikäärylettä M,G</a:t>
                      </a:r>
                      <a:r>
                        <a:rPr sz="900" b="0" spc="0" dirty="0">
                          <a:solidFill>
                            <a:schemeClr val="tx1"/>
                          </a:solidFill>
                          <a:latin typeface="Montserrat Light"/>
                          <a:cs typeface="Montserrat Light"/>
                        </a:rPr>
                        <a:t> </a:t>
                      </a:r>
                      <a:endParaRPr lang="en-US" sz="900" b="0" spc="0">
                        <a:solidFill>
                          <a:schemeClr val="tx1"/>
                        </a:solidFill>
                        <a:latin typeface="Montserrat Light"/>
                        <a:cs typeface="Montserrat Light"/>
                      </a:endParaRPr>
                    </a:p>
                    <a:p>
                      <a:pPr lvl="0" algn="ctr">
                        <a:lnSpc>
                          <a:spcPct val="100000"/>
                        </a:lnSpc>
                        <a:spcBef>
                          <a:spcPts val="0"/>
                        </a:spcBef>
                        <a:spcAft>
                          <a:spcPts val="0"/>
                        </a:spcAft>
                        <a:buNone/>
                      </a:pPr>
                      <a:r>
                        <a:rPr lang="fi-FI" sz="900" b="0" i="0" u="none" strike="noStrike" spc="0" noProof="0" dirty="0">
                          <a:solidFill>
                            <a:schemeClr val="tx1"/>
                          </a:solidFill>
                          <a:latin typeface="Montserrat Light"/>
                        </a:rPr>
                        <a:t>Ruskeaa kastiketta M</a:t>
                      </a:r>
                      <a:endParaRPr lang="fi-FI" sz="900" b="0" i="0" u="none" strike="noStrike" spc="0" noProof="0" dirty="0">
                        <a:solidFill>
                          <a:srgbClr val="000000"/>
                        </a:solidFill>
                        <a:latin typeface="Montserrat Light"/>
                      </a:endParaRPr>
                    </a:p>
                    <a:p>
                      <a:pPr marL="161925" marR="153670" lvl="0" algn="ctr">
                        <a:lnSpc>
                          <a:spcPct val="100000"/>
                        </a:lnSpc>
                        <a:spcBef>
                          <a:spcPts val="100"/>
                        </a:spcBef>
                        <a:buNone/>
                      </a:pPr>
                      <a:r>
                        <a:rPr lang="fi-FI" sz="900" b="0" spc="0" dirty="0">
                          <a:solidFill>
                            <a:schemeClr val="tx1"/>
                          </a:solidFill>
                          <a:latin typeface="Montserrat Light"/>
                          <a:cs typeface="Montserrat Light"/>
                        </a:rPr>
                        <a:t>Yrtti</a:t>
                      </a:r>
                      <a:r>
                        <a:rPr sz="900" b="0" spc="0" dirty="0">
                          <a:solidFill>
                            <a:schemeClr val="tx1"/>
                          </a:solidFill>
                          <a:latin typeface="Montserrat Light"/>
                          <a:cs typeface="Montserrat Light"/>
                        </a:rPr>
                        <a:t>perunoita </a:t>
                      </a:r>
                      <a:r>
                        <a:rPr lang="fi-FI" sz="900" b="0" spc="0" dirty="0">
                          <a:solidFill>
                            <a:schemeClr val="tx1"/>
                          </a:solidFill>
                          <a:latin typeface="Montserrat Light"/>
                          <a:cs typeface="Montserrat Light"/>
                        </a:rPr>
                        <a:t>M,</a:t>
                      </a:r>
                      <a:r>
                        <a:rPr sz="900" b="0" spc="0" dirty="0">
                          <a:solidFill>
                            <a:schemeClr val="tx1"/>
                          </a:solidFill>
                          <a:latin typeface="Montserrat Light"/>
                          <a:cs typeface="Montserrat Light"/>
                        </a:rPr>
                        <a:t>G</a:t>
                      </a:r>
                    </a:p>
                    <a:p>
                      <a:pPr marL="248285" marR="240665" algn="ctr">
                        <a:lnSpc>
                          <a:spcPct val="100000"/>
                        </a:lnSpc>
                      </a:pPr>
                      <a:r>
                        <a:rPr lang="fi-FI" sz="900" b="0" spc="0" dirty="0">
                          <a:solidFill>
                            <a:schemeClr val="tx1"/>
                          </a:solidFill>
                          <a:latin typeface="Montserrat Light"/>
                          <a:cs typeface="Montserrat Light"/>
                        </a:rPr>
                        <a:t>Vihersalaattia</a:t>
                      </a:r>
                      <a:endParaRPr sz="900" b="0" spc="0" dirty="0">
                        <a:solidFill>
                          <a:schemeClr val="tx1"/>
                        </a:solidFill>
                        <a:latin typeface="Montserrat Light"/>
                        <a:cs typeface="Montserrat Light"/>
                      </a:endParaRPr>
                    </a:p>
                  </a:txBody>
                  <a:tcPr marL="0" marR="0" marT="6794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20370" marR="412750" indent="4445" algn="ctr">
                        <a:lnSpc>
                          <a:spcPct val="100000"/>
                        </a:lnSpc>
                        <a:spcBef>
                          <a:spcPts val="700"/>
                        </a:spcBef>
                      </a:pPr>
                      <a:r>
                        <a:rPr sz="900" b="0" spc="0" dirty="0">
                          <a:solidFill>
                            <a:schemeClr val="tx1"/>
                          </a:solidFill>
                          <a:latin typeface="Montserrat Light"/>
                          <a:cs typeface="Montserrat Light"/>
                        </a:rPr>
                        <a:t>Kahvia ja teetä </a:t>
                      </a:r>
                      <a:r>
                        <a:rPr sz="900" b="0" spc="0" dirty="0">
                          <a:solidFill>
                            <a:schemeClr val="tx1"/>
                          </a:solidFill>
                          <a:latin typeface="Montserrat Light"/>
                          <a:ea typeface="+mn-ea"/>
                          <a:cs typeface="Montserrat Light"/>
                        </a:rPr>
                        <a:t>Tiikerikakkua </a:t>
                      </a:r>
                      <a:r>
                        <a:rPr lang="en-US" sz="900" b="0" spc="0" dirty="0">
                          <a:solidFill>
                            <a:schemeClr val="tx1"/>
                          </a:solidFill>
                          <a:latin typeface="Montserrat Light"/>
                          <a:ea typeface="+mn-ea"/>
                          <a:cs typeface="Montserrat Light"/>
                        </a:rPr>
                        <a:t>L</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66725" algn="ctr">
                        <a:lnSpc>
                          <a:spcPct val="100000"/>
                        </a:lnSpc>
                        <a:spcBef>
                          <a:spcPts val="0"/>
                        </a:spcBef>
                      </a:pPr>
                      <a:r>
                        <a:rPr lang="fi-FI" sz="900" b="0" spc="0" dirty="0">
                          <a:solidFill>
                            <a:schemeClr val="tx1"/>
                          </a:solidFill>
                          <a:latin typeface="Montserrat Light"/>
                          <a:cs typeface="Montserrat Light"/>
                        </a:rPr>
                        <a:t>Juustoista juureskiusausta</a:t>
                      </a:r>
                      <a:r>
                        <a:rPr sz="900" b="0" spc="0" dirty="0">
                          <a:solidFill>
                            <a:schemeClr val="tx1"/>
                          </a:solidFill>
                          <a:latin typeface="Montserrat Light"/>
                          <a:cs typeface="Montserrat Light"/>
                        </a:rPr>
                        <a:t> L,G</a:t>
                      </a:r>
                    </a:p>
                    <a:p>
                      <a:pPr marL="91440" marR="494030" algn="ctr">
                        <a:lnSpc>
                          <a:spcPct val="100000"/>
                        </a:lnSpc>
                        <a:spcBef>
                          <a:spcPts val="0"/>
                        </a:spcBef>
                      </a:pPr>
                      <a:r>
                        <a:rPr lang="fi-FI" sz="900" b="0" spc="0" dirty="0">
                          <a:solidFill>
                            <a:schemeClr val="tx1"/>
                          </a:solidFill>
                          <a:latin typeface="Montserrat Light"/>
                          <a:cs typeface="Montserrat Light"/>
                        </a:rPr>
                        <a:t>Persikkarahkaa L,G</a:t>
                      </a:r>
                    </a:p>
                    <a:p>
                      <a:pPr marL="91440" marR="494030" algn="ctr">
                        <a:lnSpc>
                          <a:spcPct val="100000"/>
                        </a:lnSpc>
                        <a:spcBef>
                          <a:spcPts val="0"/>
                        </a:spcBef>
                      </a:pPr>
                      <a:r>
                        <a:rPr lang="fi-FI" sz="900" b="0" strike="noStrike" spc="0" dirty="0">
                          <a:solidFill>
                            <a:schemeClr val="tx1"/>
                          </a:solidFill>
                          <a:latin typeface="Montserrat Light"/>
                          <a:cs typeface="Montserrat Light"/>
                        </a:rPr>
                        <a:t>Tuorevihanneksia</a:t>
                      </a:r>
                      <a:endParaRPr sz="900" b="0" strike="noStrike" spc="0" dirty="0">
                        <a:solidFill>
                          <a:schemeClr val="tx1"/>
                        </a:solidFill>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512445" algn="ctr">
                        <a:lnSpc>
                          <a:spcPct val="100000"/>
                        </a:lnSpc>
                      </a:pPr>
                      <a:r>
                        <a:rPr lang="fi-FI" sz="900" b="0" spc="0" dirty="0">
                          <a:solidFill>
                            <a:schemeClr val="tx1"/>
                          </a:solidFill>
                          <a:latin typeface="Montserrat Light"/>
                          <a:cs typeface="Montserrat Light"/>
                        </a:rPr>
                        <a:t>Luonnonj</a:t>
                      </a:r>
                      <a:r>
                        <a:rPr sz="900" b="0" spc="0" dirty="0">
                          <a:solidFill>
                            <a:schemeClr val="tx1"/>
                          </a:solidFill>
                          <a:latin typeface="Montserrat Light"/>
                          <a:cs typeface="Montserrat Light"/>
                        </a:rPr>
                        <a:t>ogurttia L,G</a:t>
                      </a:r>
                      <a:endParaRPr lang="fi-FI" sz="900" b="0" spc="0" dirty="0">
                        <a:solidFill>
                          <a:schemeClr val="tx1"/>
                        </a:solidFill>
                        <a:latin typeface="Montserrat Light"/>
                        <a:cs typeface="Montserrat Light"/>
                      </a:endParaRPr>
                    </a:p>
                    <a:p>
                      <a:pPr marL="91440" marR="512445" algn="ctr">
                        <a:lnSpc>
                          <a:spcPct val="100000"/>
                        </a:lnSpc>
                      </a:pPr>
                      <a:r>
                        <a:rPr lang="fi-FI" sz="900" b="0" spc="0" dirty="0">
                          <a:solidFill>
                            <a:schemeClr val="tx1"/>
                          </a:solidFill>
                          <a:latin typeface="Montserrat Light"/>
                          <a:cs typeface="Montserrat Light"/>
                        </a:rPr>
                        <a:t>Hedelmäsosetta</a:t>
                      </a:r>
                      <a:r>
                        <a:rPr sz="900" b="0" spc="0" dirty="0">
                          <a:solidFill>
                            <a:schemeClr val="tx1"/>
                          </a:solidFill>
                          <a:latin typeface="Montserrat Light"/>
                          <a:cs typeface="Montserrat Light"/>
                        </a:rPr>
                        <a:t> </a:t>
                      </a:r>
                      <a:r>
                        <a:rPr lang="fi-FI" sz="900" b="0" spc="0" dirty="0">
                          <a:solidFill>
                            <a:schemeClr val="tx1"/>
                          </a:solidFill>
                          <a:latin typeface="Montserrat Light"/>
                          <a:cs typeface="Montserrat Light"/>
                        </a:rPr>
                        <a:t> </a:t>
                      </a:r>
                      <a:endParaRPr lang="en-US" sz="900" b="0" spc="0" dirty="0">
                        <a:solidFill>
                          <a:schemeClr val="tx1"/>
                        </a:solidFill>
                        <a:latin typeface="Montserrat Light"/>
                        <a:cs typeface="Montserrat Light"/>
                      </a:endParaRPr>
                    </a:p>
                    <a:p>
                      <a:pPr marL="91440" marR="512445" lvl="0" algn="ctr">
                        <a:lnSpc>
                          <a:spcPct val="100000"/>
                        </a:lnSpc>
                        <a:buNone/>
                      </a:pPr>
                      <a:r>
                        <a:rPr sz="900" b="0" spc="0" dirty="0">
                          <a:solidFill>
                            <a:schemeClr val="tx1"/>
                          </a:solidFill>
                          <a:latin typeface="Montserrat Light"/>
                          <a:cs typeface="Montserrat Light"/>
                        </a:rPr>
                        <a:t>Leikkelettä</a:t>
                      </a:r>
                    </a:p>
                    <a:p>
                      <a:pPr marL="91440" marR="490855" algn="ctr">
                        <a:lnSpc>
                          <a:spcPct val="100000"/>
                        </a:lnSpc>
                      </a:pPr>
                      <a:r>
                        <a:rPr lang="fi-FI" sz="900" b="0" spc="0" dirty="0">
                          <a:solidFill>
                            <a:schemeClr val="tx1"/>
                          </a:solidFill>
                          <a:latin typeface="Montserrat Light"/>
                          <a:cs typeface="Montserrat Light"/>
                        </a:rPr>
                        <a:t>Hedelmää</a:t>
                      </a:r>
                      <a:endParaRPr sz="900" b="0" spc="0" dirty="0">
                        <a:solidFill>
                          <a:schemeClr val="tx1"/>
                        </a:solidFill>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855880">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355">
                        <a:lnSpc>
                          <a:spcPct val="100000"/>
                        </a:lnSpc>
                        <a:spcBef>
                          <a:spcPts val="655"/>
                        </a:spcBef>
                      </a:pPr>
                      <a:r>
                        <a:rPr lang="fi-FI" sz="900" b="1" spc="-25" dirty="0">
                          <a:solidFill>
                            <a:srgbClr val="113A58"/>
                          </a:solidFill>
                          <a:latin typeface="Montserrat SemiBold"/>
                          <a:cs typeface="Montserrat SemiBold"/>
                        </a:rPr>
                        <a:t>SU</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22935" indent="0" algn="ctr">
                        <a:lnSpc>
                          <a:spcPct val="100000"/>
                        </a:lnSpc>
                        <a:spcBef>
                          <a:spcPts val="100"/>
                        </a:spcBef>
                      </a:pPr>
                      <a:r>
                        <a:rPr lang="fi-FI" sz="900" b="0" spc="0" dirty="0">
                          <a:solidFill>
                            <a:schemeClr val="tx1"/>
                          </a:solidFill>
                          <a:latin typeface="Montserrat Light"/>
                          <a:cs typeface="Montserrat Light"/>
                        </a:rPr>
                        <a:t>Riisipuuroa L,G </a:t>
                      </a:r>
                    </a:p>
                    <a:p>
                      <a:pPr marL="91440" marR="622935" lvl="0" indent="0" algn="ctr">
                        <a:lnSpc>
                          <a:spcPct val="100000"/>
                        </a:lnSpc>
                        <a:spcBef>
                          <a:spcPts val="100"/>
                        </a:spcBef>
                        <a:buNone/>
                      </a:pPr>
                      <a:r>
                        <a:rPr lang="fi-FI" sz="900" b="0" spc="0" dirty="0">
                          <a:solidFill>
                            <a:schemeClr val="tx1"/>
                          </a:solidFill>
                          <a:latin typeface="Montserrat Light"/>
                          <a:cs typeface="Montserrat Light"/>
                        </a:rPr>
                        <a:t>Mehukeittoa</a:t>
                      </a:r>
                    </a:p>
                    <a:p>
                      <a:pPr marL="91440" marR="622935" lvl="0" indent="0" algn="ctr">
                        <a:lnSpc>
                          <a:spcPct val="100000"/>
                        </a:lnSpc>
                        <a:spcBef>
                          <a:spcPts val="100"/>
                        </a:spcBef>
                        <a:buNone/>
                      </a:pPr>
                      <a:r>
                        <a:rPr lang="fi-FI" sz="900" b="0" spc="0" dirty="0">
                          <a:solidFill>
                            <a:schemeClr val="tx1"/>
                          </a:solidFill>
                          <a:latin typeface="Montserrat Light"/>
                          <a:cs typeface="Montserrat Light"/>
                        </a:rPr>
                        <a:t>Juustoa</a:t>
                      </a:r>
                    </a:p>
                    <a:p>
                      <a:pPr marL="91440" marR="604520" lvl="0" indent="0" algn="ctr">
                        <a:lnSpc>
                          <a:spcPct val="100000"/>
                        </a:lnSpc>
                        <a:spcBef>
                          <a:spcPts val="100"/>
                        </a:spcBef>
                        <a:buNone/>
                      </a:pPr>
                      <a:r>
                        <a:rPr lang="fi-FI" sz="900" b="0" spc="0" dirty="0">
                          <a:solidFill>
                            <a:schemeClr val="tx1"/>
                          </a:solidFill>
                          <a:latin typeface="Montserrat Light"/>
                          <a:ea typeface="+mn-ea"/>
                          <a:cs typeface="Montserrat Light"/>
                        </a:rPr>
                        <a:t>Tuorevihanneksia</a:t>
                      </a:r>
                    </a:p>
                    <a:p>
                      <a:pPr marL="331470" marR="323850" indent="0" algn="ctr">
                        <a:lnSpc>
                          <a:spcPct val="100000"/>
                        </a:lnSpc>
                        <a:spcBef>
                          <a:spcPts val="100"/>
                        </a:spcBef>
                      </a:pPr>
                      <a:endParaRPr sz="900" b="0" spc="0">
                        <a:solidFill>
                          <a:schemeClr val="tx1"/>
                        </a:solidFill>
                        <a:latin typeface="Montserrat Light"/>
                        <a:cs typeface="Montserrat Light"/>
                      </a:endParaRPr>
                    </a:p>
                  </a:txBody>
                  <a:tcPr marL="0" marR="0" marT="723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44500" algn="ctr">
                        <a:lnSpc>
                          <a:spcPct val="100000"/>
                        </a:lnSpc>
                        <a:spcBef>
                          <a:spcPts val="100"/>
                        </a:spcBef>
                      </a:pPr>
                      <a:r>
                        <a:rPr sz="900" b="0" spc="0" dirty="0">
                          <a:solidFill>
                            <a:schemeClr val="tx1"/>
                          </a:solidFill>
                          <a:latin typeface="Montserrat Light"/>
                          <a:cs typeface="Montserrat Light"/>
                        </a:rPr>
                        <a:t>Juust</a:t>
                      </a:r>
                      <a:r>
                        <a:rPr lang="fi-FI" sz="900" b="0" spc="0" dirty="0">
                          <a:solidFill>
                            <a:schemeClr val="tx1"/>
                          </a:solidFill>
                          <a:latin typeface="Montserrat Light"/>
                          <a:cs typeface="Montserrat Light"/>
                        </a:rPr>
                        <a:t>oista </a:t>
                      </a:r>
                    </a:p>
                    <a:p>
                      <a:pPr marL="91440" marR="444500" algn="ctr">
                        <a:lnSpc>
                          <a:spcPct val="100000"/>
                        </a:lnSpc>
                        <a:spcBef>
                          <a:spcPts val="100"/>
                        </a:spcBef>
                      </a:pPr>
                      <a:r>
                        <a:rPr lang="fi-FI" sz="900" b="0" spc="0" dirty="0">
                          <a:solidFill>
                            <a:schemeClr val="tx1"/>
                          </a:solidFill>
                          <a:latin typeface="Montserrat Light"/>
                          <a:cs typeface="Montserrat Light"/>
                        </a:rPr>
                        <a:t>lohipaistosta </a:t>
                      </a:r>
                      <a:r>
                        <a:rPr sz="900" b="0" spc="0" dirty="0">
                          <a:solidFill>
                            <a:schemeClr val="tx1"/>
                          </a:solidFill>
                          <a:latin typeface="Montserrat Light"/>
                          <a:cs typeface="Montserrat Light"/>
                        </a:rPr>
                        <a:t>L,G</a:t>
                      </a:r>
                      <a:endParaRPr lang="fi-FI" sz="900" b="0" spc="0" dirty="0">
                        <a:solidFill>
                          <a:schemeClr val="tx1"/>
                        </a:solidFill>
                        <a:latin typeface="Montserrat Light"/>
                        <a:cs typeface="Montserrat Light"/>
                      </a:endParaRPr>
                    </a:p>
                    <a:p>
                      <a:pPr marL="91440" marR="444500" algn="ctr">
                        <a:lnSpc>
                          <a:spcPct val="100000"/>
                        </a:lnSpc>
                        <a:spcBef>
                          <a:spcPts val="100"/>
                        </a:spcBef>
                      </a:pPr>
                      <a:r>
                        <a:rPr sz="900" b="0" spc="0" dirty="0">
                          <a:solidFill>
                            <a:schemeClr val="tx1"/>
                          </a:solidFill>
                          <a:latin typeface="Montserrat Light"/>
                          <a:cs typeface="Montserrat Light"/>
                        </a:rPr>
                        <a:t>Perunasosetta L,G </a:t>
                      </a:r>
                      <a:endParaRPr lang="fi-FI" sz="900" b="0" spc="0" dirty="0">
                        <a:solidFill>
                          <a:schemeClr val="tx1"/>
                        </a:solidFill>
                        <a:latin typeface="Montserrat Light"/>
                        <a:cs typeface="Montserrat Light"/>
                      </a:endParaRPr>
                    </a:p>
                    <a:p>
                      <a:pPr marL="91440" marR="444500" lvl="0" algn="ctr">
                        <a:lnSpc>
                          <a:spcPct val="100000"/>
                        </a:lnSpc>
                        <a:spcBef>
                          <a:spcPts val="75"/>
                        </a:spcBef>
                        <a:buNone/>
                      </a:pPr>
                      <a:r>
                        <a:rPr lang="fi-FI" sz="900" b="0" spc="0" dirty="0">
                          <a:solidFill>
                            <a:schemeClr val="tx1"/>
                          </a:solidFill>
                          <a:latin typeface="Montserrat Light"/>
                          <a:cs typeface="Montserrat Light"/>
                        </a:rPr>
                        <a:t>Hunajaisia Uuniporkkanoita M,G</a:t>
                      </a:r>
                      <a:endParaRPr sz="900" b="0" spc="0" dirty="0">
                        <a:solidFill>
                          <a:schemeClr val="tx1"/>
                        </a:solidFill>
                        <a:latin typeface="Montserrat Light"/>
                        <a:cs typeface="Montserrat Light"/>
                      </a:endParaRP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3225" marR="395605" indent="22225" algn="ctr">
                        <a:lnSpc>
                          <a:spcPct val="100000"/>
                        </a:lnSpc>
                      </a:pPr>
                      <a:r>
                        <a:rPr sz="900" b="0" spc="0" dirty="0">
                          <a:solidFill>
                            <a:schemeClr val="tx1"/>
                          </a:solidFill>
                          <a:latin typeface="Montserrat Light"/>
                          <a:cs typeface="Montserrat Light"/>
                        </a:rPr>
                        <a:t>Kahvia ja teetä Suklaa</a:t>
                      </a:r>
                      <a:r>
                        <a:rPr lang="fi-FI" sz="900" b="0" spc="0" dirty="0">
                          <a:solidFill>
                            <a:schemeClr val="tx1"/>
                          </a:solidFill>
                          <a:latin typeface="Montserrat Light"/>
                          <a:cs typeface="Montserrat Light"/>
                        </a:rPr>
                        <a:t>kakkua</a:t>
                      </a:r>
                      <a:r>
                        <a:rPr sz="900" b="0" spc="0" dirty="0">
                          <a:solidFill>
                            <a:schemeClr val="tx1"/>
                          </a:solidFill>
                          <a:latin typeface="Montserrat Light"/>
                          <a:cs typeface="Montserrat Light"/>
                        </a:rPr>
                        <a:t> L</a:t>
                      </a:r>
                      <a:endParaRPr lang="en-US" sz="900" b="0" spc="0"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501015" algn="ctr">
                        <a:lnSpc>
                          <a:spcPct val="100000"/>
                        </a:lnSpc>
                        <a:spcBef>
                          <a:spcPts val="0"/>
                        </a:spcBef>
                      </a:pPr>
                      <a:r>
                        <a:rPr lang="fi-FI" sz="900" b="0" spc="0" dirty="0">
                          <a:solidFill>
                            <a:schemeClr val="tx1"/>
                          </a:solidFill>
                          <a:latin typeface="Montserrat Light"/>
                          <a:cs typeface="Montserrat Light"/>
                        </a:rPr>
                        <a:t>Värikästä </a:t>
                      </a:r>
                    </a:p>
                    <a:p>
                      <a:pPr marL="91440" marR="501015" algn="ctr">
                        <a:lnSpc>
                          <a:spcPct val="100000"/>
                        </a:lnSpc>
                        <a:spcBef>
                          <a:spcPts val="0"/>
                        </a:spcBef>
                      </a:pPr>
                      <a:r>
                        <a:rPr lang="fi-FI" sz="900" b="0" spc="0" dirty="0">
                          <a:solidFill>
                            <a:schemeClr val="tx1"/>
                          </a:solidFill>
                          <a:latin typeface="Montserrat Light"/>
                          <a:cs typeface="Montserrat Light"/>
                        </a:rPr>
                        <a:t>broilerikeittoa M,G </a:t>
                      </a:r>
                    </a:p>
                    <a:p>
                      <a:pPr marL="91440" marR="501015" algn="ctr">
                        <a:lnSpc>
                          <a:spcPct val="100000"/>
                        </a:lnSpc>
                        <a:spcBef>
                          <a:spcPts val="0"/>
                        </a:spcBef>
                      </a:pPr>
                      <a:r>
                        <a:rPr lang="fi-FI" sz="900" b="0" spc="0" dirty="0">
                          <a:solidFill>
                            <a:schemeClr val="tx1"/>
                          </a:solidFill>
                          <a:latin typeface="Montserrat Light"/>
                          <a:cs typeface="Montserrat Light"/>
                        </a:rPr>
                        <a:t>Mangokiisseliä M,G</a:t>
                      </a:r>
                    </a:p>
                    <a:p>
                      <a:pPr marL="91440" marR="501015" algn="ctr">
                        <a:lnSpc>
                          <a:spcPct val="100000"/>
                        </a:lnSpc>
                        <a:spcBef>
                          <a:spcPts val="0"/>
                        </a:spcBef>
                      </a:pPr>
                      <a:r>
                        <a:rPr lang="fi-FI" sz="900" b="0" spc="0" dirty="0">
                          <a:solidFill>
                            <a:schemeClr val="tx1"/>
                          </a:solidFill>
                          <a:latin typeface="Montserrat Light"/>
                          <a:cs typeface="Montserrat Light"/>
                        </a:rPr>
                        <a:t>Tuorevihanneksia</a:t>
                      </a:r>
                      <a:endParaRPr sz="900" b="0" spc="0" dirty="0">
                        <a:solidFill>
                          <a:schemeClr val="tx1"/>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344170" indent="-267970" algn="ctr">
                        <a:lnSpc>
                          <a:spcPct val="100000"/>
                        </a:lnSpc>
                        <a:spcBef>
                          <a:spcPts val="0"/>
                        </a:spcBef>
                      </a:pPr>
                      <a:r>
                        <a:rPr sz="900" b="0" spc="0" dirty="0">
                          <a:solidFill>
                            <a:schemeClr val="tx1"/>
                          </a:solidFill>
                          <a:latin typeface="Montserrat Light"/>
                          <a:cs typeface="Montserrat Light"/>
                        </a:rPr>
                        <a:t>Viiliä</a:t>
                      </a:r>
                      <a:r>
                        <a:rPr lang="fi-FI" sz="900" b="0" spc="0" dirty="0">
                          <a:solidFill>
                            <a:schemeClr val="tx1"/>
                          </a:solidFill>
                          <a:latin typeface="Montserrat Light"/>
                          <a:cs typeface="Montserrat Light"/>
                        </a:rPr>
                        <a:t> L,G</a:t>
                      </a:r>
                    </a:p>
                    <a:p>
                      <a:pPr marL="91440" marR="344170" indent="-267970" algn="ctr">
                        <a:lnSpc>
                          <a:spcPct val="100000"/>
                        </a:lnSpc>
                        <a:spcBef>
                          <a:spcPts val="0"/>
                        </a:spcBef>
                      </a:pPr>
                      <a:r>
                        <a:rPr lang="fi-FI" sz="900" b="0" spc="0" dirty="0">
                          <a:solidFill>
                            <a:schemeClr val="tx1"/>
                          </a:solidFill>
                          <a:latin typeface="Montserrat Light"/>
                          <a:cs typeface="Montserrat Light"/>
                        </a:rPr>
                        <a:t>H</a:t>
                      </a:r>
                      <a:r>
                        <a:rPr sz="900" b="0" spc="0" dirty="0">
                          <a:solidFill>
                            <a:schemeClr val="tx1"/>
                          </a:solidFill>
                          <a:latin typeface="Montserrat Light"/>
                          <a:cs typeface="Montserrat Light"/>
                        </a:rPr>
                        <a:t>illoa ja </a:t>
                      </a:r>
                      <a:r>
                        <a:rPr lang="fi-FI" sz="900" b="0" spc="0" noProof="0" dirty="0">
                          <a:solidFill>
                            <a:schemeClr val="tx1"/>
                          </a:solidFill>
                          <a:latin typeface="Montserrat Light"/>
                          <a:cs typeface="Montserrat Light"/>
                        </a:rPr>
                        <a:t>pellavarouhetta</a:t>
                      </a:r>
                    </a:p>
                    <a:p>
                      <a:pPr marL="91440" marR="344170" indent="-267970" algn="ctr">
                        <a:lnSpc>
                          <a:spcPct val="100000"/>
                        </a:lnSpc>
                        <a:spcBef>
                          <a:spcPts val="0"/>
                        </a:spcBef>
                      </a:pPr>
                      <a:r>
                        <a:rPr sz="900" b="0" spc="0" dirty="0">
                          <a:solidFill>
                            <a:schemeClr val="tx1"/>
                          </a:solidFill>
                          <a:latin typeface="Montserrat Light"/>
                          <a:cs typeface="Montserrat Light"/>
                        </a:rPr>
                        <a:t>Juustoa</a:t>
                      </a:r>
                      <a:endParaRPr lang="fi-FI" sz="900" b="0" spc="0" dirty="0">
                        <a:solidFill>
                          <a:schemeClr val="tx1"/>
                        </a:solidFill>
                        <a:latin typeface="Montserrat Light"/>
                        <a:cs typeface="Montserrat Light"/>
                      </a:endParaRPr>
                    </a:p>
                    <a:p>
                      <a:pPr marL="91440" marR="344170" indent="-267970" algn="ctr">
                        <a:lnSpc>
                          <a:spcPct val="100000"/>
                        </a:lnSpc>
                        <a:spcBef>
                          <a:spcPts val="0"/>
                        </a:spcBef>
                      </a:pPr>
                      <a:r>
                        <a:rPr lang="fi-FI" sz="900" b="0" spc="0" dirty="0">
                          <a:solidFill>
                            <a:schemeClr val="tx1"/>
                          </a:solidFill>
                          <a:latin typeface="Montserrat Light"/>
                          <a:cs typeface="Montserrat Light"/>
                        </a:rPr>
                        <a:t>Hedelmää</a:t>
                      </a:r>
                      <a:endParaRPr sz="900" b="0" spc="0" dirty="0">
                        <a:solidFill>
                          <a:schemeClr val="tx1"/>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sp>
        <p:nvSpPr>
          <p:cNvPr id="11" name="object 11"/>
          <p:cNvSpPr txBox="1"/>
          <p:nvPr/>
        </p:nvSpPr>
        <p:spPr>
          <a:xfrm>
            <a:off x="355633" y="7054567"/>
            <a:ext cx="7871003" cy="282641"/>
          </a:xfrm>
          <a:prstGeom prst="rect">
            <a:avLst/>
          </a:prstGeom>
        </p:spPr>
        <p:txBody>
          <a:bodyPr vert="horz" wrap="square" lIns="0" tIns="11430" rIns="0" bIns="0" rtlCol="0">
            <a:spAutoFit/>
          </a:bodyPr>
          <a:lstStyle/>
          <a:p>
            <a:pPr marL="12700" marR="5080">
              <a:lnSpc>
                <a:spcPct val="132400"/>
              </a:lnSpc>
              <a:spcBef>
                <a:spcPts val="90"/>
              </a:spcBef>
            </a:pPr>
            <a:r>
              <a:rPr sz="700" b="0">
                <a:solidFill>
                  <a:srgbClr val="231F20"/>
                </a:solidFill>
                <a:latin typeface="Montserrat Light"/>
                <a:cs typeface="Montserrat Light"/>
              </a:rPr>
              <a:t>Muutokset mahdollisia. </a:t>
            </a:r>
            <a:r>
              <a:rPr sz="700" b="0" err="1">
                <a:solidFill>
                  <a:srgbClr val="231F20"/>
                </a:solidFill>
                <a:latin typeface="Montserrat Light"/>
                <a:cs typeface="Montserrat Light"/>
              </a:rPr>
              <a:t>Lisätietoja</a:t>
            </a:r>
            <a:r>
              <a:rPr lang="fi-FI" sz="700">
                <a:solidFill>
                  <a:srgbClr val="231F20"/>
                </a:solidFill>
                <a:latin typeface="Montserrat Light"/>
                <a:cs typeface="Montserrat Light"/>
              </a:rPr>
              <a:t> </a:t>
            </a:r>
            <a:r>
              <a:rPr sz="700" b="0" err="1">
                <a:solidFill>
                  <a:srgbClr val="231F20"/>
                </a:solidFill>
                <a:latin typeface="Montserrat Light"/>
                <a:cs typeface="Montserrat Light"/>
              </a:rPr>
              <a:t>allergeeneista</a:t>
            </a:r>
            <a:r>
              <a:rPr lang="fi-FI" sz="700" b="0">
                <a:solidFill>
                  <a:srgbClr val="231F20"/>
                </a:solidFill>
                <a:latin typeface="Montserrat Light"/>
                <a:cs typeface="Montserrat Light"/>
              </a:rPr>
              <a:t> saa </a:t>
            </a:r>
            <a:r>
              <a:rPr sz="700" b="0" err="1">
                <a:solidFill>
                  <a:srgbClr val="231F20"/>
                </a:solidFill>
                <a:latin typeface="Montserrat Light"/>
                <a:cs typeface="Montserrat Light"/>
              </a:rPr>
              <a:t>keittiöhenkilökunnalta</a:t>
            </a:r>
            <a:r>
              <a:rPr sz="700" b="0">
                <a:solidFill>
                  <a:srgbClr val="231F20"/>
                </a:solidFill>
                <a:latin typeface="Montserrat Light"/>
                <a:cs typeface="Montserrat Light"/>
              </a:rPr>
              <a:t>.</a:t>
            </a:r>
            <a:r>
              <a:rPr lang="fi-FI" sz="700" b="0">
                <a:solidFill>
                  <a:srgbClr val="231F20"/>
                </a:solidFill>
                <a:latin typeface="Montserrat Light"/>
                <a:cs typeface="Montserrat Light"/>
              </a:rPr>
              <a:t>. Jokaisella aterialla on tarjolla leipää ja levitettä.  Aamiaisen ruokajuomat kahvi, tee, maito ja mehu. Lounaalla ja päivällisellä ruokajuomana maito, piimä ja vesi. Iltapalalla ruokajuomana maitoa, mehua ja teetä. </a:t>
            </a:r>
            <a:r>
              <a:rPr sz="700" b="0">
                <a:solidFill>
                  <a:srgbClr val="231F20"/>
                </a:solidFill>
                <a:latin typeface="Montserrat Light"/>
                <a:cs typeface="Montserrat Light"/>
              </a:rPr>
              <a:t> L = laktoositon, M = maidoton, G = gluteeniton</a:t>
            </a:r>
            <a:endParaRPr sz="700">
              <a:latin typeface="Montserrat Light"/>
              <a:cs typeface="Montserrat Light"/>
            </a:endParaRPr>
          </a:p>
        </p:txBody>
      </p:sp>
      <p:pic>
        <p:nvPicPr>
          <p:cNvPr id="12" name="object 12"/>
          <p:cNvPicPr/>
          <p:nvPr/>
        </p:nvPicPr>
        <p:blipFill>
          <a:blip r:embed="rId2" cstate="print"/>
          <a:stretch>
            <a:fillRect/>
          </a:stretch>
        </p:blipFill>
        <p:spPr>
          <a:xfrm>
            <a:off x="9689624" y="7135497"/>
            <a:ext cx="687900" cy="212125"/>
          </a:xfrm>
          <a:prstGeom prst="rect">
            <a:avLst/>
          </a:prstGeom>
        </p:spPr>
      </p:pic>
      <p:pic>
        <p:nvPicPr>
          <p:cNvPr id="13" name="Picture 2">
            <a:extLst>
              <a:ext uri="{FF2B5EF4-FFF2-40B4-BE49-F238E27FC236}">
                <a16:creationId xmlns:a16="http://schemas.microsoft.com/office/drawing/2014/main" id="{0B31F412-1AAE-F25E-916A-2550CF46209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40680" y="130758"/>
            <a:ext cx="875732" cy="808968"/>
          </a:xfrm>
          <a:prstGeom prst="rect">
            <a:avLst/>
          </a:prstGeom>
          <a:noFill/>
          <a:extLst>
            <a:ext uri="{909E8E84-426E-40DD-AFC4-6F175D3DCCD1}">
              <a14:hiddenFill xmlns:a14="http://schemas.microsoft.com/office/drawing/2010/main">
                <a:solidFill>
                  <a:srgbClr val="FFFFFF"/>
                </a:solidFill>
              </a14:hiddenFill>
            </a:ext>
          </a:extLst>
        </p:spPr>
      </p:pic>
      <p:sp>
        <p:nvSpPr>
          <p:cNvPr id="14" name="object 9">
            <a:extLst>
              <a:ext uri="{FF2B5EF4-FFF2-40B4-BE49-F238E27FC236}">
                <a16:creationId xmlns:a16="http://schemas.microsoft.com/office/drawing/2014/main" id="{7C8568E5-598D-335B-E586-C61F84962347}"/>
              </a:ext>
            </a:extLst>
          </p:cNvPr>
          <p:cNvSpPr txBox="1">
            <a:spLocks/>
          </p:cNvSpPr>
          <p:nvPr/>
        </p:nvSpPr>
        <p:spPr>
          <a:xfrm>
            <a:off x="355633" y="197988"/>
            <a:ext cx="5352201" cy="549509"/>
          </a:xfrm>
          <a:prstGeom prst="rect">
            <a:avLst/>
          </a:prstGeom>
        </p:spPr>
        <p:txBody>
          <a:bodyPr vert="horz" wrap="square" lIns="0" tIns="71755" rIns="0" bIns="0" rtlCol="0" anchor="t">
            <a:spAutoFit/>
          </a:bodyPr>
          <a:lstStyle>
            <a:lvl1pPr>
              <a:defRPr sz="1900" b="0" i="0">
                <a:solidFill>
                  <a:srgbClr val="113A58"/>
                </a:solidFill>
                <a:latin typeface="Montserrat Light"/>
                <a:ea typeface="+mj-ea"/>
                <a:cs typeface="Montserrat Light"/>
              </a:defRPr>
            </a:lvl1pPr>
          </a:lstStyle>
          <a:p>
            <a:pPr marL="12700">
              <a:spcBef>
                <a:spcPts val="565"/>
              </a:spcBef>
            </a:pPr>
            <a:r>
              <a:rPr lang="fi-FI" dirty="0">
                <a:solidFill>
                  <a:schemeClr val="tx1"/>
                </a:solidFill>
              </a:rPr>
              <a:t>RUOKALISTAVIIKKO</a:t>
            </a:r>
            <a:r>
              <a:rPr lang="fi-FI" spc="-75" dirty="0">
                <a:solidFill>
                  <a:schemeClr val="tx1"/>
                </a:solidFill>
              </a:rPr>
              <a:t> </a:t>
            </a:r>
            <a:r>
              <a:rPr lang="fi-FI" spc="-60" dirty="0">
                <a:solidFill>
                  <a:schemeClr val="tx1"/>
                </a:solidFill>
              </a:rPr>
              <a:t>1 MT ja Vapa</a:t>
            </a:r>
            <a:br>
              <a:rPr lang="fi-FI" spc="-60" dirty="0">
                <a:solidFill>
                  <a:schemeClr val="tx1"/>
                </a:solidFill>
              </a:rPr>
            </a:br>
            <a:r>
              <a:rPr lang="fi-FI" sz="1200" dirty="0">
                <a:solidFill>
                  <a:schemeClr val="tx1"/>
                </a:solidFill>
              </a:rPr>
              <a:t>Voimassa kalenteriviikoilla 3, 8, 13, 18, 23, 28, 33, 38, 43, 48/ 2026</a:t>
            </a:r>
          </a:p>
        </p:txBody>
      </p:sp>
      <p:sp>
        <p:nvSpPr>
          <p:cNvPr id="9" name="Tekstiruutu 13">
            <a:extLst>
              <a:ext uri="{FF2B5EF4-FFF2-40B4-BE49-F238E27FC236}">
                <a16:creationId xmlns:a16="http://schemas.microsoft.com/office/drawing/2014/main" id="{63EC8BBB-4442-F8E1-9F53-739F74C8C634}"/>
              </a:ext>
            </a:extLst>
          </p:cNvPr>
          <p:cNvSpPr txBox="1"/>
          <p:nvPr/>
        </p:nvSpPr>
        <p:spPr>
          <a:xfrm>
            <a:off x="8409490" y="7135497"/>
            <a:ext cx="1097280" cy="246221"/>
          </a:xfrm>
          <a:prstGeom prst="rect">
            <a:avLst/>
          </a:prstGeom>
          <a:noFill/>
        </p:spPr>
        <p:txBody>
          <a:bodyPr wrap="square" rtlCol="0">
            <a:spAutoFit/>
          </a:bodyPr>
          <a:lstStyle>
            <a:defPPr>
              <a:defRPr kern="0"/>
            </a:defPPr>
          </a:lstStyle>
          <a:p>
            <a:r>
              <a:rPr lang="fi-FI" sz="1000" dirty="0"/>
              <a:t>12.1.2026</a:t>
            </a:r>
          </a:p>
        </p:txBody>
      </p:sp>
      <p:pic>
        <p:nvPicPr>
          <p:cNvPr id="3" name="object 3">
            <a:extLst>
              <a:ext uri="{FF2B5EF4-FFF2-40B4-BE49-F238E27FC236}">
                <a16:creationId xmlns:a16="http://schemas.microsoft.com/office/drawing/2014/main" id="{75CC11A4-B275-F6AF-757A-3B1CAA4842D8}"/>
              </a:ext>
            </a:extLst>
          </p:cNvPr>
          <p:cNvPicPr/>
          <p:nvPr/>
        </p:nvPicPr>
        <p:blipFill>
          <a:blip r:embed="rId4" cstate="print"/>
          <a:stretch>
            <a:fillRect/>
          </a:stretch>
        </p:blipFill>
        <p:spPr>
          <a:xfrm>
            <a:off x="7063739" y="75039"/>
            <a:ext cx="3486151" cy="8847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object 10"/>
          <p:cNvGraphicFramePr>
            <a:graphicFrameLocks noGrp="1"/>
          </p:cNvGraphicFramePr>
          <p:nvPr>
            <p:extLst>
              <p:ext uri="{D42A27DB-BD31-4B8C-83A1-F6EECF244321}">
                <p14:modId xmlns:p14="http://schemas.microsoft.com/office/powerpoint/2010/main" val="2427846156"/>
              </p:ext>
            </p:extLst>
          </p:nvPr>
        </p:nvGraphicFramePr>
        <p:xfrm>
          <a:off x="260131" y="1107460"/>
          <a:ext cx="10326415" cy="5763560"/>
        </p:xfrm>
        <a:graphic>
          <a:graphicData uri="http://schemas.openxmlformats.org/drawingml/2006/table">
            <a:tbl>
              <a:tblPr firstRow="1" bandRow="1">
                <a:tableStyleId>{2D5ABB26-0587-4C30-8999-92F81FD0307C}</a:tableStyleId>
              </a:tblPr>
              <a:tblGrid>
                <a:gridCol w="432269">
                  <a:extLst>
                    <a:ext uri="{9D8B030D-6E8A-4147-A177-3AD203B41FA5}">
                      <a16:colId xmlns:a16="http://schemas.microsoft.com/office/drawing/2014/main" val="20000"/>
                    </a:ext>
                  </a:extLst>
                </a:gridCol>
                <a:gridCol w="2266410">
                  <a:extLst>
                    <a:ext uri="{9D8B030D-6E8A-4147-A177-3AD203B41FA5}">
                      <a16:colId xmlns:a16="http://schemas.microsoft.com/office/drawing/2014/main" val="20001"/>
                    </a:ext>
                  </a:extLst>
                </a:gridCol>
                <a:gridCol w="1996745">
                  <a:extLst>
                    <a:ext uri="{9D8B030D-6E8A-4147-A177-3AD203B41FA5}">
                      <a16:colId xmlns:a16="http://schemas.microsoft.com/office/drawing/2014/main" val="20002"/>
                    </a:ext>
                  </a:extLst>
                </a:gridCol>
                <a:gridCol w="1543286">
                  <a:extLst>
                    <a:ext uri="{9D8B030D-6E8A-4147-A177-3AD203B41FA5}">
                      <a16:colId xmlns:a16="http://schemas.microsoft.com/office/drawing/2014/main" val="20003"/>
                    </a:ext>
                  </a:extLst>
                </a:gridCol>
                <a:gridCol w="2181865">
                  <a:extLst>
                    <a:ext uri="{9D8B030D-6E8A-4147-A177-3AD203B41FA5}">
                      <a16:colId xmlns:a16="http://schemas.microsoft.com/office/drawing/2014/main" val="20004"/>
                    </a:ext>
                  </a:extLst>
                </a:gridCol>
                <a:gridCol w="1905840">
                  <a:extLst>
                    <a:ext uri="{9D8B030D-6E8A-4147-A177-3AD203B41FA5}">
                      <a16:colId xmlns:a16="http://schemas.microsoft.com/office/drawing/2014/main" val="20005"/>
                    </a:ext>
                  </a:extLst>
                </a:gridCol>
              </a:tblGrid>
              <a:tr h="224726">
                <a:tc gridSpan="2">
                  <a:txBody>
                    <a:bodyPr/>
                    <a:lstStyle/>
                    <a:p>
                      <a:pPr marL="1199515" algn="l">
                        <a:lnSpc>
                          <a:spcPct val="100000"/>
                        </a:lnSpc>
                        <a:spcBef>
                          <a:spcPts val="665"/>
                        </a:spcBef>
                      </a:pPr>
                      <a:r>
                        <a:rPr sz="1050" b="1" spc="-10" dirty="0">
                          <a:solidFill>
                            <a:schemeClr val="tx1"/>
                          </a:solidFill>
                          <a:latin typeface="Montserrat Thin"/>
                          <a:cs typeface="Montserrat Thin"/>
                        </a:rPr>
                        <a:t>AAMIAINEN</a:t>
                      </a:r>
                      <a:endParaRPr sz="1050" b="1" dirty="0">
                        <a:solidFill>
                          <a:schemeClr val="tx1"/>
                        </a:solidFill>
                        <a:latin typeface="Montserrat Thin"/>
                        <a:cs typeface="Montserrat Thin"/>
                      </a:endParaRPr>
                    </a:p>
                  </a:txBody>
                  <a:tcPr marL="0" marR="0" marT="0" marB="0" anchor="ctr">
                    <a:lnL w="3175">
                      <a:solidFill>
                        <a:srgbClr val="231F20"/>
                      </a:solidFill>
                      <a:prstDash val="solid"/>
                    </a:lnL>
                    <a:lnR w="3175">
                      <a:solidFill>
                        <a:srgbClr val="F2E8DF"/>
                      </a:solidFill>
                      <a:prstDash val="solid"/>
                    </a:lnR>
                    <a:lnT w="3175">
                      <a:solidFill>
                        <a:srgbClr val="231F20"/>
                      </a:solidFill>
                      <a:prstDash val="solid"/>
                    </a:lnT>
                    <a:lnB w="6350" cap="flat" cmpd="sng" algn="ctr">
                      <a:solidFill>
                        <a:srgbClr val="231F20"/>
                      </a:solidFill>
                      <a:prstDash val="solid"/>
                      <a:round/>
                      <a:headEnd type="none" w="med" len="med"/>
                      <a:tailEnd type="none" w="med" len="med"/>
                    </a:lnB>
                    <a:solidFill>
                      <a:schemeClr val="accent1">
                        <a:lumMod val="20000"/>
                        <a:lumOff val="80000"/>
                      </a:schemeClr>
                    </a:solidFill>
                  </a:tcPr>
                </a:tc>
                <a:tc hMerge="1">
                  <a:txBody>
                    <a:bodyPr/>
                    <a:lstStyle/>
                    <a:p>
                      <a:endParaRPr/>
                    </a:p>
                  </a:txBody>
                  <a:tcPr marL="0" marR="0" marT="0" marB="0"/>
                </a:tc>
                <a:tc>
                  <a:txBody>
                    <a:bodyPr/>
                    <a:lstStyle/>
                    <a:p>
                      <a:pPr algn="ctr">
                        <a:lnSpc>
                          <a:spcPct val="100000"/>
                        </a:lnSpc>
                        <a:spcBef>
                          <a:spcPts val="665"/>
                        </a:spcBef>
                      </a:pPr>
                      <a:r>
                        <a:rPr sz="1050" b="1" spc="-10" dirty="0">
                          <a:solidFill>
                            <a:schemeClr val="tx1"/>
                          </a:solidFill>
                          <a:latin typeface="Montserrat Thin"/>
                          <a:cs typeface="Montserrat Thin"/>
                        </a:rPr>
                        <a:t>LOUNAS</a:t>
                      </a:r>
                      <a:endParaRPr sz="1050" b="1" dirty="0">
                        <a:solidFill>
                          <a:schemeClr val="tx1"/>
                        </a:solidFill>
                        <a:latin typeface="Montserrat Thin"/>
                        <a:cs typeface="Montserrat Thin"/>
                      </a:endParaRPr>
                    </a:p>
                  </a:txBody>
                  <a:tcPr marL="0" marR="0" marT="0" marB="0" anchor="ctr">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marL="445770" algn="l">
                        <a:lnSpc>
                          <a:spcPct val="100000"/>
                        </a:lnSpc>
                        <a:spcBef>
                          <a:spcPts val="665"/>
                        </a:spcBef>
                      </a:pPr>
                      <a:r>
                        <a:rPr sz="1050" b="1" spc="-10" dirty="0">
                          <a:solidFill>
                            <a:schemeClr val="tx1"/>
                          </a:solidFill>
                          <a:latin typeface="Montserrat Thin"/>
                          <a:cs typeface="Montserrat Thin"/>
                        </a:rPr>
                        <a:t>PÄIVÄKAHVI</a:t>
                      </a:r>
                      <a:endParaRPr sz="1050" b="1" dirty="0">
                        <a:solidFill>
                          <a:schemeClr val="tx1"/>
                        </a:solidFill>
                        <a:latin typeface="Montserrat Thin"/>
                        <a:cs typeface="Montserrat Thin"/>
                      </a:endParaRPr>
                    </a:p>
                  </a:txBody>
                  <a:tcPr marL="0" marR="0" marT="0" marB="0" anchor="ctr">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5"/>
                        </a:spcBef>
                      </a:pPr>
                      <a:r>
                        <a:rPr sz="1050" b="1" spc="-10" dirty="0">
                          <a:solidFill>
                            <a:schemeClr val="tx1"/>
                          </a:solidFill>
                          <a:latin typeface="Montserrat Thin"/>
                          <a:cs typeface="Montserrat Thin"/>
                        </a:rPr>
                        <a:t>PÄIVÄLLINEN</a:t>
                      </a:r>
                      <a:endParaRPr sz="1050" b="1" dirty="0">
                        <a:solidFill>
                          <a:schemeClr val="tx1"/>
                        </a:solidFill>
                        <a:latin typeface="Montserrat Thin"/>
                        <a:cs typeface="Montserrat Thin"/>
                      </a:endParaRPr>
                    </a:p>
                  </a:txBody>
                  <a:tcPr marL="0" marR="0" marT="0" marB="0" anchor="ctr">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5"/>
                        </a:spcBef>
                      </a:pPr>
                      <a:r>
                        <a:rPr sz="1050" b="1" spc="-10" dirty="0">
                          <a:solidFill>
                            <a:schemeClr val="tx1"/>
                          </a:solidFill>
                          <a:latin typeface="Montserrat Thin"/>
                          <a:cs typeface="Montserrat Thin"/>
                        </a:rPr>
                        <a:t>ILTAPALA</a:t>
                      </a:r>
                      <a:endParaRPr sz="1050" b="1" dirty="0">
                        <a:solidFill>
                          <a:schemeClr val="tx1"/>
                        </a:solidFill>
                        <a:latin typeface="Montserrat Thin"/>
                        <a:cs typeface="Montserrat Thin"/>
                      </a:endParaRPr>
                    </a:p>
                  </a:txBody>
                  <a:tcPr marL="0" marR="0" marT="0" marB="0" anchor="ctr">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extLst>
                  <a:ext uri="{0D108BD9-81ED-4DB2-BD59-A6C34878D82A}">
                    <a16:rowId xmlns:a16="http://schemas.microsoft.com/office/drawing/2014/main" val="10000"/>
                  </a:ext>
                </a:extLst>
              </a:tr>
              <a:tr h="762811">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60020">
                        <a:lnSpc>
                          <a:spcPct val="100000"/>
                        </a:lnSpc>
                        <a:spcBef>
                          <a:spcPts val="665"/>
                        </a:spcBef>
                      </a:pPr>
                      <a:r>
                        <a:rPr lang="fi-FI" sz="900" b="1" spc="-25" dirty="0">
                          <a:solidFill>
                            <a:srgbClr val="113A58"/>
                          </a:solidFill>
                          <a:latin typeface="Montserrat SemiBold"/>
                          <a:cs typeface="Montserrat SemiBold"/>
                        </a:rPr>
                        <a:t>MA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613410" lvl="0" algn="ctr">
                        <a:lnSpc>
                          <a:spcPct val="100000"/>
                        </a:lnSpc>
                        <a:spcBef>
                          <a:spcPts val="100"/>
                        </a:spcBef>
                        <a:buNone/>
                      </a:pPr>
                      <a:r>
                        <a:rPr lang="en-US" sz="900" b="0" i="0" u="none" strike="noStrike" spc="-50" noProof="0" dirty="0">
                          <a:solidFill>
                            <a:schemeClr val="tx1"/>
                          </a:solidFill>
                          <a:latin typeface="Montserrat Light"/>
                        </a:rPr>
                        <a:t>4-viljanpuuroa M</a:t>
                      </a:r>
                      <a:r>
                        <a:rPr lang="fi-FI" sz="900" b="0" spc="-5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91440" marR="613410" lvl="0" algn="ctr">
                        <a:lnSpc>
                          <a:spcPct val="100000"/>
                        </a:lnSpc>
                        <a:spcBef>
                          <a:spcPts val="100"/>
                        </a:spcBef>
                        <a:buNone/>
                      </a:pPr>
                      <a:r>
                        <a:rPr lang="fi-FI" sz="900" b="0" spc="-10" dirty="0">
                          <a:solidFill>
                            <a:srgbClr val="231F20"/>
                          </a:solidFill>
                          <a:latin typeface="Montserrat Light"/>
                          <a:cs typeface="Montserrat Light"/>
                        </a:rPr>
                        <a:t>Hilloa      </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13410" lvl="0" algn="ctr">
                        <a:lnSpc>
                          <a:spcPct val="100000"/>
                        </a:lnSpc>
                        <a:spcBef>
                          <a:spcPts val="100"/>
                        </a:spcBef>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indent="0" algn="ctr">
                        <a:lnSpc>
                          <a:spcPct val="100000"/>
                        </a:lnSpc>
                        <a:spcBef>
                          <a:spcPts val="100"/>
                        </a:spcBef>
                        <a:buNone/>
                      </a:pPr>
                      <a:r>
                        <a:rPr lang="fi-FI" sz="900" b="0" spc="0" dirty="0">
                          <a:solidFill>
                            <a:schemeClr val="tx1"/>
                          </a:solidFill>
                          <a:latin typeface="Montserrat Light"/>
                          <a:ea typeface="+mn-ea"/>
                          <a:cs typeface="Montserrat Light"/>
                        </a:rPr>
                        <a:t>Tuorevihanneksia</a:t>
                      </a: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319405" algn="ctr">
                        <a:lnSpc>
                          <a:spcPct val="100000"/>
                        </a:lnSpc>
                        <a:spcBef>
                          <a:spcPts val="200"/>
                        </a:spcBef>
                      </a:pPr>
                      <a:r>
                        <a:rPr lang="fi-FI" sz="900" b="0" dirty="0">
                          <a:solidFill>
                            <a:srgbClr val="231F20"/>
                          </a:solidFill>
                          <a:latin typeface="Montserrat Light"/>
                          <a:cs typeface="Montserrat Light"/>
                        </a:rPr>
                        <a:t>Lihapyöryköitä</a:t>
                      </a:r>
                      <a:r>
                        <a:rPr lang="fi-FI" sz="900" b="0" spc="60" dirty="0">
                          <a:solidFill>
                            <a:srgbClr val="231F20"/>
                          </a:solidFill>
                          <a:latin typeface="Montserrat Light"/>
                          <a:cs typeface="Montserrat Light"/>
                        </a:rPr>
                        <a:t> M,G </a:t>
                      </a:r>
                      <a:endParaRPr lang="fi-FI" sz="900" dirty="0"/>
                    </a:p>
                    <a:p>
                      <a:pPr marL="91440" marR="319405" lvl="0" algn="ctr">
                        <a:lnSpc>
                          <a:spcPct val="100000"/>
                        </a:lnSpc>
                        <a:spcBef>
                          <a:spcPts val="200"/>
                        </a:spcBef>
                        <a:buNone/>
                      </a:pPr>
                      <a:r>
                        <a:rPr lang="fi-FI" sz="900" b="0" spc="-10" dirty="0">
                          <a:solidFill>
                            <a:srgbClr val="231F20"/>
                          </a:solidFill>
                          <a:latin typeface="Montserrat Light"/>
                          <a:cs typeface="Montserrat Light"/>
                        </a:rPr>
                        <a:t>Ruskeakastiketta</a:t>
                      </a:r>
                      <a:r>
                        <a:rPr lang="fi-FI" sz="900" b="0" spc="60" dirty="0">
                          <a:solidFill>
                            <a:srgbClr val="231F20"/>
                          </a:solidFill>
                          <a:latin typeface="Montserrat Light"/>
                          <a:cs typeface="Montserrat Light"/>
                        </a:rPr>
                        <a:t> </a:t>
                      </a:r>
                      <a:r>
                        <a:rPr lang="fi-FI" sz="900" b="0" spc="-50" dirty="0">
                          <a:solidFill>
                            <a:srgbClr val="231F20"/>
                          </a:solidFill>
                          <a:latin typeface="Montserrat Light"/>
                          <a:cs typeface="Montserrat Light"/>
                        </a:rPr>
                        <a:t>M</a:t>
                      </a:r>
                      <a:endParaRPr lang="fi-FI" sz="900" dirty="0">
                        <a:latin typeface="Montserrat Light"/>
                        <a:cs typeface="Montserrat Light"/>
                      </a:endParaRPr>
                    </a:p>
                    <a:p>
                      <a:pPr marL="91440" marR="319405" lvl="0" algn="ctr">
                        <a:lnSpc>
                          <a:spcPct val="100000"/>
                        </a:lnSpc>
                        <a:spcBef>
                          <a:spcPts val="200"/>
                        </a:spcBef>
                        <a:buNone/>
                      </a:pPr>
                      <a:r>
                        <a:rPr lang="fi-FI" sz="900" b="0" dirty="0">
                          <a:solidFill>
                            <a:srgbClr val="231F20"/>
                          </a:solidFill>
                          <a:latin typeface="Montserrat Light"/>
                          <a:cs typeface="Montserrat Light"/>
                        </a:rPr>
                        <a:t>Perunasosetta</a:t>
                      </a:r>
                      <a:r>
                        <a:rPr lang="fi-FI" sz="900" b="0" spc="-30" dirty="0">
                          <a:solidFill>
                            <a:srgbClr val="231F20"/>
                          </a:solidFill>
                          <a:latin typeface="Montserrat Light"/>
                          <a:cs typeface="Montserrat Light"/>
                        </a:rPr>
                        <a:t> </a:t>
                      </a:r>
                      <a:r>
                        <a:rPr lang="fi-FI" sz="900" b="0" spc="-25" dirty="0">
                          <a:solidFill>
                            <a:srgbClr val="231F20"/>
                          </a:solidFill>
                          <a:latin typeface="Montserrat Light"/>
                          <a:cs typeface="Montserrat Light"/>
                        </a:rPr>
                        <a:t>L,G</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319405" lvl="0" algn="ctr">
                        <a:lnSpc>
                          <a:spcPct val="100000"/>
                        </a:lnSpc>
                        <a:spcBef>
                          <a:spcPts val="200"/>
                        </a:spcBef>
                        <a:buNone/>
                      </a:pPr>
                      <a:r>
                        <a:rPr lang="fi-FI" sz="900" b="0" spc="-10" dirty="0">
                          <a:solidFill>
                            <a:srgbClr val="231F20"/>
                          </a:solidFill>
                          <a:latin typeface="Montserrat Light"/>
                          <a:cs typeface="Montserrat Light"/>
                        </a:rPr>
                        <a:t>Paahdettuja </a:t>
                      </a:r>
                      <a:r>
                        <a:rPr lang="fi-FI" sz="900" b="0" spc="-10" dirty="0" err="1">
                          <a:solidFill>
                            <a:srgbClr val="231F20"/>
                          </a:solidFill>
                          <a:latin typeface="Montserrat Light"/>
                          <a:cs typeface="Montserrat Light"/>
                        </a:rPr>
                        <a:t>säräjuureksia</a:t>
                      </a:r>
                      <a:r>
                        <a:rPr lang="fi-FI" sz="900" b="0" spc="-10" dirty="0">
                          <a:solidFill>
                            <a:srgbClr val="231F20"/>
                          </a:solidFill>
                          <a:latin typeface="Montserrat Light"/>
                          <a:cs typeface="Montserrat Light"/>
                        </a:rPr>
                        <a:t> M,G</a:t>
                      </a:r>
                      <a:endParaRPr lang="fi-FI"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233045" indent="82550" algn="ctr">
                        <a:lnSpc>
                          <a:spcPct val="108000"/>
                        </a:lnSpc>
                        <a:spcBef>
                          <a:spcPts val="0"/>
                        </a:spcBef>
                      </a:pPr>
                      <a:r>
                        <a:rPr lang="fi-FI" sz="900" b="0" dirty="0">
                          <a:solidFill>
                            <a:srgbClr val="231F20"/>
                          </a:solidFill>
                          <a:latin typeface="Montserrat Light"/>
                          <a:cs typeface="Montserrat Light"/>
                        </a:rPr>
                        <a:t>Kahvia</a:t>
                      </a:r>
                      <a:r>
                        <a:rPr lang="fi-FI" sz="900" b="0" spc="-20"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10" dirty="0">
                          <a:solidFill>
                            <a:srgbClr val="231F20"/>
                          </a:solidFill>
                          <a:latin typeface="Montserrat Light"/>
                          <a:cs typeface="Montserrat Light"/>
                        </a:rPr>
                        <a:t> teetä</a:t>
                      </a:r>
                      <a:r>
                        <a:rPr lang="fi-FI" sz="900" b="0" spc="500" dirty="0">
                          <a:solidFill>
                            <a:srgbClr val="231F20"/>
                          </a:solidFill>
                          <a:latin typeface="Montserrat Light"/>
                          <a:cs typeface="Montserrat Light"/>
                        </a:rPr>
                        <a:t> </a:t>
                      </a:r>
                      <a:r>
                        <a:rPr lang="fi-FI" sz="900" b="0" dirty="0">
                          <a:solidFill>
                            <a:srgbClr val="231F20"/>
                          </a:solidFill>
                          <a:latin typeface="Montserrat Light"/>
                          <a:cs typeface="Montserrat Light"/>
                        </a:rPr>
                        <a:t>Appelsiini-</a:t>
                      </a:r>
                    </a:p>
                    <a:p>
                      <a:pPr marL="91440" marR="233045" indent="82550" algn="ctr">
                        <a:lnSpc>
                          <a:spcPct val="108000"/>
                        </a:lnSpc>
                        <a:spcBef>
                          <a:spcPts val="0"/>
                        </a:spcBef>
                      </a:pPr>
                      <a:r>
                        <a:rPr lang="fi-FI" sz="900" b="0" dirty="0">
                          <a:solidFill>
                            <a:srgbClr val="231F20"/>
                          </a:solidFill>
                          <a:latin typeface="Montserrat Light"/>
                          <a:cs typeface="Montserrat Light"/>
                        </a:rPr>
                        <a:t>kakkua M</a:t>
                      </a:r>
                    </a:p>
                    <a:p>
                      <a:pPr marL="239395" marR="233045" indent="187960" algn="ctr">
                        <a:lnSpc>
                          <a:spcPct val="109500"/>
                        </a:lnSpc>
                        <a:spcBef>
                          <a:spcPts val="5"/>
                        </a:spcBef>
                      </a:pPr>
                      <a:endParaRPr lang="fi-FI" sz="90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500380" indent="-635" algn="ctr">
                        <a:lnSpc>
                          <a:spcPct val="109500"/>
                        </a:lnSpc>
                        <a:spcBef>
                          <a:spcPts val="0"/>
                        </a:spcBef>
                      </a:pPr>
                      <a:r>
                        <a:rPr lang="fi-FI" sz="900" b="0" dirty="0">
                          <a:solidFill>
                            <a:srgbClr val="231F20"/>
                          </a:solidFill>
                          <a:latin typeface="Montserrat Light"/>
                          <a:cs typeface="Montserrat Light"/>
                        </a:rPr>
                        <a:t>Makkarakeittoa M,G</a:t>
                      </a:r>
                    </a:p>
                    <a:p>
                      <a:pPr marL="91440" marR="500380" indent="-635" algn="ctr">
                        <a:lnSpc>
                          <a:spcPct val="109500"/>
                        </a:lnSpc>
                        <a:spcBef>
                          <a:spcPts val="0"/>
                        </a:spcBef>
                      </a:pPr>
                      <a:r>
                        <a:rPr lang="fi-FI" sz="900" b="0" dirty="0">
                          <a:solidFill>
                            <a:srgbClr val="231F20"/>
                          </a:solidFill>
                          <a:latin typeface="Montserrat Light"/>
                          <a:cs typeface="Montserrat Light"/>
                        </a:rPr>
                        <a:t>Päärynäkiisseliä M,G</a:t>
                      </a:r>
                    </a:p>
                    <a:p>
                      <a:pPr marL="91440" marR="500380" indent="-635" algn="ctr">
                        <a:lnSpc>
                          <a:spcPct val="109500"/>
                        </a:lnSpc>
                        <a:spcBef>
                          <a:spcPts val="0"/>
                        </a:spcBef>
                      </a:pPr>
                      <a:r>
                        <a:rPr lang="fi-FI" sz="900" b="0" dirty="0">
                          <a:solidFill>
                            <a:srgbClr val="231F20"/>
                          </a:solidFill>
                          <a:latin typeface="Montserrat Light"/>
                          <a:cs typeface="Montserrat Light"/>
                        </a:rPr>
                        <a:t>Tuorevihanneksia</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302895" algn="ctr">
                        <a:lnSpc>
                          <a:spcPct val="109500"/>
                        </a:lnSpc>
                      </a:pPr>
                      <a:r>
                        <a:rPr lang="fi-FI" sz="900" b="0" spc="-25" dirty="0">
                          <a:solidFill>
                            <a:schemeClr val="tx1"/>
                          </a:solidFill>
                          <a:latin typeface="Montserrat Light"/>
                          <a:cs typeface="Montserrat Light"/>
                        </a:rPr>
                        <a:t>Hedelmäjogurttia L,G</a:t>
                      </a:r>
                    </a:p>
                    <a:p>
                      <a:pPr marL="91440" marR="302895" algn="ctr">
                        <a:lnSpc>
                          <a:spcPct val="109500"/>
                        </a:lnSpc>
                      </a:pPr>
                      <a:r>
                        <a:rPr lang="fi-FI" sz="900" b="0" spc="0" dirty="0">
                          <a:solidFill>
                            <a:schemeClr val="tx1"/>
                          </a:solidFill>
                          <a:latin typeface="Montserrat Light"/>
                          <a:cs typeface="Montserrat Light"/>
                        </a:rPr>
                        <a:t>Maksamakkaraa M,G</a:t>
                      </a:r>
                      <a:r>
                        <a:rPr sz="900" b="0" spc="0" dirty="0">
                          <a:solidFill>
                            <a:schemeClr val="tx1"/>
                          </a:solidFill>
                          <a:latin typeface="Montserrat Light"/>
                          <a:cs typeface="Montserrat Light"/>
                        </a:rPr>
                        <a:t> </a:t>
                      </a:r>
                      <a:endParaRPr lang="fi-FI" sz="900" b="0" spc="0" dirty="0">
                        <a:solidFill>
                          <a:schemeClr val="tx1"/>
                        </a:solidFill>
                        <a:latin typeface="Montserrat Light"/>
                        <a:cs typeface="Montserrat Light"/>
                      </a:endParaRPr>
                    </a:p>
                    <a:p>
                      <a:pPr marL="91440" marR="302895" algn="ctr">
                        <a:lnSpc>
                          <a:spcPct val="109500"/>
                        </a:lnSpc>
                      </a:pPr>
                      <a:r>
                        <a:rPr lang="fi-FI" sz="900" b="0" dirty="0">
                          <a:solidFill>
                            <a:schemeClr val="tx1"/>
                          </a:solidFill>
                          <a:latin typeface="Montserrat Light"/>
                          <a:cs typeface="Montserrat Light"/>
                        </a:rPr>
                        <a:t>Hedelmää</a:t>
                      </a:r>
                      <a:endParaRPr sz="900"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558488">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96215">
                        <a:lnSpc>
                          <a:spcPct val="100000"/>
                        </a:lnSpc>
                        <a:spcBef>
                          <a:spcPts val="655"/>
                        </a:spcBef>
                      </a:pPr>
                      <a:r>
                        <a:rPr lang="fi-FI" sz="900" b="1" spc="-25" dirty="0">
                          <a:solidFill>
                            <a:srgbClr val="113A58"/>
                          </a:solidFill>
                          <a:latin typeface="Montserrat SemiBold"/>
                          <a:cs typeface="Montserrat SemiBold"/>
                        </a:rPr>
                        <a:t>TI</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algn="ctr">
                        <a:lnSpc>
                          <a:spcPct val="108300"/>
                        </a:lnSpc>
                        <a:buNone/>
                      </a:pPr>
                      <a:r>
                        <a:rPr lang="en-US" sz="900" b="0" i="0" u="none" strike="noStrike" spc="-50" noProof="0" dirty="0" err="1">
                          <a:solidFill>
                            <a:schemeClr val="tx1"/>
                          </a:solidFill>
                          <a:latin typeface="Montserrat Light"/>
                        </a:rPr>
                        <a:t>Kaurapuuroa</a:t>
                      </a:r>
                      <a:r>
                        <a:rPr lang="en-US" sz="900" b="0" i="0" u="none" strike="noStrike" spc="-50" noProof="0" dirty="0">
                          <a:solidFill>
                            <a:schemeClr val="tx1"/>
                          </a:solidFill>
                          <a:latin typeface="Montserrat Light"/>
                        </a:rPr>
                        <a:t> M</a:t>
                      </a:r>
                      <a:r>
                        <a:rPr lang="fi-FI" sz="900" b="0" spc="-50" dirty="0">
                          <a:solidFill>
                            <a:srgbClr val="231F20"/>
                          </a:solidFill>
                          <a:latin typeface="Montserrat Light"/>
                        </a:rPr>
                        <a:t> </a:t>
                      </a:r>
                      <a:endParaRPr lang="fi-FI" sz="900" b="0" spc="500" dirty="0">
                        <a:solidFill>
                          <a:srgbClr val="231F20"/>
                        </a:solidFill>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Mehukeittoa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84150" marR="177165" algn="ctr">
                        <a:lnSpc>
                          <a:spcPct val="100000"/>
                        </a:lnSpc>
                        <a:spcBef>
                          <a:spcPts val="100"/>
                        </a:spcBef>
                      </a:pPr>
                      <a:r>
                        <a:rPr lang="fi-FI" sz="900" b="0" spc="-10" dirty="0">
                          <a:solidFill>
                            <a:srgbClr val="231F20"/>
                          </a:solidFill>
                          <a:latin typeface="Montserrat Light"/>
                          <a:cs typeface="Montserrat Light"/>
                        </a:rPr>
                        <a:t>Possukastiketta M,G </a:t>
                      </a:r>
                      <a:endParaRPr lang="en-US" sz="900" dirty="0"/>
                    </a:p>
                    <a:p>
                      <a:pPr marL="184150" marR="177165" algn="ctr">
                        <a:lnSpc>
                          <a:spcPct val="100000"/>
                        </a:lnSpc>
                        <a:spcBef>
                          <a:spcPts val="100"/>
                        </a:spcBef>
                      </a:pPr>
                      <a:r>
                        <a:rPr lang="fi-FI" sz="900" b="0" spc="-10" dirty="0">
                          <a:solidFill>
                            <a:srgbClr val="231F20"/>
                          </a:solidFill>
                          <a:latin typeface="Montserrat Light"/>
                          <a:cs typeface="Montserrat Light"/>
                        </a:rPr>
                        <a:t>Keitettyjä perunoita M,G </a:t>
                      </a:r>
                    </a:p>
                    <a:p>
                      <a:pPr marL="184150" marR="177165" algn="ctr">
                        <a:lnSpc>
                          <a:spcPct val="100000"/>
                        </a:lnSpc>
                        <a:spcBef>
                          <a:spcPts val="100"/>
                        </a:spcBef>
                      </a:pPr>
                      <a:r>
                        <a:rPr lang="fi-FI" sz="900" b="0" spc="-10" dirty="0">
                          <a:solidFill>
                            <a:srgbClr val="231F20"/>
                          </a:solidFill>
                          <a:latin typeface="Montserrat Light"/>
                          <a:cs typeface="Montserrat Light"/>
                        </a:rPr>
                        <a:t>Vihersalaattia</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340360" indent="81280" algn="ctr">
                        <a:lnSpc>
                          <a:spcPct val="109500"/>
                        </a:lnSpc>
                      </a:pPr>
                      <a:r>
                        <a:rPr lang="fi-FI" sz="900" b="0" dirty="0">
                          <a:solidFill>
                            <a:srgbClr val="231F20"/>
                          </a:solidFill>
                          <a:latin typeface="Montserrat Light"/>
                          <a:ea typeface="+mn-ea"/>
                          <a:cs typeface="Montserrat Light"/>
                        </a:rPr>
                        <a:t>Kahvia ja teetä </a:t>
                      </a:r>
                    </a:p>
                    <a:p>
                      <a:pPr marL="91440" marR="340360" indent="81280" algn="ctr">
                        <a:lnSpc>
                          <a:spcPct val="109500"/>
                        </a:lnSpc>
                      </a:pPr>
                      <a:r>
                        <a:rPr lang="fi-FI" sz="900" b="0" dirty="0" err="1">
                          <a:solidFill>
                            <a:srgbClr val="231F20"/>
                          </a:solidFill>
                          <a:latin typeface="Montserrat Light"/>
                          <a:ea typeface="+mn-ea"/>
                          <a:cs typeface="Montserrat Light"/>
                        </a:rPr>
                        <a:t>Marjasmoothieta</a:t>
                      </a:r>
                      <a:r>
                        <a:rPr lang="fi-FI" sz="900" b="0" dirty="0">
                          <a:solidFill>
                            <a:srgbClr val="231F20"/>
                          </a:solidFill>
                          <a:latin typeface="Montserrat Light"/>
                          <a:ea typeface="+mn-ea"/>
                          <a:cs typeface="Montserrat Light"/>
                        </a:rPr>
                        <a:t> </a:t>
                      </a:r>
                      <a:r>
                        <a:rPr lang="fi-FI" sz="900" b="0" spc="-50" dirty="0">
                          <a:solidFill>
                            <a:srgbClr val="231F20"/>
                          </a:solidFill>
                          <a:latin typeface="Montserrat Light"/>
                          <a:cs typeface="Montserrat Light"/>
                        </a:rPr>
                        <a:t>L,G</a:t>
                      </a:r>
                      <a:endParaRPr lang="fi-FI"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500380" algn="ctr">
                        <a:lnSpc>
                          <a:spcPct val="109500"/>
                        </a:lnSpc>
                      </a:pPr>
                      <a:r>
                        <a:rPr lang="fi-FI" sz="900" b="0" spc="-10" dirty="0">
                          <a:solidFill>
                            <a:srgbClr val="231F20"/>
                          </a:solidFill>
                          <a:latin typeface="Montserrat Light"/>
                          <a:cs typeface="Montserrat Light"/>
                        </a:rPr>
                        <a:t>Lohikiusausta</a:t>
                      </a:r>
                      <a:r>
                        <a:rPr lang="fi-FI" sz="900" b="0" spc="45" dirty="0">
                          <a:solidFill>
                            <a:srgbClr val="231F20"/>
                          </a:solidFill>
                          <a:latin typeface="Montserrat Light"/>
                          <a:cs typeface="Montserrat Light"/>
                        </a:rPr>
                        <a:t> </a:t>
                      </a:r>
                      <a:r>
                        <a:rPr lang="fi-FI" sz="900" b="0" spc="-25" dirty="0">
                          <a:solidFill>
                            <a:srgbClr val="231F20"/>
                          </a:solidFill>
                          <a:latin typeface="Montserrat Light"/>
                          <a:cs typeface="Montserrat Light"/>
                        </a:rPr>
                        <a:t>L,G</a:t>
                      </a:r>
                    </a:p>
                    <a:p>
                      <a:pPr marL="91440" marR="500380" algn="ctr">
                        <a:lnSpc>
                          <a:spcPct val="109500"/>
                        </a:lnSpc>
                      </a:pPr>
                      <a:r>
                        <a:rPr lang="fi-FI" sz="900" b="0" spc="-25" dirty="0">
                          <a:solidFill>
                            <a:srgbClr val="231F20"/>
                          </a:solidFill>
                          <a:latin typeface="Montserrat Light"/>
                          <a:cs typeface="Montserrat Light"/>
                        </a:rPr>
                        <a:t>Kahvivanukasta L,G</a:t>
                      </a:r>
                      <a:r>
                        <a:rPr lang="fi-FI" sz="900" b="0" spc="500" dirty="0">
                          <a:solidFill>
                            <a:srgbClr val="231F20"/>
                          </a:solidFill>
                          <a:latin typeface="Montserrat Light"/>
                          <a:cs typeface="Montserrat Light"/>
                        </a:rPr>
                        <a:t> </a:t>
                      </a:r>
                      <a:r>
                        <a:rPr lang="fi-FI" sz="900" b="0" strike="noStrike" spc="-10" dirty="0">
                          <a:solidFill>
                            <a:schemeClr val="tx1"/>
                          </a:solidFill>
                          <a:latin typeface="Montserrat Light"/>
                          <a:cs typeface="Montserrat Light"/>
                        </a:rPr>
                        <a:t>Punajuurikuutioita</a:t>
                      </a:r>
                      <a:endParaRPr lang="fi-FI" sz="900" strike="noStrike"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66725" algn="ctr">
                        <a:lnSpc>
                          <a:spcPct val="109500"/>
                        </a:lnSpc>
                      </a:pPr>
                      <a:r>
                        <a:rPr lang="fi-FI" sz="900" b="0" spc="0" dirty="0">
                          <a:solidFill>
                            <a:srgbClr val="231F20"/>
                          </a:solidFill>
                          <a:latin typeface="Montserrat Light"/>
                          <a:cs typeface="Montserrat Light"/>
                        </a:rPr>
                        <a:t>Viiliä L,G</a:t>
                      </a:r>
                      <a:r>
                        <a:rPr sz="900" b="0" spc="0" dirty="0">
                          <a:solidFill>
                            <a:srgbClr val="231F20"/>
                          </a:solidFill>
                          <a:latin typeface="Montserrat Light"/>
                          <a:cs typeface="Montserrat Light"/>
                        </a:rPr>
                        <a:t> </a:t>
                      </a:r>
                      <a:endParaRPr lang="en-US" sz="900" dirty="0">
                        <a:latin typeface="Montserrat Light"/>
                        <a:cs typeface="Montserrat Light"/>
                      </a:endParaRPr>
                    </a:p>
                    <a:p>
                      <a:pPr marL="91440" marR="466725" lvl="0" algn="ctr">
                        <a:lnSpc>
                          <a:spcPct val="109500"/>
                        </a:lnSpc>
                        <a:buNone/>
                      </a:pPr>
                      <a:r>
                        <a:rPr sz="900" b="0" spc="-10" err="1">
                          <a:solidFill>
                            <a:srgbClr val="231F20"/>
                          </a:solidFill>
                          <a:latin typeface="Montserrat Light"/>
                          <a:cs typeface="Montserrat Light"/>
                        </a:rPr>
                        <a:t>Juustoa</a:t>
                      </a:r>
                      <a:endParaRPr sz="900">
                        <a:latin typeface="Montserrat Light"/>
                        <a:cs typeface="Montserrat Light"/>
                      </a:endParaRPr>
                    </a:p>
                    <a:p>
                      <a:pPr marL="91440" marR="495300" algn="ctr">
                        <a:lnSpc>
                          <a:spcPct val="109500"/>
                        </a:lnSpc>
                      </a:pPr>
                      <a:r>
                        <a:rPr lang="fi-FI" sz="900" b="0" dirty="0">
                          <a:solidFill>
                            <a:srgbClr val="231F20"/>
                          </a:solidFill>
                          <a:latin typeface="Montserrat Light"/>
                          <a:cs typeface="Montserrat Light"/>
                        </a:rPr>
                        <a:t>Hedelmää</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842179">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990">
                        <a:lnSpc>
                          <a:spcPct val="100000"/>
                        </a:lnSpc>
                        <a:spcBef>
                          <a:spcPts val="655"/>
                        </a:spcBef>
                      </a:pPr>
                      <a:r>
                        <a:rPr lang="fi-FI" sz="900" b="1" spc="-25" dirty="0">
                          <a:solidFill>
                            <a:srgbClr val="113A58"/>
                          </a:solidFill>
                          <a:latin typeface="Montserrat SemiBold"/>
                          <a:cs typeface="Montserrat SemiBold"/>
                        </a:rPr>
                        <a:t>KE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13410" lvl="0" algn="ctr">
                        <a:lnSpc>
                          <a:spcPct val="100000"/>
                        </a:lnSpc>
                        <a:spcBef>
                          <a:spcPts val="100"/>
                        </a:spcBef>
                        <a:buNone/>
                      </a:pPr>
                      <a:r>
                        <a:rPr lang="fi-FI" sz="900" b="0" i="0" u="none" strike="noStrike" spc="-50" noProof="0" dirty="0">
                          <a:solidFill>
                            <a:schemeClr val="tx1"/>
                          </a:solidFill>
                          <a:latin typeface="Montserrat Light"/>
                        </a:rPr>
                        <a:t>Ruispuuroa M</a:t>
                      </a:r>
                      <a:r>
                        <a:rPr lang="en-US" sz="900" b="0" spc="-50" dirty="0">
                          <a:solidFill>
                            <a:srgbClr val="231F20"/>
                          </a:solidFill>
                          <a:latin typeface="Montserrat Light"/>
                          <a:cs typeface="Montserrat Light"/>
                        </a:rPr>
                        <a:t> </a:t>
                      </a:r>
                      <a:endParaRPr lang="en-US" sz="900" b="0" spc="500" dirty="0">
                        <a:solidFill>
                          <a:srgbClr val="231F20"/>
                        </a:solidFill>
                        <a:latin typeface="Montserrat Light"/>
                        <a:cs typeface="Montserrat Light"/>
                      </a:endParaRPr>
                    </a:p>
                    <a:p>
                      <a:pPr marL="91440" marR="613410" lvl="0" algn="ctr">
                        <a:lnSpc>
                          <a:spcPct val="100000"/>
                        </a:lnSpc>
                        <a:spcBef>
                          <a:spcPts val="100"/>
                        </a:spcBef>
                        <a:buNone/>
                      </a:pPr>
                      <a:r>
                        <a:rPr lang="fi-FI" sz="900" b="0" spc="-10" dirty="0">
                          <a:solidFill>
                            <a:srgbClr val="231F20"/>
                          </a:solidFill>
                          <a:latin typeface="Montserrat Light"/>
                          <a:cs typeface="Montserrat Light"/>
                        </a:rPr>
                        <a:t>Hilloa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13410" lvl="0" algn="ctr">
                        <a:lnSpc>
                          <a:spcPct val="100000"/>
                        </a:lnSpc>
                        <a:spcBef>
                          <a:spcPts val="100"/>
                        </a:spcBef>
                        <a:buNone/>
                      </a:pPr>
                      <a:r>
                        <a:rPr sz="900" b="0" spc="-10" dirty="0" err="1">
                          <a:solidFill>
                            <a:srgbClr val="231F20"/>
                          </a:solidFill>
                          <a:latin typeface="Montserrat Light"/>
                          <a:cs typeface="Montserrat Light"/>
                        </a:rPr>
                        <a:t>Leikkelettä</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13410" lvl="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15925" lvl="0" indent="-635" algn="ctr" defTabSz="914400" eaLnBrk="1" fontAlgn="auto" latinLnBrk="0" hangingPunct="1">
                        <a:lnSpc>
                          <a:spcPct val="109500"/>
                        </a:lnSpc>
                        <a:spcBef>
                          <a:spcPts val="0"/>
                        </a:spcBef>
                        <a:spcAft>
                          <a:spcPts val="0"/>
                        </a:spcAft>
                        <a:buClrTx/>
                        <a:buSzTx/>
                        <a:buFontTx/>
                        <a:buNone/>
                        <a:tabLst/>
                        <a:defRPr/>
                      </a:pPr>
                      <a:r>
                        <a:rPr lang="fi-FI" sz="900" b="0" spc="-10" dirty="0">
                          <a:solidFill>
                            <a:srgbClr val="231F20"/>
                          </a:solidFill>
                          <a:latin typeface="Montserrat Light"/>
                          <a:cs typeface="Montserrat Light"/>
                        </a:rPr>
                        <a:t>Broileri-</a:t>
                      </a:r>
                    </a:p>
                    <a:p>
                      <a:pPr marL="91440" marR="415925" lvl="0" indent="-635" algn="ctr" eaLnBrk="1" fontAlgn="auto" latinLnBrk="0" hangingPunct="1">
                        <a:lnSpc>
                          <a:spcPct val="109500"/>
                        </a:lnSpc>
                        <a:spcBef>
                          <a:spcPts val="0"/>
                        </a:spcBef>
                        <a:spcAft>
                          <a:spcPts val="0"/>
                        </a:spcAft>
                        <a:buClrTx/>
                        <a:buSzTx/>
                        <a:buFontTx/>
                        <a:buNone/>
                      </a:pPr>
                      <a:r>
                        <a:rPr lang="fi-FI" sz="900" b="0" spc="-10" dirty="0">
                          <a:solidFill>
                            <a:srgbClr val="231F20"/>
                          </a:solidFill>
                          <a:latin typeface="Montserrat Light"/>
                          <a:cs typeface="Montserrat Light"/>
                        </a:rPr>
                        <a:t>rakuunakastiketta L,G </a:t>
                      </a:r>
                    </a:p>
                    <a:p>
                      <a:pPr marL="91440" marR="415925" lvl="0" indent="-635" algn="ctr">
                        <a:lnSpc>
                          <a:spcPct val="109500"/>
                        </a:lnSpc>
                        <a:spcBef>
                          <a:spcPts val="0"/>
                        </a:spcBef>
                        <a:spcAft>
                          <a:spcPts val="0"/>
                        </a:spcAft>
                        <a:buClrTx/>
                        <a:buSzTx/>
                        <a:buFontTx/>
                        <a:buNone/>
                      </a:pPr>
                      <a:r>
                        <a:rPr lang="fi-FI" sz="900" b="0" dirty="0">
                          <a:solidFill>
                            <a:srgbClr val="231F20"/>
                          </a:solidFill>
                          <a:latin typeface="Montserrat Light"/>
                          <a:cs typeface="Montserrat Light"/>
                        </a:rPr>
                        <a:t>Täysjyvänuudelia M</a:t>
                      </a:r>
                      <a:endParaRPr lang="fi-FI" sz="900" b="0" spc="-10" dirty="0">
                        <a:solidFill>
                          <a:srgbClr val="231F20"/>
                        </a:solidFill>
                        <a:latin typeface="Montserrat Light"/>
                        <a:cs typeface="Montserrat Light"/>
                      </a:endParaRPr>
                    </a:p>
                    <a:p>
                      <a:pPr marL="91440" marR="415925" indent="-635" algn="ctr">
                        <a:lnSpc>
                          <a:spcPct val="109500"/>
                        </a:lnSpc>
                        <a:spcBef>
                          <a:spcPts val="0"/>
                        </a:spcBef>
                      </a:pPr>
                      <a:r>
                        <a:rPr lang="fi-FI" sz="900" b="0" spc="-10" dirty="0">
                          <a:solidFill>
                            <a:srgbClr val="231F20"/>
                          </a:solidFill>
                          <a:latin typeface="Montserrat Light"/>
                          <a:cs typeface="Montserrat Light"/>
                        </a:rPr>
                        <a:t>Vihannessekoitusta</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340360" lvl="0" indent="81280" algn="ctr" eaLnBrk="1" fontAlgn="auto" latinLnBrk="0" hangingPunct="1">
                        <a:lnSpc>
                          <a:spcPct val="109500"/>
                        </a:lnSpc>
                        <a:spcBef>
                          <a:spcPts val="0"/>
                        </a:spcBef>
                        <a:spcAft>
                          <a:spcPts val="0"/>
                        </a:spcAft>
                        <a:buClrTx/>
                        <a:buSzTx/>
                        <a:buFontTx/>
                        <a:buNone/>
                      </a:pPr>
                      <a:r>
                        <a:rPr lang="fi-FI" sz="900" b="0" dirty="0">
                          <a:solidFill>
                            <a:srgbClr val="231F20"/>
                          </a:solidFill>
                          <a:latin typeface="Montserrat Light"/>
                          <a:ea typeface="+mn-ea"/>
                          <a:cs typeface="Montserrat Light"/>
                        </a:rPr>
                        <a:t>Kahvia ja teetä </a:t>
                      </a:r>
                    </a:p>
                    <a:p>
                      <a:pPr marL="91440" marR="383540" lvl="0" indent="38100" algn="ctr" defTabSz="914400">
                        <a:lnSpc>
                          <a:spcPct val="109500"/>
                        </a:lnSpc>
                        <a:spcBef>
                          <a:spcPts val="0"/>
                        </a:spcBef>
                        <a:spcAft>
                          <a:spcPts val="0"/>
                        </a:spcAft>
                        <a:buClrTx/>
                        <a:buSzTx/>
                        <a:buFontTx/>
                        <a:buNone/>
                        <a:tabLst/>
                        <a:defRPr/>
                      </a:pPr>
                      <a:r>
                        <a:rPr lang="fi-FI" sz="900" b="0" dirty="0">
                          <a:solidFill>
                            <a:srgbClr val="231F20"/>
                          </a:solidFill>
                          <a:latin typeface="Montserrat Light"/>
                          <a:cs typeface="Montserrat Light"/>
                        </a:rPr>
                        <a:t>Talon</a:t>
                      </a:r>
                      <a:r>
                        <a:rPr lang="fi-FI" sz="900" b="0" spc="-15" dirty="0">
                          <a:solidFill>
                            <a:srgbClr val="231F20"/>
                          </a:solidFill>
                          <a:latin typeface="Montserrat Light"/>
                          <a:cs typeface="Montserrat Light"/>
                        </a:rPr>
                        <a:t> </a:t>
                      </a:r>
                      <a:r>
                        <a:rPr lang="fi-FI" sz="900" b="0" dirty="0">
                          <a:solidFill>
                            <a:srgbClr val="231F20"/>
                          </a:solidFill>
                          <a:latin typeface="Montserrat Light"/>
                          <a:cs typeface="Montserrat Light"/>
                        </a:rPr>
                        <a:t>pullaa</a:t>
                      </a:r>
                      <a:r>
                        <a:rPr lang="fi-FI" sz="900" b="0" spc="-10" dirty="0">
                          <a:solidFill>
                            <a:srgbClr val="231F20"/>
                          </a:solidFill>
                          <a:latin typeface="Montserrat Light"/>
                          <a:cs typeface="Montserrat Light"/>
                        </a:rPr>
                        <a:t> L</a:t>
                      </a:r>
                      <a:endParaRPr lang="fi-FI" sz="900" b="0" spc="-50" dirty="0">
                        <a:solidFill>
                          <a:srgbClr val="231F20"/>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500380" indent="-635" algn="ctr">
                        <a:lnSpc>
                          <a:spcPct val="110000"/>
                        </a:lnSpc>
                        <a:spcBef>
                          <a:spcPts val="0"/>
                        </a:spcBef>
                      </a:pPr>
                      <a:r>
                        <a:rPr lang="en-US" sz="900" b="0" spc="-10" err="1">
                          <a:solidFill>
                            <a:srgbClr val="231F20"/>
                          </a:solidFill>
                          <a:latin typeface="Montserrat Light"/>
                          <a:cs typeface="Montserrat Light"/>
                        </a:rPr>
                        <a:t>Kasvispastavuokaa</a:t>
                      </a:r>
                      <a:r>
                        <a:rPr sz="900" b="0" spc="95" dirty="0">
                          <a:solidFill>
                            <a:srgbClr val="231F20"/>
                          </a:solidFill>
                          <a:latin typeface="Montserrat Light"/>
                          <a:cs typeface="Montserrat Light"/>
                        </a:rPr>
                        <a:t> </a:t>
                      </a:r>
                      <a:r>
                        <a:rPr sz="900" b="0" spc="-25" dirty="0">
                          <a:solidFill>
                            <a:srgbClr val="231F20"/>
                          </a:solidFill>
                          <a:latin typeface="Montserrat Light"/>
                          <a:cs typeface="Montserrat Light"/>
                        </a:rPr>
                        <a:t>L</a:t>
                      </a:r>
                      <a:r>
                        <a:rPr sz="900" b="0" spc="500" dirty="0">
                          <a:solidFill>
                            <a:srgbClr val="231F20"/>
                          </a:solidFill>
                          <a:latin typeface="Montserrat Light"/>
                          <a:cs typeface="Montserrat Light"/>
                        </a:rPr>
                        <a:t> </a:t>
                      </a:r>
                      <a:endParaRPr lang="fi-FI" sz="900" b="0" spc="-25" dirty="0">
                        <a:solidFill>
                          <a:srgbClr val="231F20"/>
                        </a:solidFill>
                        <a:latin typeface="Montserrat Light"/>
                        <a:cs typeface="Montserrat Light"/>
                      </a:endParaRPr>
                    </a:p>
                    <a:p>
                      <a:pPr marL="91440" marR="500380" indent="-635" algn="ctr">
                        <a:lnSpc>
                          <a:spcPct val="110000"/>
                        </a:lnSpc>
                        <a:spcBef>
                          <a:spcPts val="0"/>
                        </a:spcBef>
                      </a:pPr>
                      <a:r>
                        <a:rPr lang="fi-FI" sz="900" b="0" spc="-25" dirty="0">
                          <a:solidFill>
                            <a:srgbClr val="231F20"/>
                          </a:solidFill>
                          <a:latin typeface="Montserrat Light"/>
                          <a:cs typeface="Montserrat Light"/>
                        </a:rPr>
                        <a:t>Mustikkahyvettä L</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500380" lvl="0" indent="-635" algn="ctr">
                        <a:lnSpc>
                          <a:spcPct val="110000"/>
                        </a:lnSpc>
                        <a:spcBef>
                          <a:spcPts val="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60375" algn="ctr">
                        <a:lnSpc>
                          <a:spcPct val="109500"/>
                        </a:lnSpc>
                      </a:pPr>
                      <a:r>
                        <a:rPr lang="fi-FI" sz="900" b="0" dirty="0">
                          <a:solidFill>
                            <a:srgbClr val="231F20"/>
                          </a:solidFill>
                          <a:latin typeface="Montserrat Light"/>
                          <a:cs typeface="Montserrat Light"/>
                        </a:rPr>
                        <a:t>Aprikoosivispipuuroa M </a:t>
                      </a:r>
                      <a:endParaRPr lang="fi-FI" sz="900" dirty="0">
                        <a:latin typeface="Montserrat Light"/>
                        <a:cs typeface="Montserrat Light"/>
                      </a:endParaRPr>
                    </a:p>
                    <a:p>
                      <a:pPr marL="91440" marR="460375" lvl="0" algn="ctr">
                        <a:lnSpc>
                          <a:spcPct val="109500"/>
                        </a:lnSpc>
                        <a:buNone/>
                      </a:pPr>
                      <a:r>
                        <a:rPr lang="fi-FI" sz="900" b="0" spc="-10" dirty="0">
                          <a:solidFill>
                            <a:srgbClr val="231F20"/>
                          </a:solidFill>
                          <a:latin typeface="Montserrat Light"/>
                          <a:cs typeface="Montserrat Light"/>
                        </a:rPr>
                        <a:t>Leikkelettä</a:t>
                      </a:r>
                      <a:endParaRPr lang="fi-FI" sz="900" dirty="0">
                        <a:latin typeface="Montserrat Light"/>
                        <a:cs typeface="Montserrat Light"/>
                      </a:endParaRPr>
                    </a:p>
                    <a:p>
                      <a:pPr marL="91440" marR="495300" algn="ctr">
                        <a:lnSpc>
                          <a:spcPct val="109500"/>
                        </a:lnSpc>
                      </a:pPr>
                      <a:r>
                        <a:rPr lang="fi-FI" sz="900" b="0" dirty="0">
                          <a:solidFill>
                            <a:srgbClr val="231F20"/>
                          </a:solidFill>
                          <a:latin typeface="Montserrat Light"/>
                          <a:cs typeface="Montserrat Light"/>
                        </a:rPr>
                        <a:t>Hedelmää</a:t>
                      </a:r>
                      <a:endParaRPr lang="fi-FI"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984025">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2720">
                        <a:lnSpc>
                          <a:spcPct val="100000"/>
                        </a:lnSpc>
                        <a:spcBef>
                          <a:spcPts val="655"/>
                        </a:spcBef>
                      </a:pPr>
                      <a:r>
                        <a:rPr lang="fi-FI" sz="900" b="1" spc="-25" dirty="0">
                          <a:solidFill>
                            <a:srgbClr val="113A58"/>
                          </a:solidFill>
                          <a:latin typeface="Montserrat SemiBold"/>
                          <a:cs typeface="Montserrat SemiBold"/>
                        </a:rPr>
                        <a:t>TO</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indent="0" algn="ctr">
                        <a:lnSpc>
                          <a:spcPct val="100000"/>
                        </a:lnSpc>
                        <a:spcBef>
                          <a:spcPts val="100"/>
                        </a:spcBef>
                        <a:buNone/>
                      </a:pPr>
                      <a:r>
                        <a:rPr lang="en-US" sz="900" b="0" i="0" u="none" strike="noStrike" spc="-50" noProof="0" dirty="0" err="1">
                          <a:solidFill>
                            <a:schemeClr val="tx1"/>
                          </a:solidFill>
                          <a:latin typeface="Montserrat Light"/>
                        </a:rPr>
                        <a:t>Vehnäpuuroa</a:t>
                      </a:r>
                      <a:r>
                        <a:rPr lang="en-US" sz="900" b="0" i="0" u="none" strike="noStrike" spc="-50" noProof="0" dirty="0">
                          <a:solidFill>
                            <a:schemeClr val="tx1"/>
                          </a:solidFill>
                          <a:latin typeface="Montserrat Light"/>
                        </a:rPr>
                        <a:t> M</a:t>
                      </a:r>
                      <a:endParaRPr lang="en-US" dirty="0"/>
                    </a:p>
                    <a:p>
                      <a:pPr marL="91440" marR="604520" lvl="0" indent="0" algn="ctr">
                        <a:lnSpc>
                          <a:spcPct val="100000"/>
                        </a:lnSpc>
                        <a:spcBef>
                          <a:spcPts val="100"/>
                        </a:spcBef>
                        <a:buNone/>
                      </a:pPr>
                      <a:r>
                        <a:rPr lang="fi-FI" sz="900" b="0" spc="-10" dirty="0">
                          <a:solidFill>
                            <a:srgbClr val="231F20"/>
                          </a:solidFill>
                          <a:latin typeface="Montserrat Light"/>
                          <a:cs typeface="Montserrat Light"/>
                        </a:rPr>
                        <a:t>Mehukeittoa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indent="0" algn="ctr">
                        <a:lnSpc>
                          <a:spcPct val="100000"/>
                        </a:lnSpc>
                        <a:spcBef>
                          <a:spcPts val="100"/>
                        </a:spcBef>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indent="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341630" algn="ctr">
                        <a:lnSpc>
                          <a:spcPct val="100000"/>
                        </a:lnSpc>
                        <a:spcBef>
                          <a:spcPts val="100"/>
                        </a:spcBef>
                      </a:pPr>
                      <a:r>
                        <a:rPr lang="fi-FI" sz="900" b="0" spc="-25" dirty="0">
                          <a:solidFill>
                            <a:schemeClr val="tx1"/>
                          </a:solidFill>
                          <a:latin typeface="Montserrat Light"/>
                          <a:cs typeface="Montserrat Light"/>
                        </a:rPr>
                        <a:t>Kalapyöryköitä M,G</a:t>
                      </a:r>
                    </a:p>
                    <a:p>
                      <a:pPr marL="91440" marR="341630" algn="ctr">
                        <a:lnSpc>
                          <a:spcPct val="100000"/>
                        </a:lnSpc>
                        <a:spcBef>
                          <a:spcPts val="100"/>
                        </a:spcBef>
                      </a:pPr>
                      <a:r>
                        <a:rPr lang="fi-FI" sz="900" b="0" spc="-25" dirty="0">
                          <a:solidFill>
                            <a:schemeClr val="tx1"/>
                          </a:solidFill>
                          <a:latin typeface="Montserrat Light"/>
                          <a:cs typeface="Montserrat Light"/>
                        </a:rPr>
                        <a:t>Kananmunakastiketta L</a:t>
                      </a:r>
                      <a:r>
                        <a:rPr sz="900" b="0" spc="500" dirty="0">
                          <a:solidFill>
                            <a:schemeClr val="tx1"/>
                          </a:solidFill>
                          <a:latin typeface="Montserrat Light"/>
                          <a:cs typeface="Montserrat Light"/>
                        </a:rPr>
                        <a:t> </a:t>
                      </a:r>
                      <a:endParaRPr lang="fi-FI" sz="900" b="0" spc="500" dirty="0">
                        <a:solidFill>
                          <a:schemeClr val="tx1"/>
                        </a:solidFill>
                        <a:latin typeface="Montserrat Light"/>
                        <a:cs typeface="Montserrat Light"/>
                      </a:endParaRPr>
                    </a:p>
                    <a:p>
                      <a:pPr marL="91440" marR="341630" algn="ctr">
                        <a:lnSpc>
                          <a:spcPct val="100000"/>
                        </a:lnSpc>
                        <a:spcBef>
                          <a:spcPts val="100"/>
                        </a:spcBef>
                      </a:pPr>
                      <a:r>
                        <a:rPr sz="900" b="0" dirty="0" err="1">
                          <a:solidFill>
                            <a:schemeClr val="tx1"/>
                          </a:solidFill>
                          <a:latin typeface="Montserrat Light"/>
                          <a:cs typeface="Montserrat Light"/>
                        </a:rPr>
                        <a:t>Perunasosetta</a:t>
                      </a:r>
                      <a:r>
                        <a:rPr sz="900" b="0" spc="-30" dirty="0">
                          <a:solidFill>
                            <a:schemeClr val="tx1"/>
                          </a:solidFill>
                          <a:latin typeface="Montserrat Light"/>
                          <a:cs typeface="Montserrat Light"/>
                        </a:rPr>
                        <a:t> </a:t>
                      </a:r>
                      <a:r>
                        <a:rPr sz="900" b="0" spc="-25" dirty="0">
                          <a:solidFill>
                            <a:schemeClr val="tx1"/>
                          </a:solidFill>
                          <a:latin typeface="Montserrat Light"/>
                          <a:cs typeface="Montserrat Light"/>
                        </a:rPr>
                        <a:t>L,G</a:t>
                      </a:r>
                      <a:r>
                        <a:rPr sz="900" b="0" spc="500" dirty="0">
                          <a:solidFill>
                            <a:schemeClr val="tx1"/>
                          </a:solidFill>
                          <a:latin typeface="Montserrat Light"/>
                          <a:cs typeface="Montserrat Light"/>
                        </a:rPr>
                        <a:t> </a:t>
                      </a:r>
                      <a:endParaRPr lang="en-US" sz="900" dirty="0">
                        <a:solidFill>
                          <a:schemeClr val="tx1"/>
                        </a:solidFill>
                        <a:latin typeface="Montserrat Light"/>
                        <a:cs typeface="Montserrat Light"/>
                      </a:endParaRPr>
                    </a:p>
                    <a:p>
                      <a:pPr marL="91440" marR="341630" lvl="0" algn="ctr">
                        <a:lnSpc>
                          <a:spcPct val="100000"/>
                        </a:lnSpc>
                        <a:spcBef>
                          <a:spcPts val="100"/>
                        </a:spcBef>
                        <a:buNone/>
                      </a:pPr>
                      <a:r>
                        <a:rPr sz="900" b="0" spc="-10" err="1">
                          <a:solidFill>
                            <a:schemeClr val="tx1"/>
                          </a:solidFill>
                          <a:latin typeface="Montserrat Light"/>
                          <a:cs typeface="Montserrat Light"/>
                        </a:rPr>
                        <a:t>Vihersalaattia</a:t>
                      </a:r>
                      <a:endParaRPr sz="90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21640" indent="-19050" algn="ctr">
                        <a:lnSpc>
                          <a:spcPct val="109500"/>
                        </a:lnSpc>
                      </a:pPr>
                      <a:r>
                        <a:rPr sz="900" b="0" dirty="0" err="1">
                          <a:solidFill>
                            <a:srgbClr val="231F20"/>
                          </a:solidFill>
                          <a:latin typeface="Montserrat Light"/>
                          <a:ea typeface="+mn-ea"/>
                          <a:cs typeface="Montserrat Light"/>
                        </a:rPr>
                        <a:t>Kahvia</a:t>
                      </a:r>
                      <a:r>
                        <a:rPr sz="900" b="0" dirty="0">
                          <a:solidFill>
                            <a:srgbClr val="231F20"/>
                          </a:solidFill>
                          <a:latin typeface="Montserrat Light"/>
                          <a:ea typeface="+mn-ea"/>
                          <a:cs typeface="Montserrat Light"/>
                        </a:rPr>
                        <a:t> ja</a:t>
                      </a:r>
                      <a:r>
                        <a:rPr lang="fi-FI" sz="900" b="0" dirty="0">
                          <a:solidFill>
                            <a:srgbClr val="231F20"/>
                          </a:solidFill>
                          <a:latin typeface="Montserrat Light"/>
                          <a:ea typeface="+mn-ea"/>
                          <a:cs typeface="Montserrat Light"/>
                        </a:rPr>
                        <a:t> teetä </a:t>
                      </a:r>
                      <a:endParaRPr lang="en-US" sz="900" dirty="0"/>
                    </a:p>
                    <a:p>
                      <a:pPr marL="91440" marR="421640" lvl="0" indent="-19050" algn="ctr">
                        <a:lnSpc>
                          <a:spcPct val="109500"/>
                        </a:lnSpc>
                        <a:buNone/>
                      </a:pPr>
                      <a:r>
                        <a:rPr lang="fi-FI" sz="900" b="0" spc="0" dirty="0">
                          <a:solidFill>
                            <a:srgbClr val="231F20"/>
                          </a:solidFill>
                          <a:latin typeface="Montserrat Light"/>
                          <a:cs typeface="Montserrat Light"/>
                        </a:rPr>
                        <a:t>Hedelmää</a:t>
                      </a:r>
                      <a:endParaRPr lang="en-US" sz="900" dirty="0"/>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500380" indent="-635" algn="ctr">
                        <a:lnSpc>
                          <a:spcPct val="109500"/>
                        </a:lnSpc>
                      </a:pPr>
                      <a:r>
                        <a:rPr lang="en-US" sz="900" b="0" spc="0" err="1">
                          <a:solidFill>
                            <a:srgbClr val="231F20"/>
                          </a:solidFill>
                          <a:latin typeface="Montserrat Light"/>
                          <a:cs typeface="Montserrat Light"/>
                        </a:rPr>
                        <a:t>Meetvurstikiusausta</a:t>
                      </a:r>
                      <a:r>
                        <a:rPr sz="900" b="0" spc="0" dirty="0">
                          <a:solidFill>
                            <a:srgbClr val="231F20"/>
                          </a:solidFill>
                          <a:latin typeface="Montserrat Light"/>
                          <a:cs typeface="Montserrat Light"/>
                        </a:rPr>
                        <a:t> L</a:t>
                      </a:r>
                      <a:r>
                        <a:rPr lang="en-US" sz="900" b="0" spc="0" dirty="0">
                          <a:solidFill>
                            <a:srgbClr val="231F20"/>
                          </a:solidFill>
                          <a:latin typeface="Montserrat Light"/>
                          <a:cs typeface="Montserrat Light"/>
                        </a:rPr>
                        <a:t>,G</a:t>
                      </a:r>
                      <a:endParaRPr lang="fi-FI" sz="900" b="0" spc="0">
                        <a:solidFill>
                          <a:srgbClr val="231F20"/>
                        </a:solidFill>
                        <a:latin typeface="Montserrat Light"/>
                        <a:cs typeface="Montserrat Light"/>
                      </a:endParaRPr>
                    </a:p>
                    <a:p>
                      <a:pPr marL="91440" marR="500380" indent="-107950" algn="ctr">
                        <a:lnSpc>
                          <a:spcPct val="109500"/>
                        </a:lnSpc>
                      </a:pPr>
                      <a:r>
                        <a:rPr lang="fi-FI" sz="900" b="0" spc="0" dirty="0">
                          <a:solidFill>
                            <a:srgbClr val="231F20"/>
                          </a:solidFill>
                          <a:latin typeface="Montserrat Light"/>
                          <a:cs typeface="Montserrat Light"/>
                        </a:rPr>
                        <a:t>Vadelma-punaherukkakiisseliä M,G </a:t>
                      </a:r>
                    </a:p>
                    <a:p>
                      <a:pPr marL="91440" marR="500380" indent="-635" algn="ctr">
                        <a:lnSpc>
                          <a:spcPct val="109500"/>
                        </a:lnSpc>
                      </a:pPr>
                      <a:r>
                        <a:rPr lang="fi-FI" sz="900" b="0" spc="0" dirty="0">
                          <a:solidFill>
                            <a:srgbClr val="231F20"/>
                          </a:solidFill>
                          <a:latin typeface="Montserrat Light"/>
                          <a:cs typeface="Montserrat Light"/>
                        </a:rPr>
                        <a:t>Maksamakkaraa </a:t>
                      </a:r>
                      <a:r>
                        <a:rPr sz="900" b="0" spc="0" dirty="0">
                          <a:solidFill>
                            <a:srgbClr val="231F20"/>
                          </a:solidFill>
                          <a:latin typeface="Montserrat Light"/>
                          <a:cs typeface="Montserrat Light"/>
                        </a:rPr>
                        <a:t> </a:t>
                      </a:r>
                      <a:r>
                        <a:rPr lang="fi-FI" sz="900" b="0" spc="0" dirty="0">
                          <a:solidFill>
                            <a:srgbClr val="231F20"/>
                          </a:solidFill>
                          <a:latin typeface="Montserrat Light"/>
                          <a:cs typeface="Montserrat Light"/>
                        </a:rPr>
                        <a:t>M,G</a:t>
                      </a:r>
                    </a:p>
                    <a:p>
                      <a:pPr marL="91440" marR="500380" indent="-635" algn="ctr">
                        <a:lnSpc>
                          <a:spcPct val="109500"/>
                        </a:lnSpc>
                      </a:pPr>
                      <a:r>
                        <a:rPr sz="900" b="0" spc="0" dirty="0">
                          <a:solidFill>
                            <a:srgbClr val="231F20"/>
                          </a:solidFill>
                          <a:latin typeface="Montserrat Light"/>
                          <a:cs typeface="Montserrat Light"/>
                        </a:rPr>
                        <a:t>Tuorevihanneksia</a:t>
                      </a:r>
                      <a:endParaRPr sz="900" spc="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60375" algn="ctr">
                        <a:lnSpc>
                          <a:spcPct val="109500"/>
                        </a:lnSpc>
                      </a:pPr>
                      <a:r>
                        <a:rPr lang="fi-FI" sz="900" b="0" dirty="0">
                          <a:solidFill>
                            <a:srgbClr val="231F20"/>
                          </a:solidFill>
                          <a:latin typeface="Montserrat Light"/>
                          <a:cs typeface="Montserrat Light"/>
                        </a:rPr>
                        <a:t>Ruusunmarja-</a:t>
                      </a:r>
                    </a:p>
                    <a:p>
                      <a:pPr marL="91440" marR="460375" algn="ctr">
                        <a:lnSpc>
                          <a:spcPct val="109500"/>
                        </a:lnSpc>
                      </a:pPr>
                      <a:r>
                        <a:rPr lang="fi-FI" sz="900" b="0" dirty="0">
                          <a:solidFill>
                            <a:srgbClr val="231F20"/>
                          </a:solidFill>
                          <a:latin typeface="Montserrat Light"/>
                          <a:cs typeface="Montserrat Light"/>
                        </a:rPr>
                        <a:t>rahka</a:t>
                      </a:r>
                      <a:r>
                        <a:rPr sz="900" b="0" dirty="0">
                          <a:solidFill>
                            <a:srgbClr val="231F20"/>
                          </a:solidFill>
                          <a:latin typeface="Montserrat Light"/>
                          <a:cs typeface="Montserrat Light"/>
                        </a:rPr>
                        <a:t>a </a:t>
                      </a:r>
                      <a:r>
                        <a:rPr sz="900" b="0" spc="-25" dirty="0">
                          <a:solidFill>
                            <a:srgbClr val="231F20"/>
                          </a:solidFill>
                          <a:latin typeface="Montserrat Light"/>
                          <a:cs typeface="Montserrat Light"/>
                        </a:rPr>
                        <a:t>L,G</a:t>
                      </a:r>
                      <a:r>
                        <a:rPr sz="900" b="0" spc="50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91440" marR="460375" algn="ctr">
                        <a:lnSpc>
                          <a:spcPct val="109500"/>
                        </a:lnSpc>
                      </a:pPr>
                      <a:r>
                        <a:rPr sz="900" b="0" spc="-10" dirty="0" err="1">
                          <a:solidFill>
                            <a:srgbClr val="231F20"/>
                          </a:solidFill>
                          <a:latin typeface="Montserrat Light"/>
                          <a:cs typeface="Montserrat Light"/>
                        </a:rPr>
                        <a:t>Leikkelettä</a:t>
                      </a:r>
                      <a:endParaRPr sz="900" dirty="0">
                        <a:latin typeface="Montserrat Light"/>
                        <a:cs typeface="Montserrat Light"/>
                      </a:endParaRPr>
                    </a:p>
                    <a:p>
                      <a:pPr marL="91440" marR="495300" algn="ctr">
                        <a:lnSpc>
                          <a:spcPct val="109500"/>
                        </a:lnSpc>
                      </a:pPr>
                      <a:r>
                        <a:rPr lang="fi-FI" sz="900" b="0" dirty="0">
                          <a:solidFill>
                            <a:srgbClr val="231F20"/>
                          </a:solidFill>
                          <a:latin typeface="Montserrat Light"/>
                          <a:cs typeface="Montserrat Light"/>
                        </a:rPr>
                        <a:t>Hedelmää</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665708">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4625">
                        <a:lnSpc>
                          <a:spcPct val="100000"/>
                        </a:lnSpc>
                        <a:spcBef>
                          <a:spcPts val="655"/>
                        </a:spcBef>
                      </a:pPr>
                      <a:r>
                        <a:rPr lang="fi-FI" sz="900" b="1" spc="-25" dirty="0">
                          <a:solidFill>
                            <a:srgbClr val="113A58"/>
                          </a:solidFill>
                          <a:latin typeface="Montserrat SemiBold"/>
                          <a:cs typeface="Montserrat SemiBold"/>
                        </a:rPr>
                        <a:t>PE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13410" lvl="0" indent="0" algn="ctr">
                        <a:lnSpc>
                          <a:spcPct val="100000"/>
                        </a:lnSpc>
                        <a:spcBef>
                          <a:spcPts val="100"/>
                        </a:spcBef>
                        <a:buNone/>
                      </a:pPr>
                      <a:r>
                        <a:rPr lang="en-US" sz="900" b="0" i="0" u="none" strike="noStrike" spc="-50" noProof="0" dirty="0">
                          <a:solidFill>
                            <a:schemeClr val="tx1"/>
                          </a:solidFill>
                          <a:latin typeface="Montserrat Light"/>
                        </a:rPr>
                        <a:t>4-viljanpuuroa M</a:t>
                      </a:r>
                      <a:r>
                        <a:rPr lang="en-US" sz="900" b="0" spc="-50" dirty="0">
                          <a:solidFill>
                            <a:srgbClr val="231F20"/>
                          </a:solidFill>
                          <a:latin typeface="Montserrat Light"/>
                          <a:cs typeface="Montserrat Light"/>
                        </a:rPr>
                        <a:t> </a:t>
                      </a:r>
                      <a:endParaRPr lang="en-US" sz="900" b="0" spc="500" dirty="0">
                        <a:solidFill>
                          <a:srgbClr val="231F20"/>
                        </a:solidFill>
                        <a:latin typeface="Montserrat Light"/>
                        <a:cs typeface="Montserrat Light"/>
                      </a:endParaRPr>
                    </a:p>
                    <a:p>
                      <a:pPr marL="91440" marR="613410" lvl="0" indent="0" algn="ctr">
                        <a:lnSpc>
                          <a:spcPct val="100000"/>
                        </a:lnSpc>
                        <a:spcBef>
                          <a:spcPts val="100"/>
                        </a:spcBef>
                        <a:buNone/>
                      </a:pPr>
                      <a:r>
                        <a:rPr lang="fi-FI" sz="900" b="0" spc="-10" dirty="0">
                          <a:solidFill>
                            <a:srgbClr val="231F20"/>
                          </a:solidFill>
                          <a:latin typeface="Montserrat Light"/>
                          <a:cs typeface="Montserrat Light"/>
                        </a:rPr>
                        <a:t>Hilloa </a:t>
                      </a:r>
                      <a:endParaRPr lang="en-US" sz="900" dirty="0">
                        <a:latin typeface="Montserrat Light"/>
                        <a:cs typeface="Montserrat Light"/>
                      </a:endParaRPr>
                    </a:p>
                    <a:p>
                      <a:pPr marL="91440" marR="613410" lvl="0" indent="0" algn="ctr">
                        <a:lnSpc>
                          <a:spcPct val="100000"/>
                        </a:lnSpc>
                        <a:spcBef>
                          <a:spcPts val="100"/>
                        </a:spcBef>
                        <a:buNone/>
                      </a:pPr>
                      <a:r>
                        <a:rPr sz="900" b="0" spc="-10" err="1">
                          <a:solidFill>
                            <a:srgbClr val="231F20"/>
                          </a:solidFill>
                          <a:latin typeface="Montserrat Light"/>
                          <a:cs typeface="Montserrat Light"/>
                        </a:rPr>
                        <a:t>Juustoa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13410" lvl="0" indent="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0" lvl="0" indent="0" algn="ctr" eaLnBrk="1" fontAlgn="auto" latinLnBrk="0" hangingPunct="1">
                        <a:lnSpc>
                          <a:spcPct val="100000"/>
                        </a:lnSpc>
                        <a:spcBef>
                          <a:spcPts val="0"/>
                        </a:spcBef>
                        <a:spcAft>
                          <a:spcPts val="0"/>
                        </a:spcAft>
                        <a:buClrTx/>
                        <a:buSzTx/>
                        <a:buFontTx/>
                        <a:buNone/>
                      </a:pPr>
                      <a:r>
                        <a:rPr lang="fi-FI" sz="900" b="0" spc="-10" dirty="0">
                          <a:solidFill>
                            <a:srgbClr val="231F20"/>
                          </a:solidFill>
                          <a:latin typeface="Montserrat Light"/>
                          <a:cs typeface="Montserrat Light"/>
                        </a:rPr>
                        <a:t>Hernekeittoa</a:t>
                      </a:r>
                      <a:r>
                        <a:rPr lang="fi-FI" sz="900" b="0" spc="65" dirty="0">
                          <a:solidFill>
                            <a:srgbClr val="231F20"/>
                          </a:solidFill>
                          <a:latin typeface="Montserrat Light"/>
                          <a:cs typeface="Montserrat Light"/>
                        </a:rPr>
                        <a:t> </a:t>
                      </a:r>
                      <a:r>
                        <a:rPr lang="fi-FI" sz="900" b="0" spc="-25" dirty="0">
                          <a:solidFill>
                            <a:srgbClr val="231F20"/>
                          </a:solidFill>
                          <a:latin typeface="Montserrat Light"/>
                          <a:cs typeface="Montserrat Light"/>
                        </a:rPr>
                        <a:t>M,G</a:t>
                      </a:r>
                      <a:r>
                        <a:rPr lang="fi-FI" sz="900" b="0" spc="500" dirty="0">
                          <a:solidFill>
                            <a:srgbClr val="231F20"/>
                          </a:solidFill>
                          <a:latin typeface="Montserrat Light"/>
                          <a:cs typeface="Montserrat Light"/>
                        </a:rPr>
                        <a:t> </a:t>
                      </a:r>
                      <a:endParaRPr lang="en-US" sz="900" dirty="0"/>
                    </a:p>
                    <a:p>
                      <a:pPr marL="91440" marR="0" lvl="0" indent="0" algn="ctr" defTabSz="914400" eaLnBrk="1" fontAlgn="auto" latinLnBrk="0" hangingPunct="1">
                        <a:lnSpc>
                          <a:spcPct val="100000"/>
                        </a:lnSpc>
                        <a:spcBef>
                          <a:spcPts val="0"/>
                        </a:spcBef>
                        <a:spcAft>
                          <a:spcPts val="0"/>
                        </a:spcAft>
                        <a:buClrTx/>
                        <a:buSzTx/>
                        <a:buFontTx/>
                        <a:buNone/>
                        <a:tabLst/>
                        <a:defRPr/>
                      </a:pPr>
                      <a:r>
                        <a:rPr lang="fi-FI" sz="900" b="0" dirty="0">
                          <a:solidFill>
                            <a:srgbClr val="231F20"/>
                          </a:solidFill>
                          <a:latin typeface="Montserrat Light"/>
                          <a:cs typeface="Montserrat Light"/>
                        </a:rPr>
                        <a:t>Pannukakkua</a:t>
                      </a:r>
                      <a:r>
                        <a:rPr lang="fi-FI" sz="900" b="0" spc="-15" dirty="0">
                          <a:solidFill>
                            <a:srgbClr val="231F20"/>
                          </a:solidFill>
                          <a:latin typeface="Montserrat Light"/>
                          <a:cs typeface="Montserrat Light"/>
                        </a:rPr>
                        <a:t> </a:t>
                      </a:r>
                      <a:r>
                        <a:rPr lang="fi-FI" sz="900" b="0" dirty="0">
                          <a:solidFill>
                            <a:srgbClr val="231F20"/>
                          </a:solidFill>
                          <a:latin typeface="Montserrat Light"/>
                          <a:cs typeface="Montserrat Light"/>
                        </a:rPr>
                        <a:t>L</a:t>
                      </a:r>
                      <a:r>
                        <a:rPr lang="fi-FI" sz="900" b="0" spc="-10"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10" dirty="0">
                          <a:solidFill>
                            <a:srgbClr val="231F20"/>
                          </a:solidFill>
                          <a:latin typeface="Montserrat Light"/>
                          <a:cs typeface="Montserrat Light"/>
                        </a:rPr>
                        <a:t> hilloa</a:t>
                      </a:r>
                    </a:p>
                    <a:p>
                      <a:pPr marL="91440" marR="0" lvl="0" indent="0" algn="ctr">
                        <a:lnSpc>
                          <a:spcPct val="100000"/>
                        </a:lnSpc>
                        <a:spcBef>
                          <a:spcPts val="0"/>
                        </a:spcBef>
                        <a:spcAft>
                          <a:spcPts val="0"/>
                        </a:spcAft>
                        <a:buNone/>
                      </a:pPr>
                      <a:r>
                        <a:rPr lang="fi-FI" sz="900" b="0" i="0" u="none" strike="noStrike" spc="-10" noProof="0" dirty="0">
                          <a:solidFill>
                            <a:srgbClr val="231F20"/>
                          </a:solidFill>
                          <a:latin typeface="Montserrat Light"/>
                        </a:rPr>
                        <a:t>Tuorevihanneksia</a:t>
                      </a:r>
                      <a:endParaRPr lang="fi-FI" sz="900" dirty="0"/>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23850" marR="421640" lvl="0" indent="0" algn="ctr" eaLnBrk="1" fontAlgn="auto" latinLnBrk="0" hangingPunct="1">
                        <a:lnSpc>
                          <a:spcPct val="110000"/>
                        </a:lnSpc>
                        <a:spcBef>
                          <a:spcPts val="0"/>
                        </a:spcBef>
                        <a:spcAft>
                          <a:spcPts val="0"/>
                        </a:spcAft>
                        <a:buClrTx/>
                        <a:buSzTx/>
                        <a:buFontTx/>
                        <a:buNone/>
                      </a:pPr>
                      <a:r>
                        <a:rPr sz="900" b="0" dirty="0">
                          <a:solidFill>
                            <a:srgbClr val="231F20"/>
                          </a:solidFill>
                          <a:latin typeface="Montserrat Light"/>
                          <a:ea typeface="+mn-ea"/>
                          <a:cs typeface="Montserrat Light"/>
                        </a:rPr>
                        <a:t>Kahvia ja teetä </a:t>
                      </a:r>
                      <a:endParaRPr lang="fi-FI" sz="900" b="0" spc="-50" dirty="0">
                        <a:solidFill>
                          <a:srgbClr val="231F20"/>
                        </a:solidFill>
                        <a:latin typeface="Montserrat Light"/>
                        <a:cs typeface="Montserrat Light"/>
                      </a:endParaRPr>
                    </a:p>
                    <a:p>
                      <a:pPr marL="323850" marR="421640" lvl="0" indent="0" algn="ctr">
                        <a:lnSpc>
                          <a:spcPct val="110000"/>
                        </a:lnSpc>
                        <a:spcBef>
                          <a:spcPts val="0"/>
                        </a:spcBef>
                        <a:spcAft>
                          <a:spcPts val="0"/>
                        </a:spcAft>
                        <a:buClrTx/>
                        <a:buSzTx/>
                        <a:buFontTx/>
                        <a:buNone/>
                      </a:pPr>
                      <a:r>
                        <a:rPr lang="fi-FI" sz="900" b="0" dirty="0">
                          <a:solidFill>
                            <a:srgbClr val="231F20"/>
                          </a:solidFill>
                          <a:latin typeface="Montserrat Light"/>
                          <a:cs typeface="Montserrat Light"/>
                        </a:rPr>
                        <a:t>Talon</a:t>
                      </a:r>
                      <a:r>
                        <a:rPr lang="fi-FI" sz="900" b="0" spc="-15" dirty="0">
                          <a:solidFill>
                            <a:srgbClr val="231F20"/>
                          </a:solidFill>
                          <a:latin typeface="Montserrat Light"/>
                          <a:cs typeface="Montserrat Light"/>
                        </a:rPr>
                        <a:t> </a:t>
                      </a:r>
                      <a:r>
                        <a:rPr lang="fi-FI" sz="900" b="0" dirty="0">
                          <a:solidFill>
                            <a:srgbClr val="231F20"/>
                          </a:solidFill>
                          <a:latin typeface="Montserrat Light"/>
                          <a:cs typeface="Montserrat Light"/>
                        </a:rPr>
                        <a:t>pullaa</a:t>
                      </a:r>
                      <a:r>
                        <a:rPr lang="fi-FI" sz="900" b="0" spc="-10" dirty="0">
                          <a:solidFill>
                            <a:srgbClr val="231F20"/>
                          </a:solidFill>
                          <a:latin typeface="Montserrat Light"/>
                          <a:cs typeface="Montserrat Light"/>
                        </a:rPr>
                        <a:t> L</a:t>
                      </a:r>
                      <a:endParaRPr lang="fi-FI" sz="900" b="0" spc="-50" dirty="0">
                        <a:solidFill>
                          <a:srgbClr val="231F20"/>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01955" algn="ctr">
                        <a:lnSpc>
                          <a:spcPct val="109500"/>
                        </a:lnSpc>
                      </a:pPr>
                      <a:r>
                        <a:rPr lang="fi-FI" sz="900" b="0" spc="-25" dirty="0">
                          <a:solidFill>
                            <a:srgbClr val="231F20"/>
                          </a:solidFill>
                          <a:latin typeface="Montserrat Light"/>
                          <a:cs typeface="Montserrat Light"/>
                        </a:rPr>
                        <a:t>Merimiespataa M</a:t>
                      </a:r>
                      <a:r>
                        <a:rPr sz="900" b="0" spc="-25" dirty="0">
                          <a:solidFill>
                            <a:srgbClr val="231F20"/>
                          </a:solidFill>
                          <a:latin typeface="Montserrat Light"/>
                          <a:cs typeface="Montserrat Light"/>
                        </a:rPr>
                        <a:t>,G</a:t>
                      </a:r>
                      <a:r>
                        <a:rPr sz="900" b="0" spc="500" dirty="0">
                          <a:solidFill>
                            <a:srgbClr val="231F20"/>
                          </a:solidFill>
                          <a:latin typeface="Montserrat Light"/>
                          <a:cs typeface="Montserrat Light"/>
                        </a:rPr>
                        <a:t> </a:t>
                      </a:r>
                      <a:r>
                        <a:rPr lang="fi-FI" sz="900" b="0" spc="-10" dirty="0">
                          <a:solidFill>
                            <a:srgbClr val="231F20"/>
                          </a:solidFill>
                          <a:latin typeface="Montserrat Light"/>
                          <a:cs typeface="Montserrat Light"/>
                        </a:rPr>
                        <a:t>Raejuusto</a:t>
                      </a:r>
                      <a:r>
                        <a:rPr sz="900" b="0" spc="-10" dirty="0" err="1">
                          <a:solidFill>
                            <a:srgbClr val="231F20"/>
                          </a:solidFill>
                          <a:latin typeface="Montserrat Light"/>
                          <a:cs typeface="Montserrat Light"/>
                        </a:rPr>
                        <a:t>salaattia</a:t>
                      </a:r>
                      <a:r>
                        <a:rPr lang="fi-FI" sz="900" b="0" spc="-10" dirty="0">
                          <a:solidFill>
                            <a:srgbClr val="231F20"/>
                          </a:solidFill>
                          <a:latin typeface="Montserrat Light"/>
                          <a:cs typeface="Montserrat Light"/>
                        </a:rPr>
                        <a:t> L,G</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79425" algn="ctr">
                        <a:lnSpc>
                          <a:spcPct val="109500"/>
                        </a:lnSpc>
                      </a:pPr>
                      <a:r>
                        <a:rPr lang="fi-FI" sz="900" b="0" spc="0" dirty="0">
                          <a:solidFill>
                            <a:srgbClr val="231F20"/>
                          </a:solidFill>
                          <a:latin typeface="Montserrat Light"/>
                          <a:cs typeface="Montserrat Light"/>
                        </a:rPr>
                        <a:t>Uunimunakasta L,G</a:t>
                      </a:r>
                      <a:r>
                        <a:rPr sz="900" b="0" spc="0" dirty="0">
                          <a:solidFill>
                            <a:srgbClr val="231F20"/>
                          </a:solidFill>
                          <a:latin typeface="Montserrat Light"/>
                          <a:cs typeface="Montserrat Light"/>
                        </a:rPr>
                        <a:t> </a:t>
                      </a:r>
                      <a:endParaRPr lang="fi-FI" sz="900" dirty="0">
                        <a:latin typeface="Montserrat Light"/>
                        <a:cs typeface="Montserrat Light"/>
                      </a:endParaRPr>
                    </a:p>
                    <a:p>
                      <a:pPr marL="91440" marR="479425" lvl="0" algn="ctr">
                        <a:lnSpc>
                          <a:spcPct val="109500"/>
                        </a:lnSpc>
                        <a:buNone/>
                      </a:pPr>
                      <a:r>
                        <a:rPr lang="fi-FI" sz="900" b="0" spc="-10" dirty="0">
                          <a:solidFill>
                            <a:srgbClr val="231F20"/>
                          </a:solidFill>
                          <a:latin typeface="Montserrat Light"/>
                          <a:cs typeface="Montserrat Light"/>
                        </a:rPr>
                        <a:t>Juustoa</a:t>
                      </a:r>
                      <a:endParaRPr sz="900" dirty="0">
                        <a:latin typeface="Montserrat Light"/>
                        <a:cs typeface="Montserrat Light"/>
                      </a:endParaRPr>
                    </a:p>
                    <a:p>
                      <a:pPr marL="91440" marR="495300" algn="ctr">
                        <a:lnSpc>
                          <a:spcPct val="109500"/>
                        </a:lnSpc>
                      </a:pPr>
                      <a:r>
                        <a:rPr lang="fi-FI" sz="900" b="0" dirty="0">
                          <a:solidFill>
                            <a:srgbClr val="231F20"/>
                          </a:solidFill>
                          <a:latin typeface="Montserrat Light"/>
                          <a:cs typeface="Montserrat Light"/>
                        </a:rPr>
                        <a:t>Hedelmää</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842179">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a:lnSpc>
                          <a:spcPct val="100000"/>
                        </a:lnSpc>
                        <a:spcBef>
                          <a:spcPts val="25"/>
                        </a:spcBef>
                      </a:pPr>
                      <a:endParaRPr lang="fi-FI" sz="900" dirty="0">
                        <a:latin typeface="Times New Roman"/>
                        <a:cs typeface="Times New Roman"/>
                      </a:endParaRPr>
                    </a:p>
                    <a:p>
                      <a:pPr marL="176530">
                        <a:lnSpc>
                          <a:spcPct val="100000"/>
                        </a:lnSpc>
                      </a:pPr>
                      <a:r>
                        <a:rPr lang="fi-FI" sz="900" b="1" spc="-25" dirty="0">
                          <a:solidFill>
                            <a:srgbClr val="113A58"/>
                          </a:solidFill>
                          <a:latin typeface="Montserrat SemiBold"/>
                          <a:cs typeface="Montserrat SemiBold"/>
                        </a:rPr>
                        <a:t>LA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57860" lvl="0" indent="0" algn="ctr">
                        <a:lnSpc>
                          <a:spcPct val="109500"/>
                        </a:lnSpc>
                        <a:buNone/>
                      </a:pPr>
                      <a:r>
                        <a:rPr lang="en-US" sz="900" b="0" i="0" u="none" strike="noStrike" spc="-50" noProof="0" dirty="0" err="1">
                          <a:solidFill>
                            <a:schemeClr val="tx1"/>
                          </a:solidFill>
                          <a:latin typeface="Montserrat Light"/>
                        </a:rPr>
                        <a:t>Kaurapuuroa</a:t>
                      </a:r>
                      <a:r>
                        <a:rPr lang="en-US" sz="900" b="0" i="0" u="none" strike="noStrike" spc="-50" noProof="0" dirty="0">
                          <a:solidFill>
                            <a:schemeClr val="tx1"/>
                          </a:solidFill>
                          <a:latin typeface="Montserrat Light"/>
                        </a:rPr>
                        <a:t> M</a:t>
                      </a:r>
                      <a:endParaRPr lang="en-US" dirty="0"/>
                    </a:p>
                    <a:p>
                      <a:pPr marL="91440" marR="657860" lvl="0" indent="0" algn="ctr">
                        <a:lnSpc>
                          <a:spcPct val="109500"/>
                        </a:lnSpc>
                        <a:buNone/>
                      </a:pPr>
                      <a:r>
                        <a:rPr sz="900" b="0" spc="-10" err="1">
                          <a:solidFill>
                            <a:srgbClr val="231F20"/>
                          </a:solidFill>
                          <a:latin typeface="Montserrat Light"/>
                          <a:cs typeface="Montserrat Light"/>
                        </a:rPr>
                        <a:t>Hilloa</a:t>
                      </a:r>
                      <a:endParaRPr sz="900">
                        <a:latin typeface="Montserrat Light"/>
                        <a:cs typeface="Montserrat Light"/>
                      </a:endParaRPr>
                    </a:p>
                    <a:p>
                      <a:pPr marL="91440" marR="613410" indent="0" algn="ctr">
                        <a:lnSpc>
                          <a:spcPct val="109500"/>
                        </a:lnSpc>
                      </a:pPr>
                      <a:r>
                        <a:rPr sz="900" b="0" spc="-10" err="1">
                          <a:solidFill>
                            <a:srgbClr val="231F20"/>
                          </a:solidFill>
                          <a:latin typeface="Montserrat Light"/>
                          <a:cs typeface="Montserrat Light"/>
                        </a:rPr>
                        <a:t>Juustoa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13410" lvl="0" indent="0" algn="ctr">
                        <a:lnSpc>
                          <a:spcPct val="109500"/>
                        </a:lnSpc>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78155" algn="ctr">
                        <a:lnSpc>
                          <a:spcPct val="109500"/>
                        </a:lnSpc>
                        <a:spcBef>
                          <a:spcPts val="0"/>
                        </a:spcBef>
                      </a:pPr>
                      <a:r>
                        <a:rPr lang="fi-FI" sz="900" b="0" spc="-10" dirty="0">
                          <a:solidFill>
                            <a:srgbClr val="231F20"/>
                          </a:solidFill>
                          <a:latin typeface="Montserrat Light"/>
                          <a:cs typeface="Montserrat Light"/>
                        </a:rPr>
                        <a:t>Janssoninkiusausta L,G </a:t>
                      </a:r>
                      <a:endParaRPr lang="fi-FI" sz="900" b="0" dirty="0">
                        <a:solidFill>
                          <a:srgbClr val="231F20"/>
                        </a:solidFill>
                        <a:latin typeface="Montserrat Light"/>
                        <a:cs typeface="Montserrat Light"/>
                      </a:endParaRPr>
                    </a:p>
                    <a:p>
                      <a:pPr marL="91440" marR="478155" algn="ctr">
                        <a:lnSpc>
                          <a:spcPct val="109500"/>
                        </a:lnSpc>
                        <a:spcBef>
                          <a:spcPts val="0"/>
                        </a:spcBef>
                      </a:pPr>
                      <a:r>
                        <a:rPr lang="fi-FI" sz="900" b="0" dirty="0">
                          <a:solidFill>
                            <a:srgbClr val="231F20"/>
                          </a:solidFill>
                          <a:latin typeface="Montserrat Light"/>
                          <a:cs typeface="Montserrat Light"/>
                        </a:rPr>
                        <a:t>Mummon kurkkuja</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21640" lvl="0" indent="0" algn="ctr">
                        <a:lnSpc>
                          <a:spcPct val="110000"/>
                        </a:lnSpc>
                        <a:spcBef>
                          <a:spcPts val="0"/>
                        </a:spcBef>
                      </a:pPr>
                      <a:r>
                        <a:rPr lang="fi-FI" sz="900" b="0" spc="0" dirty="0">
                          <a:solidFill>
                            <a:srgbClr val="231F20"/>
                          </a:solidFill>
                          <a:latin typeface="Montserrat Light"/>
                          <a:cs typeface="Montserrat Light"/>
                        </a:rPr>
                        <a:t>Kahvia ja teetä  </a:t>
                      </a:r>
                      <a:endParaRPr lang="fi-FI" sz="900" spc="0" dirty="0">
                        <a:latin typeface="Montserrat Light"/>
                        <a:cs typeface="Montserrat Light"/>
                      </a:endParaRPr>
                    </a:p>
                    <a:p>
                      <a:pPr marL="91440" marR="421640" lvl="0" indent="0" algn="ctr">
                        <a:lnSpc>
                          <a:spcPct val="110000"/>
                        </a:lnSpc>
                        <a:spcBef>
                          <a:spcPts val="0"/>
                        </a:spcBef>
                        <a:buNone/>
                      </a:pPr>
                      <a:r>
                        <a:rPr lang="fi-FI" sz="900" b="0" dirty="0">
                          <a:solidFill>
                            <a:srgbClr val="231F20"/>
                          </a:solidFill>
                          <a:latin typeface="Montserrat Light"/>
                          <a:cs typeface="Montserrat Light"/>
                        </a:rPr>
                        <a:t>Juustosämpylää L</a:t>
                      </a:r>
                      <a:endParaRPr lang="fi-FI" sz="900" b="0" spc="0">
                        <a:solidFill>
                          <a:srgbClr val="231F20"/>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82880" marR="504825" lvl="0" indent="-635" algn="ctr" defTabSz="914400" eaLnBrk="1" fontAlgn="auto" latinLnBrk="0" hangingPunct="1">
                        <a:lnSpc>
                          <a:spcPct val="109500"/>
                        </a:lnSpc>
                        <a:spcBef>
                          <a:spcPts val="0"/>
                        </a:spcBef>
                        <a:spcAft>
                          <a:spcPts val="0"/>
                        </a:spcAft>
                        <a:buClrTx/>
                        <a:buSzTx/>
                        <a:buFontTx/>
                        <a:buNone/>
                        <a:tabLst/>
                        <a:defRPr/>
                      </a:pPr>
                      <a:r>
                        <a:rPr lang="fi-FI" sz="900" b="0" i="0" u="none" strike="noStrike" kern="0" cap="none" spc="-10" normalizeH="0" baseline="0" noProof="0" dirty="0">
                          <a:ln>
                            <a:noFill/>
                          </a:ln>
                          <a:solidFill>
                            <a:srgbClr val="231F20"/>
                          </a:solidFill>
                          <a:effectLst/>
                          <a:uLnTx/>
                          <a:uFillTx/>
                          <a:latin typeface="Montserrat Light"/>
                          <a:ea typeface="+mn-ea"/>
                          <a:cs typeface="Montserrat Light"/>
                        </a:rPr>
                        <a:t>Curry-broilerikeittoa</a:t>
                      </a:r>
                      <a:r>
                        <a:rPr kumimoji="0" lang="fi-FI" sz="900" b="0" i="0" u="none" strike="noStrike" kern="0" cap="none" spc="-10" normalizeH="0" baseline="0" noProof="0" dirty="0">
                          <a:ln>
                            <a:noFill/>
                          </a:ln>
                          <a:solidFill>
                            <a:srgbClr val="231F20"/>
                          </a:solidFill>
                          <a:effectLst/>
                          <a:uLnTx/>
                          <a:uFillTx/>
                          <a:latin typeface="Montserrat Light"/>
                          <a:ea typeface="+mn-ea"/>
                          <a:cs typeface="Montserrat Light"/>
                        </a:rPr>
                        <a:t> </a:t>
                      </a:r>
                      <a:r>
                        <a:rPr lang="fi-FI" sz="900" b="0" i="0" u="none" strike="noStrike" kern="0" cap="none" spc="-10" normalizeH="0" baseline="0" noProof="0" dirty="0">
                          <a:ln>
                            <a:noFill/>
                          </a:ln>
                          <a:solidFill>
                            <a:srgbClr val="231F20"/>
                          </a:solidFill>
                          <a:effectLst/>
                          <a:uLnTx/>
                          <a:uFillTx/>
                          <a:latin typeface="Montserrat Light"/>
                          <a:ea typeface="+mn-ea"/>
                          <a:cs typeface="Montserrat Light"/>
                        </a:rPr>
                        <a:t>M</a:t>
                      </a:r>
                      <a:r>
                        <a:rPr kumimoji="0" lang="fi-FI" sz="900" b="0" i="0" u="none" strike="noStrike" kern="0" cap="none" spc="-10" normalizeH="0" baseline="0" noProof="0" dirty="0">
                          <a:ln>
                            <a:noFill/>
                          </a:ln>
                          <a:solidFill>
                            <a:srgbClr val="231F20"/>
                          </a:solidFill>
                          <a:effectLst/>
                          <a:uLnTx/>
                          <a:uFillTx/>
                          <a:latin typeface="Montserrat Light"/>
                          <a:ea typeface="+mn-ea"/>
                          <a:cs typeface="Montserrat Light"/>
                        </a:rPr>
                        <a:t>,G</a:t>
                      </a:r>
                    </a:p>
                    <a:p>
                      <a:pPr marL="182880" marR="504825" lvl="0" indent="-635" algn="ctr" defTabSz="914400" eaLnBrk="1" fontAlgn="auto" latinLnBrk="0" hangingPunct="1">
                        <a:lnSpc>
                          <a:spcPct val="109500"/>
                        </a:lnSpc>
                        <a:spcBef>
                          <a:spcPts val="0"/>
                        </a:spcBef>
                        <a:spcAft>
                          <a:spcPts val="0"/>
                        </a:spcAft>
                        <a:buClrTx/>
                        <a:buSzTx/>
                        <a:buFontTx/>
                        <a:buNone/>
                        <a:tabLst/>
                        <a:defRPr/>
                      </a:pPr>
                      <a:r>
                        <a:rPr kumimoji="0" lang="fi-FI" sz="900" b="0" i="0" u="none" strike="noStrike" kern="0" cap="none" spc="-10" normalizeH="0" baseline="0" noProof="0" dirty="0">
                          <a:ln>
                            <a:noFill/>
                          </a:ln>
                          <a:solidFill>
                            <a:srgbClr val="231F20"/>
                          </a:solidFill>
                          <a:effectLst/>
                          <a:uLnTx/>
                          <a:uFillTx/>
                          <a:latin typeface="Montserrat Light"/>
                          <a:ea typeface="+mn-ea"/>
                          <a:cs typeface="Montserrat Light"/>
                        </a:rPr>
                        <a:t>Hedelmäsalaattia M,G  Tuorevihanneksia</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160655" lvl="0" indent="0" algn="ctr" defTabSz="914400" eaLnBrk="1" fontAlgn="auto" latinLnBrk="0" hangingPunct="1">
                        <a:lnSpc>
                          <a:spcPct val="109500"/>
                        </a:lnSpc>
                        <a:spcBef>
                          <a:spcPts val="0"/>
                        </a:spcBef>
                        <a:spcAft>
                          <a:spcPts val="0"/>
                        </a:spcAft>
                        <a:buClrTx/>
                        <a:buSzTx/>
                        <a:buFontTx/>
                        <a:buNone/>
                        <a:tabLst/>
                        <a:defRPr/>
                      </a:pPr>
                      <a:r>
                        <a:rPr kumimoji="0" lang="fi-FI" sz="900" b="0" i="0" u="none" strike="noStrike" kern="0" cap="none" spc="0" normalizeH="0" baseline="0" noProof="0" dirty="0">
                          <a:ln>
                            <a:noFill/>
                          </a:ln>
                          <a:solidFill>
                            <a:srgbClr val="231F20"/>
                          </a:solidFill>
                          <a:effectLst/>
                          <a:uLnTx/>
                          <a:uFillTx/>
                          <a:latin typeface="Montserrat Light"/>
                          <a:ea typeface="+mn-ea"/>
                          <a:cs typeface="Montserrat Light"/>
                        </a:rPr>
                        <a:t>Riisipiirakkaa L </a:t>
                      </a:r>
                    </a:p>
                    <a:p>
                      <a:pPr marL="91440" marR="160655" lvl="0" indent="0" algn="ctr" defTabSz="914400" eaLnBrk="1" fontAlgn="auto" latinLnBrk="0" hangingPunct="1">
                        <a:lnSpc>
                          <a:spcPct val="109500"/>
                        </a:lnSpc>
                        <a:spcBef>
                          <a:spcPts val="0"/>
                        </a:spcBef>
                        <a:spcAft>
                          <a:spcPts val="0"/>
                        </a:spcAft>
                        <a:buClrTx/>
                        <a:buSzTx/>
                        <a:buFontTx/>
                        <a:buNone/>
                        <a:tabLst/>
                        <a:defRPr/>
                      </a:pPr>
                      <a:r>
                        <a:rPr kumimoji="0" lang="fi-FI" sz="900" b="0" i="0" u="none" strike="noStrike" kern="0" cap="none" spc="0" normalizeH="0" baseline="0" noProof="0" dirty="0">
                          <a:ln>
                            <a:noFill/>
                          </a:ln>
                          <a:solidFill>
                            <a:srgbClr val="231F20"/>
                          </a:solidFill>
                          <a:effectLst/>
                          <a:uLnTx/>
                          <a:uFillTx/>
                          <a:latin typeface="Montserrat Light"/>
                          <a:ea typeface="+mn-ea"/>
                          <a:cs typeface="Montserrat Light"/>
                        </a:rPr>
                        <a:t>Leikkelettä</a:t>
                      </a:r>
                    </a:p>
                    <a:p>
                      <a:pPr marL="91440" marR="160655" lvl="0" indent="0" algn="ctr" defTabSz="914400" eaLnBrk="1" fontAlgn="auto" latinLnBrk="0" hangingPunct="1">
                        <a:lnSpc>
                          <a:spcPct val="109500"/>
                        </a:lnSpc>
                        <a:spcBef>
                          <a:spcPts val="0"/>
                        </a:spcBef>
                        <a:spcAft>
                          <a:spcPts val="0"/>
                        </a:spcAft>
                        <a:buClrTx/>
                        <a:buSzTx/>
                        <a:buFontTx/>
                        <a:buNone/>
                        <a:tabLst/>
                        <a:defRPr/>
                      </a:pPr>
                      <a:r>
                        <a:rPr kumimoji="0" lang="fi-FI" sz="900" b="0" i="0" u="none" strike="noStrike" kern="0" cap="none" spc="0" normalizeH="0" baseline="0" noProof="0" dirty="0">
                          <a:ln>
                            <a:noFill/>
                          </a:ln>
                          <a:solidFill>
                            <a:srgbClr val="231F20"/>
                          </a:solidFill>
                          <a:effectLst/>
                          <a:uLnTx/>
                          <a:uFillTx/>
                          <a:latin typeface="Montserrat Light"/>
                          <a:ea typeface="+mn-ea"/>
                          <a:cs typeface="Montserrat Light"/>
                        </a:rPr>
                        <a:t>Hedelmää</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858113">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355">
                        <a:lnSpc>
                          <a:spcPct val="100000"/>
                        </a:lnSpc>
                        <a:spcBef>
                          <a:spcPts val="655"/>
                        </a:spcBef>
                      </a:pPr>
                      <a:r>
                        <a:rPr lang="fi-FI" sz="900" b="1" spc="-25" dirty="0">
                          <a:solidFill>
                            <a:srgbClr val="113A58"/>
                          </a:solidFill>
                          <a:latin typeface="Montserrat SemiBold"/>
                          <a:cs typeface="Montserrat SemiBold"/>
                        </a:rPr>
                        <a:t>SU</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03885" algn="ctr">
                        <a:lnSpc>
                          <a:spcPct val="100000"/>
                        </a:lnSpc>
                        <a:spcBef>
                          <a:spcPts val="100"/>
                        </a:spcBef>
                      </a:pPr>
                      <a:r>
                        <a:rPr lang="fi-FI" sz="900" b="0" spc="-10" dirty="0">
                          <a:solidFill>
                            <a:srgbClr val="231F20"/>
                          </a:solidFill>
                          <a:latin typeface="Montserrat Light"/>
                          <a:cs typeface="Montserrat Light"/>
                        </a:rPr>
                        <a:t>Riisipuuroa L,G</a:t>
                      </a:r>
                      <a:endParaRPr lang="en-US" sz="900" b="0" dirty="0"/>
                    </a:p>
                    <a:p>
                      <a:pPr marL="91440" marR="603885" lvl="0" algn="ctr">
                        <a:lnSpc>
                          <a:spcPct val="100000"/>
                        </a:lnSpc>
                        <a:spcBef>
                          <a:spcPts val="100"/>
                        </a:spcBef>
                        <a:buNone/>
                      </a:pPr>
                      <a:r>
                        <a:rPr lang="fi-FI" sz="900" b="0" spc="-10" dirty="0">
                          <a:solidFill>
                            <a:srgbClr val="231F20"/>
                          </a:solidFill>
                          <a:latin typeface="Montserrat Light"/>
                          <a:cs typeface="Montserrat Light"/>
                        </a:rPr>
                        <a:t>Mehukeittoa</a:t>
                      </a:r>
                    </a:p>
                    <a:p>
                      <a:pPr marL="91440" marR="603885" lvl="0" algn="ctr">
                        <a:lnSpc>
                          <a:spcPct val="100000"/>
                        </a:lnSpc>
                        <a:spcBef>
                          <a:spcPts val="100"/>
                        </a:spcBef>
                        <a:buNone/>
                      </a:pPr>
                      <a:r>
                        <a:rPr lang="fi-FI" sz="900" b="0" spc="-10" dirty="0">
                          <a:solidFill>
                            <a:srgbClr val="231F20"/>
                          </a:solidFill>
                          <a:latin typeface="Montserrat Light"/>
                          <a:cs typeface="Montserrat Light"/>
                        </a:rPr>
                        <a:t>Leikkelettä </a:t>
                      </a:r>
                      <a:endParaRPr lang="fi-FI" sz="900" dirty="0"/>
                    </a:p>
                    <a:p>
                      <a:pPr marL="91440" marR="603885" lvl="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spcBef>
                          <a:spcPts val="0"/>
                        </a:spcBef>
                      </a:pPr>
                      <a:r>
                        <a:rPr lang="fi-FI" sz="900" b="0" spc="0" dirty="0">
                          <a:solidFill>
                            <a:schemeClr val="tx1"/>
                          </a:solidFill>
                          <a:latin typeface="Montserrat Light"/>
                          <a:cs typeface="Montserrat Light"/>
                        </a:rPr>
                        <a:t>Karjalanpaistia M,G </a:t>
                      </a:r>
                    </a:p>
                    <a:p>
                      <a:pPr algn="ctr">
                        <a:lnSpc>
                          <a:spcPct val="100000"/>
                        </a:lnSpc>
                        <a:spcBef>
                          <a:spcPts val="0"/>
                        </a:spcBef>
                      </a:pPr>
                      <a:r>
                        <a:rPr lang="fi-FI" sz="900" b="0" spc="0" dirty="0">
                          <a:solidFill>
                            <a:schemeClr val="tx1"/>
                          </a:solidFill>
                          <a:latin typeface="Montserrat Light"/>
                          <a:cs typeface="Montserrat Light"/>
                        </a:rPr>
                        <a:t>Perunasosetta L,G </a:t>
                      </a:r>
                    </a:p>
                    <a:p>
                      <a:pPr algn="ctr">
                        <a:lnSpc>
                          <a:spcPct val="100000"/>
                        </a:lnSpc>
                        <a:spcBef>
                          <a:spcPts val="0"/>
                        </a:spcBef>
                      </a:pPr>
                      <a:r>
                        <a:rPr lang="fi-FI" sz="900" b="0" spc="0" dirty="0">
                          <a:solidFill>
                            <a:schemeClr val="tx1"/>
                          </a:solidFill>
                          <a:latin typeface="Montserrat Light"/>
                          <a:cs typeface="Montserrat Light"/>
                        </a:rPr>
                        <a:t>Siirappisia lanttukuutiota M,G</a:t>
                      </a:r>
                      <a:endParaRPr lang="fi-FI" sz="900" b="0"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210820" indent="0" algn="ctr">
                        <a:lnSpc>
                          <a:spcPct val="108300"/>
                        </a:lnSpc>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endParaRPr lang="fi-FI" sz="900" b="0" spc="500" dirty="0">
                        <a:solidFill>
                          <a:srgbClr val="231F20"/>
                        </a:solidFill>
                        <a:latin typeface="Montserrat Light"/>
                        <a:cs typeface="Montserrat Light"/>
                      </a:endParaRPr>
                    </a:p>
                    <a:p>
                      <a:pPr marL="91440" marR="210820" indent="0" algn="ctr">
                        <a:lnSpc>
                          <a:spcPct val="108300"/>
                        </a:lnSpc>
                      </a:pPr>
                      <a:r>
                        <a:rPr lang="fi-FI" sz="900" b="0" spc="0" dirty="0">
                          <a:solidFill>
                            <a:srgbClr val="231F20"/>
                          </a:solidFill>
                          <a:latin typeface="Montserrat Light"/>
                          <a:cs typeface="Montserrat Light"/>
                        </a:rPr>
                        <a:t>Vaaleaa kahvikakkua L</a:t>
                      </a:r>
                    </a:p>
                  </a:txBody>
                  <a:tcPr marL="0" marR="0" marT="0" marB="0" anchor="ctr" anchorCtr="1">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504825" lvl="0" indent="-635" algn="ctr" eaLnBrk="1" fontAlgn="auto" latinLnBrk="0" hangingPunct="1">
                        <a:lnSpc>
                          <a:spcPct val="109500"/>
                        </a:lnSpc>
                        <a:spcBef>
                          <a:spcPts val="0"/>
                        </a:spcBef>
                        <a:spcAft>
                          <a:spcPts val="0"/>
                        </a:spcAft>
                        <a:buClrTx/>
                        <a:buSzTx/>
                        <a:buFontTx/>
                        <a:buNone/>
                      </a:pPr>
                      <a:r>
                        <a:rPr lang="fi-FI" sz="900" b="0" i="0" u="none" strike="noStrike" kern="0" cap="none" spc="-25" normalizeH="0" baseline="0" noProof="0" dirty="0">
                          <a:ln>
                            <a:noFill/>
                          </a:ln>
                          <a:solidFill>
                            <a:schemeClr val="tx1"/>
                          </a:solidFill>
                          <a:effectLst/>
                          <a:uLnTx/>
                          <a:uFillTx/>
                          <a:latin typeface="Montserrat Light"/>
                          <a:ea typeface="+mn-ea"/>
                          <a:cs typeface="Montserrat Light"/>
                        </a:rPr>
                        <a:t>Aurinkoista</a:t>
                      </a:r>
                      <a:r>
                        <a:rPr kumimoji="0" lang="fi-FI" sz="900" b="0" i="0" u="none" strike="noStrike" kern="0" cap="none" spc="-25" normalizeH="0" baseline="0" noProof="0" dirty="0">
                          <a:ln>
                            <a:noFill/>
                          </a:ln>
                          <a:solidFill>
                            <a:schemeClr val="tx1"/>
                          </a:solidFill>
                          <a:effectLst/>
                          <a:uLnTx/>
                          <a:uFillTx/>
                          <a:latin typeface="Montserrat Light"/>
                          <a:ea typeface="+mn-ea"/>
                          <a:cs typeface="Montserrat Light"/>
                        </a:rPr>
                        <a:t> </a:t>
                      </a:r>
                      <a:r>
                        <a:rPr lang="fi-FI" sz="900" b="0" i="0" u="none" strike="noStrike" kern="0" cap="none" spc="-25" normalizeH="0" baseline="0" noProof="0" dirty="0">
                          <a:ln>
                            <a:noFill/>
                          </a:ln>
                          <a:solidFill>
                            <a:schemeClr val="tx1"/>
                          </a:solidFill>
                          <a:effectLst/>
                          <a:uLnTx/>
                          <a:uFillTx/>
                          <a:latin typeface="Montserrat Light"/>
                          <a:ea typeface="+mn-ea"/>
                          <a:cs typeface="Montserrat Light"/>
                        </a:rPr>
                        <a:t>kasviskiusausta </a:t>
                      </a:r>
                      <a:r>
                        <a:rPr kumimoji="0" lang="fi-FI" sz="900" b="0" i="0" u="none" strike="noStrike" kern="0" cap="none" spc="-25" normalizeH="0" baseline="0" noProof="0" dirty="0">
                          <a:ln>
                            <a:noFill/>
                          </a:ln>
                          <a:solidFill>
                            <a:schemeClr val="tx1"/>
                          </a:solidFill>
                          <a:effectLst/>
                          <a:uLnTx/>
                          <a:uFillTx/>
                          <a:latin typeface="Montserrat Light"/>
                          <a:ea typeface="+mn-ea"/>
                          <a:cs typeface="Montserrat Light"/>
                        </a:rPr>
                        <a:t>L,G</a:t>
                      </a:r>
                      <a:r>
                        <a:rPr lang="fi-FI" sz="900" b="0" i="0" u="none" strike="noStrike" kern="0" cap="none" spc="-25" normalizeH="0" baseline="0" noProof="0" dirty="0">
                          <a:ln>
                            <a:noFill/>
                          </a:ln>
                          <a:solidFill>
                            <a:schemeClr val="tx1"/>
                          </a:solidFill>
                          <a:effectLst/>
                          <a:uLnTx/>
                          <a:uFillTx/>
                          <a:latin typeface="Montserrat Light"/>
                          <a:ea typeface="+mn-ea"/>
                          <a:cs typeface="Montserrat Light"/>
                        </a:rPr>
                        <a:t> </a:t>
                      </a:r>
                    </a:p>
                    <a:p>
                      <a:pPr marL="91440" marR="504825" lvl="0" indent="-635" algn="ctr" eaLnBrk="1" fontAlgn="auto" latinLnBrk="0" hangingPunct="1">
                        <a:lnSpc>
                          <a:spcPct val="109500"/>
                        </a:lnSpc>
                        <a:spcBef>
                          <a:spcPts val="0"/>
                        </a:spcBef>
                        <a:spcAft>
                          <a:spcPts val="0"/>
                        </a:spcAft>
                        <a:buClrTx/>
                        <a:buSzTx/>
                        <a:buFontTx/>
                        <a:buNone/>
                      </a:pPr>
                      <a:r>
                        <a:rPr lang="fi-FI" sz="900" b="0" i="0" u="none" strike="noStrike" kern="0" cap="none" spc="-25" normalizeH="0" baseline="0" noProof="0" dirty="0">
                          <a:ln>
                            <a:noFill/>
                          </a:ln>
                          <a:solidFill>
                            <a:schemeClr val="tx1"/>
                          </a:solidFill>
                          <a:effectLst/>
                          <a:uLnTx/>
                          <a:uFillTx/>
                          <a:latin typeface="Montserrat Light"/>
                          <a:ea typeface="+mn-ea"/>
                          <a:cs typeface="Montserrat Light"/>
                        </a:rPr>
                        <a:t>Punajuurikuutioita M,G</a:t>
                      </a:r>
                      <a:endParaRPr kumimoji="0" lang="fi-FI" sz="900" b="0" i="0" u="none" strike="noStrike" kern="0" cap="none" spc="-25" normalizeH="0" baseline="0" noProof="0" dirty="0">
                        <a:ln>
                          <a:noFill/>
                        </a:ln>
                        <a:solidFill>
                          <a:schemeClr val="tx1"/>
                        </a:solidFill>
                        <a:effectLst/>
                        <a:uLnTx/>
                        <a:uFillTx/>
                        <a:latin typeface="Montserrat Light"/>
                        <a:ea typeface="+mn-ea"/>
                        <a:cs typeface="Montserrat Light"/>
                      </a:endParaRPr>
                    </a:p>
                    <a:p>
                      <a:pPr marL="91440" marR="504825" lvl="0" indent="-635" algn="ctr" eaLnBrk="1" fontAlgn="auto" latinLnBrk="0" hangingPunct="1">
                        <a:lnSpc>
                          <a:spcPct val="109500"/>
                        </a:lnSpc>
                        <a:spcBef>
                          <a:spcPts val="0"/>
                        </a:spcBef>
                        <a:spcAft>
                          <a:spcPts val="0"/>
                        </a:spcAft>
                        <a:buClrTx/>
                        <a:buSzTx/>
                        <a:buFontTx/>
                        <a:buNone/>
                      </a:pPr>
                      <a:r>
                        <a:rPr lang="fi-FI" sz="900" b="0" i="0" u="none" strike="noStrike" kern="0" cap="none" spc="-25" normalizeH="0" baseline="0" noProof="0" dirty="0">
                          <a:ln>
                            <a:noFill/>
                          </a:ln>
                          <a:solidFill>
                            <a:schemeClr val="tx1"/>
                          </a:solidFill>
                          <a:effectLst/>
                          <a:uLnTx/>
                          <a:uFillTx/>
                          <a:latin typeface="Montserrat Light"/>
                          <a:ea typeface="+mn-ea"/>
                          <a:cs typeface="Montserrat Light"/>
                        </a:rPr>
                        <a:t>Puolukkarahkaa</a:t>
                      </a:r>
                      <a:r>
                        <a:rPr kumimoji="0" lang="fi-FI" sz="900" b="0" i="0" u="none" strike="noStrike" kern="0" cap="none" spc="-25" normalizeH="0" baseline="0" noProof="0" dirty="0">
                          <a:ln>
                            <a:noFill/>
                          </a:ln>
                          <a:solidFill>
                            <a:schemeClr val="tx1"/>
                          </a:solidFill>
                          <a:effectLst/>
                          <a:uLnTx/>
                          <a:uFillTx/>
                          <a:latin typeface="Montserrat Light"/>
                          <a:ea typeface="+mn-ea"/>
                          <a:cs typeface="Montserrat Light"/>
                        </a:rPr>
                        <a:t> L,G</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344170" indent="-267970" algn="ctr">
                        <a:lnSpc>
                          <a:spcPct val="119100"/>
                        </a:lnSpc>
                        <a:spcBef>
                          <a:spcPts val="0"/>
                        </a:spcBef>
                      </a:pPr>
                      <a:r>
                        <a:rPr lang="fi-FI" sz="900" b="0" dirty="0">
                          <a:solidFill>
                            <a:srgbClr val="231F20"/>
                          </a:solidFill>
                          <a:latin typeface="Montserrat Light"/>
                          <a:cs typeface="Montserrat Light"/>
                        </a:rPr>
                        <a:t>Viiliä L,G</a:t>
                      </a:r>
                      <a:endParaRPr lang="fi-FI" sz="900" b="0" spc="10" dirty="0">
                        <a:solidFill>
                          <a:srgbClr val="231F20"/>
                        </a:solidFill>
                        <a:latin typeface="Montserrat Light"/>
                        <a:cs typeface="Montserrat Light"/>
                      </a:endParaRPr>
                    </a:p>
                    <a:p>
                      <a:pPr marL="91440" marR="344170" indent="-267970" algn="ctr">
                        <a:lnSpc>
                          <a:spcPct val="119100"/>
                        </a:lnSpc>
                        <a:spcBef>
                          <a:spcPts val="0"/>
                        </a:spcBef>
                      </a:pPr>
                      <a:r>
                        <a:rPr lang="fi-FI" sz="900" b="0" dirty="0">
                          <a:solidFill>
                            <a:srgbClr val="231F20"/>
                          </a:solidFill>
                          <a:latin typeface="Montserrat Light"/>
                          <a:cs typeface="Montserrat Light"/>
                        </a:rPr>
                        <a:t>Hilloa</a:t>
                      </a:r>
                      <a:r>
                        <a:rPr lang="fi-FI" sz="900" b="0" spc="10"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10" dirty="0">
                          <a:solidFill>
                            <a:srgbClr val="231F20"/>
                          </a:solidFill>
                          <a:latin typeface="Montserrat Light"/>
                          <a:cs typeface="Montserrat Light"/>
                        </a:rPr>
                        <a:t> </a:t>
                      </a:r>
                      <a:r>
                        <a:rPr lang="fi-FI" sz="900" b="0" spc="-10" noProof="0" dirty="0">
                          <a:solidFill>
                            <a:srgbClr val="231F20"/>
                          </a:solidFill>
                          <a:latin typeface="Montserrat Light"/>
                          <a:cs typeface="Montserrat Light"/>
                        </a:rPr>
                        <a:t>pellavarouhetta</a:t>
                      </a:r>
                      <a:endParaRPr lang="fi-FI" sz="900" b="0" spc="0" noProof="0" dirty="0">
                        <a:solidFill>
                          <a:schemeClr val="tx1"/>
                        </a:solidFill>
                        <a:latin typeface="Montserrat Light"/>
                        <a:cs typeface="Montserrat Light"/>
                      </a:endParaRPr>
                    </a:p>
                    <a:p>
                      <a:pPr marL="91440" marR="344170" indent="-267970" algn="ctr">
                        <a:lnSpc>
                          <a:spcPct val="119100"/>
                        </a:lnSpc>
                        <a:spcBef>
                          <a:spcPts val="0"/>
                        </a:spcBef>
                      </a:pPr>
                      <a:r>
                        <a:rPr lang="fi-FI" sz="900" b="0" spc="-10" dirty="0">
                          <a:solidFill>
                            <a:srgbClr val="231F20"/>
                          </a:solidFill>
                          <a:latin typeface="Montserrat Light"/>
                          <a:cs typeface="Montserrat Light"/>
                        </a:rPr>
                        <a:t>Juustoa</a:t>
                      </a:r>
                      <a:endParaRPr lang="fi-FI" sz="900" b="0" spc="500" dirty="0">
                        <a:solidFill>
                          <a:srgbClr val="231F20"/>
                        </a:solidFill>
                        <a:latin typeface="Montserrat Light"/>
                        <a:cs typeface="Montserrat Light"/>
                      </a:endParaRPr>
                    </a:p>
                    <a:p>
                      <a:pPr marL="91440" marR="344170" indent="-267970" algn="ctr">
                        <a:lnSpc>
                          <a:spcPct val="119100"/>
                        </a:lnSpc>
                        <a:spcBef>
                          <a:spcPts val="0"/>
                        </a:spcBef>
                      </a:pPr>
                      <a:r>
                        <a:rPr lang="fi-FI" sz="900" b="0" dirty="0">
                          <a:solidFill>
                            <a:srgbClr val="231F20"/>
                          </a:solidFill>
                          <a:latin typeface="Montserrat Light"/>
                          <a:cs typeface="Montserrat Light"/>
                        </a:rPr>
                        <a:t>Hedelmää</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sp>
        <p:nvSpPr>
          <p:cNvPr id="11" name="object 11"/>
          <p:cNvSpPr txBox="1"/>
          <p:nvPr/>
        </p:nvSpPr>
        <p:spPr>
          <a:xfrm>
            <a:off x="332322" y="7015176"/>
            <a:ext cx="7833778" cy="282641"/>
          </a:xfrm>
          <a:prstGeom prst="rect">
            <a:avLst/>
          </a:prstGeom>
        </p:spPr>
        <p:txBody>
          <a:bodyPr vert="horz" wrap="square" lIns="0" tIns="1143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a:ln>
                <a:noFill/>
              </a:ln>
              <a:solidFill>
                <a:sysClr val="windowText" lastClr="000000"/>
              </a:solidFill>
              <a:effectLst/>
              <a:uLnTx/>
              <a:uFillTx/>
              <a:latin typeface="Montserrat Light"/>
              <a:cs typeface="Montserrat Light"/>
            </a:endParaRPr>
          </a:p>
        </p:txBody>
      </p:sp>
      <p:pic>
        <p:nvPicPr>
          <p:cNvPr id="12" name="object 12"/>
          <p:cNvPicPr/>
          <p:nvPr/>
        </p:nvPicPr>
        <p:blipFill>
          <a:blip r:embed="rId2" cstate="print"/>
          <a:stretch>
            <a:fillRect/>
          </a:stretch>
        </p:blipFill>
        <p:spPr>
          <a:xfrm>
            <a:off x="9691312" y="7085642"/>
            <a:ext cx="686746" cy="211769"/>
          </a:xfrm>
          <a:prstGeom prst="rect">
            <a:avLst/>
          </a:prstGeom>
        </p:spPr>
      </p:pic>
      <p:sp>
        <p:nvSpPr>
          <p:cNvPr id="15" name="object 9">
            <a:extLst>
              <a:ext uri="{FF2B5EF4-FFF2-40B4-BE49-F238E27FC236}">
                <a16:creationId xmlns:a16="http://schemas.microsoft.com/office/drawing/2014/main" id="{628BE37F-E419-215C-757B-5CD53B478DD6}"/>
              </a:ext>
            </a:extLst>
          </p:cNvPr>
          <p:cNvSpPr txBox="1">
            <a:spLocks noGrp="1"/>
          </p:cNvSpPr>
          <p:nvPr>
            <p:ph type="title"/>
          </p:nvPr>
        </p:nvSpPr>
        <p:spPr>
          <a:xfrm>
            <a:off x="344870" y="120617"/>
            <a:ext cx="5744805" cy="734175"/>
          </a:xfrm>
          <a:prstGeom prst="rect">
            <a:avLst/>
          </a:prstGeom>
        </p:spPr>
        <p:txBody>
          <a:bodyPr vert="horz" wrap="square" lIns="0" tIns="71755" rIns="0" bIns="0" rtlCol="0" anchor="t">
            <a:spAutoFit/>
          </a:bodyPr>
          <a:lstStyle/>
          <a:p>
            <a:pPr marL="31750">
              <a:spcBef>
                <a:spcPts val="565"/>
              </a:spcBef>
            </a:pPr>
            <a:r>
              <a:rPr dirty="0">
                <a:solidFill>
                  <a:schemeClr val="tx1"/>
                </a:solidFill>
              </a:rPr>
              <a:t>RUOKALISTA</a:t>
            </a:r>
            <a:r>
              <a:rPr lang="fi-FI" dirty="0">
                <a:solidFill>
                  <a:schemeClr val="tx1"/>
                </a:solidFill>
              </a:rPr>
              <a:t>VIIKKO</a:t>
            </a:r>
            <a:r>
              <a:rPr spc="-75" dirty="0">
                <a:solidFill>
                  <a:schemeClr val="tx1"/>
                </a:solidFill>
              </a:rPr>
              <a:t> </a:t>
            </a:r>
            <a:r>
              <a:rPr spc="-50" dirty="0">
                <a:solidFill>
                  <a:schemeClr val="tx1"/>
                </a:solidFill>
              </a:rPr>
              <a:t>2</a:t>
            </a:r>
            <a:r>
              <a:rPr lang="fi-FI" spc="-50" dirty="0">
                <a:solidFill>
                  <a:schemeClr val="tx1"/>
                </a:solidFill>
              </a:rPr>
              <a:t> MT ja Vapa</a:t>
            </a:r>
            <a:br>
              <a:rPr lang="fi-FI" spc="-50" dirty="0">
                <a:solidFill>
                  <a:schemeClr val="tx1"/>
                </a:solidFill>
              </a:rPr>
            </a:br>
            <a:r>
              <a:rPr lang="fi-FI" sz="1200" dirty="0">
                <a:solidFill>
                  <a:schemeClr val="tx1"/>
                </a:solidFill>
              </a:rPr>
              <a:t>Voimassa kalenteriviikoilla 4, 9, 14, 19, 24, 29, 34, 39, 44, 49/ 2026</a:t>
            </a:r>
            <a:r>
              <a:rPr lang="fi-FI" sz="1200" spc="10" dirty="0">
                <a:solidFill>
                  <a:schemeClr val="tx1"/>
                </a:solidFill>
              </a:rPr>
              <a:t>							</a:t>
            </a:r>
            <a:endParaRPr sz="1200" dirty="0">
              <a:solidFill>
                <a:schemeClr val="tx1"/>
              </a:solidFill>
            </a:endParaRPr>
          </a:p>
        </p:txBody>
      </p:sp>
      <p:pic>
        <p:nvPicPr>
          <p:cNvPr id="16" name="Picture 2">
            <a:extLst>
              <a:ext uri="{FF2B5EF4-FFF2-40B4-BE49-F238E27FC236}">
                <a16:creationId xmlns:a16="http://schemas.microsoft.com/office/drawing/2014/main" id="{9EFA734C-F02E-B988-73CF-91A2FEB12FB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29250" y="120618"/>
            <a:ext cx="860189" cy="794610"/>
          </a:xfrm>
          <a:prstGeom prst="rect">
            <a:avLst/>
          </a:prstGeom>
          <a:noFill/>
          <a:extLst>
            <a:ext uri="{909E8E84-426E-40DD-AFC4-6F175D3DCCD1}">
              <a14:hiddenFill xmlns:a14="http://schemas.microsoft.com/office/drawing/2010/main">
                <a:solidFill>
                  <a:srgbClr val="FFFFFF"/>
                </a:solidFill>
              </a14:hiddenFill>
            </a:ext>
          </a:extLst>
        </p:spPr>
      </p:pic>
      <p:sp>
        <p:nvSpPr>
          <p:cNvPr id="3" name="Tekstiruutu 13">
            <a:extLst>
              <a:ext uri="{FF2B5EF4-FFF2-40B4-BE49-F238E27FC236}">
                <a16:creationId xmlns:a16="http://schemas.microsoft.com/office/drawing/2014/main" id="{5EECE11E-6351-D768-1E54-34FB5EFE950E}"/>
              </a:ext>
            </a:extLst>
          </p:cNvPr>
          <p:cNvSpPr txBox="1"/>
          <p:nvPr/>
        </p:nvSpPr>
        <p:spPr>
          <a:xfrm>
            <a:off x="8409490" y="7135497"/>
            <a:ext cx="1097280" cy="246221"/>
          </a:xfrm>
          <a:prstGeom prst="rect">
            <a:avLst/>
          </a:prstGeom>
          <a:noFill/>
        </p:spPr>
        <p:txBody>
          <a:bodyPr wrap="square" rtlCol="0">
            <a:spAutoFit/>
          </a:bodyPr>
          <a:lstStyle>
            <a:defPPr>
              <a:defRPr kern="0"/>
            </a:defPPr>
          </a:lstStyle>
          <a:p>
            <a:r>
              <a:rPr lang="fi-FI" sz="1000" dirty="0"/>
              <a:t>12.1.2026</a:t>
            </a:r>
          </a:p>
        </p:txBody>
      </p:sp>
      <p:pic>
        <p:nvPicPr>
          <p:cNvPr id="4" name="object 3">
            <a:extLst>
              <a:ext uri="{FF2B5EF4-FFF2-40B4-BE49-F238E27FC236}">
                <a16:creationId xmlns:a16="http://schemas.microsoft.com/office/drawing/2014/main" id="{949E2205-438C-7D20-6F28-69C39EC8381F}"/>
              </a:ext>
            </a:extLst>
          </p:cNvPr>
          <p:cNvPicPr/>
          <p:nvPr/>
        </p:nvPicPr>
        <p:blipFill>
          <a:blip r:embed="rId4" cstate="print"/>
          <a:stretch>
            <a:fillRect/>
          </a:stretch>
        </p:blipFill>
        <p:spPr>
          <a:xfrm>
            <a:off x="7070755" y="138138"/>
            <a:ext cx="3515791" cy="89724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object 10"/>
          <p:cNvGraphicFramePr>
            <a:graphicFrameLocks noGrp="1"/>
          </p:cNvGraphicFramePr>
          <p:nvPr>
            <p:extLst>
              <p:ext uri="{D42A27DB-BD31-4B8C-83A1-F6EECF244321}">
                <p14:modId xmlns:p14="http://schemas.microsoft.com/office/powerpoint/2010/main" val="2577468507"/>
              </p:ext>
            </p:extLst>
          </p:nvPr>
        </p:nvGraphicFramePr>
        <p:xfrm>
          <a:off x="229509" y="1048279"/>
          <a:ext cx="10305872" cy="6044896"/>
        </p:xfrm>
        <a:graphic>
          <a:graphicData uri="http://schemas.openxmlformats.org/drawingml/2006/table">
            <a:tbl>
              <a:tblPr firstRow="1" bandRow="1">
                <a:tableStyleId>{2D5ABB26-0587-4C30-8999-92F81FD0307C}</a:tableStyleId>
              </a:tblPr>
              <a:tblGrid>
                <a:gridCol w="421604">
                  <a:extLst>
                    <a:ext uri="{9D8B030D-6E8A-4147-A177-3AD203B41FA5}">
                      <a16:colId xmlns:a16="http://schemas.microsoft.com/office/drawing/2014/main" val="20000"/>
                    </a:ext>
                  </a:extLst>
                </a:gridCol>
                <a:gridCol w="2236927">
                  <a:extLst>
                    <a:ext uri="{9D8B030D-6E8A-4147-A177-3AD203B41FA5}">
                      <a16:colId xmlns:a16="http://schemas.microsoft.com/office/drawing/2014/main" val="20001"/>
                    </a:ext>
                  </a:extLst>
                </a:gridCol>
                <a:gridCol w="2064993">
                  <a:extLst>
                    <a:ext uri="{9D8B030D-6E8A-4147-A177-3AD203B41FA5}">
                      <a16:colId xmlns:a16="http://schemas.microsoft.com/office/drawing/2014/main" val="20002"/>
                    </a:ext>
                  </a:extLst>
                </a:gridCol>
                <a:gridCol w="1623955">
                  <a:extLst>
                    <a:ext uri="{9D8B030D-6E8A-4147-A177-3AD203B41FA5}">
                      <a16:colId xmlns:a16="http://schemas.microsoft.com/office/drawing/2014/main" val="20003"/>
                    </a:ext>
                  </a:extLst>
                </a:gridCol>
                <a:gridCol w="2061176">
                  <a:extLst>
                    <a:ext uri="{9D8B030D-6E8A-4147-A177-3AD203B41FA5}">
                      <a16:colId xmlns:a16="http://schemas.microsoft.com/office/drawing/2014/main" val="20004"/>
                    </a:ext>
                  </a:extLst>
                </a:gridCol>
                <a:gridCol w="1897217">
                  <a:extLst>
                    <a:ext uri="{9D8B030D-6E8A-4147-A177-3AD203B41FA5}">
                      <a16:colId xmlns:a16="http://schemas.microsoft.com/office/drawing/2014/main" val="20005"/>
                    </a:ext>
                  </a:extLst>
                </a:gridCol>
              </a:tblGrid>
              <a:tr h="214692">
                <a:tc gridSpan="2">
                  <a:txBody>
                    <a:bodyPr/>
                    <a:lstStyle/>
                    <a:p>
                      <a:pPr marL="1195070">
                        <a:lnSpc>
                          <a:spcPct val="100000"/>
                        </a:lnSpc>
                        <a:spcBef>
                          <a:spcPts val="665"/>
                        </a:spcBef>
                      </a:pPr>
                      <a:r>
                        <a:rPr sz="1050" b="1" spc="-10" dirty="0">
                          <a:solidFill>
                            <a:schemeClr val="tx1"/>
                          </a:solidFill>
                          <a:latin typeface="Montserrat Thin"/>
                          <a:cs typeface="Montserrat Thin"/>
                        </a:rPr>
                        <a:t>AAMIAINEN</a:t>
                      </a:r>
                      <a:endParaRPr sz="1050" b="1" dirty="0">
                        <a:solidFill>
                          <a:schemeClr val="tx1"/>
                        </a:solidFill>
                        <a:latin typeface="Montserrat Thin"/>
                        <a:cs typeface="Montserrat Thin"/>
                      </a:endParaRPr>
                    </a:p>
                  </a:txBody>
                  <a:tcPr marL="0" marR="0" marT="84455" marB="0">
                    <a:lnL w="3175">
                      <a:solidFill>
                        <a:srgbClr val="231F20"/>
                      </a:solidFill>
                      <a:prstDash val="solid"/>
                    </a:lnL>
                    <a:lnR w="3175">
                      <a:solidFill>
                        <a:srgbClr val="F2E8DF"/>
                      </a:solidFill>
                      <a:prstDash val="solid"/>
                    </a:lnR>
                    <a:lnT w="3175">
                      <a:solidFill>
                        <a:srgbClr val="231F20"/>
                      </a:solidFill>
                      <a:prstDash val="solid"/>
                    </a:lnT>
                    <a:lnB w="6350" cap="flat" cmpd="sng" algn="ctr">
                      <a:solidFill>
                        <a:srgbClr val="231F20"/>
                      </a:solidFill>
                      <a:prstDash val="solid"/>
                      <a:round/>
                      <a:headEnd type="none" w="med" len="med"/>
                      <a:tailEnd type="none" w="med" len="med"/>
                    </a:lnB>
                    <a:solidFill>
                      <a:schemeClr val="accent1">
                        <a:lumMod val="20000"/>
                        <a:lumOff val="80000"/>
                      </a:schemeClr>
                    </a:solidFill>
                  </a:tcPr>
                </a:tc>
                <a:tc hMerge="1">
                  <a:txBody>
                    <a:bodyPr/>
                    <a:lstStyle/>
                    <a:p>
                      <a:endParaRPr/>
                    </a:p>
                  </a:txBody>
                  <a:tcPr marL="0" marR="0" marT="0" marB="0"/>
                </a:tc>
                <a:tc>
                  <a:txBody>
                    <a:bodyPr/>
                    <a:lstStyle/>
                    <a:p>
                      <a:pPr algn="ctr">
                        <a:lnSpc>
                          <a:spcPct val="100000"/>
                        </a:lnSpc>
                        <a:spcBef>
                          <a:spcPts val="665"/>
                        </a:spcBef>
                      </a:pPr>
                      <a:r>
                        <a:rPr sz="1050" b="1" spc="-10" dirty="0">
                          <a:solidFill>
                            <a:schemeClr val="tx1"/>
                          </a:solidFill>
                          <a:latin typeface="Montserrat Thin"/>
                          <a:cs typeface="Montserrat Thin"/>
                        </a:rPr>
                        <a:t>LOUNAS</a:t>
                      </a:r>
                      <a:endParaRPr sz="1050" b="1" dirty="0">
                        <a:solidFill>
                          <a:schemeClr val="tx1"/>
                        </a:solidFill>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marL="444500">
                        <a:lnSpc>
                          <a:spcPct val="100000"/>
                        </a:lnSpc>
                        <a:spcBef>
                          <a:spcPts val="665"/>
                        </a:spcBef>
                      </a:pPr>
                      <a:r>
                        <a:rPr sz="1050" b="1" spc="-10" dirty="0">
                          <a:solidFill>
                            <a:schemeClr val="tx1"/>
                          </a:solidFill>
                          <a:latin typeface="Montserrat Thin"/>
                          <a:cs typeface="Montserrat Thin"/>
                        </a:rPr>
                        <a:t>PÄIVÄKAHVI</a:t>
                      </a:r>
                      <a:endParaRPr sz="1050" b="1" dirty="0">
                        <a:solidFill>
                          <a:schemeClr val="tx1"/>
                        </a:solidFill>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5"/>
                        </a:spcBef>
                      </a:pPr>
                      <a:r>
                        <a:rPr sz="1050" b="1" spc="-10" dirty="0">
                          <a:solidFill>
                            <a:schemeClr val="tx1"/>
                          </a:solidFill>
                          <a:latin typeface="Montserrat Thin"/>
                          <a:cs typeface="Montserrat Thin"/>
                        </a:rPr>
                        <a:t>PÄIVÄLLINEN</a:t>
                      </a:r>
                      <a:endParaRPr sz="1050" b="1" dirty="0">
                        <a:solidFill>
                          <a:schemeClr val="tx1"/>
                        </a:solidFill>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5"/>
                        </a:spcBef>
                      </a:pPr>
                      <a:r>
                        <a:rPr sz="1050" b="1" spc="-10" dirty="0">
                          <a:solidFill>
                            <a:schemeClr val="tx1"/>
                          </a:solidFill>
                          <a:latin typeface="Montserrat Thin"/>
                          <a:cs typeface="Montserrat Thin"/>
                        </a:rPr>
                        <a:t>ILTAPALA</a:t>
                      </a:r>
                      <a:endParaRPr sz="1050" b="1" dirty="0">
                        <a:solidFill>
                          <a:schemeClr val="tx1"/>
                        </a:solidFill>
                        <a:latin typeface="Montserrat Thin"/>
                        <a:cs typeface="Montserrat Thin"/>
                      </a:endParaRPr>
                    </a:p>
                  </a:txBody>
                  <a:tcPr marL="0" marR="0" marT="84455"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extLst>
                  <a:ext uri="{0D108BD9-81ED-4DB2-BD59-A6C34878D82A}">
                    <a16:rowId xmlns:a16="http://schemas.microsoft.com/office/drawing/2014/main" val="10000"/>
                  </a:ext>
                </a:extLst>
              </a:tr>
              <a:tr h="707219">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60020">
                        <a:lnSpc>
                          <a:spcPct val="100000"/>
                        </a:lnSpc>
                        <a:spcBef>
                          <a:spcPts val="665"/>
                        </a:spcBef>
                      </a:pPr>
                      <a:r>
                        <a:rPr lang="fi-FI" sz="900" b="1" spc="-25" dirty="0">
                          <a:solidFill>
                            <a:srgbClr val="113A58"/>
                          </a:solidFill>
                          <a:latin typeface="Montserrat SemiBold"/>
                          <a:cs typeface="Montserrat SemiBold"/>
                        </a:rPr>
                        <a:t>MA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638810" lvl="0" indent="0" algn="ctr">
                        <a:lnSpc>
                          <a:spcPct val="100000"/>
                        </a:lnSpc>
                        <a:spcBef>
                          <a:spcPts val="100"/>
                        </a:spcBef>
                        <a:buNone/>
                      </a:pPr>
                      <a:r>
                        <a:rPr lang="fi-FI" sz="900" b="0" i="0" u="none" strike="noStrike" spc="-50" noProof="0" dirty="0">
                          <a:solidFill>
                            <a:schemeClr val="tx1"/>
                          </a:solidFill>
                          <a:latin typeface="Montserrat Light"/>
                        </a:rPr>
                        <a:t>Ruispuuroa M</a:t>
                      </a:r>
                      <a:endParaRPr lang="en-US" dirty="0"/>
                    </a:p>
                    <a:p>
                      <a:pPr marL="91440" marR="638810" lvl="0" indent="0" algn="ctr">
                        <a:lnSpc>
                          <a:spcPct val="100000"/>
                        </a:lnSpc>
                        <a:spcBef>
                          <a:spcPts val="100"/>
                        </a:spcBef>
                        <a:buNone/>
                      </a:pPr>
                      <a:r>
                        <a:rPr sz="900" b="0" spc="-10" dirty="0" err="1">
                          <a:solidFill>
                            <a:srgbClr val="231F20"/>
                          </a:solidFill>
                          <a:latin typeface="Montserrat Light"/>
                          <a:cs typeface="Montserrat Light"/>
                        </a:rPr>
                        <a:t>Hilloa</a:t>
                      </a:r>
                      <a:endParaRPr sz="900" dirty="0">
                        <a:latin typeface="Montserrat Light"/>
                        <a:cs typeface="Montserrat Light"/>
                      </a:endParaRPr>
                    </a:p>
                    <a:p>
                      <a:pPr marL="91440" marR="604520" indent="0" algn="ctr">
                        <a:lnSpc>
                          <a:spcPct val="100000"/>
                        </a:lnSpc>
                        <a:spcBef>
                          <a:spcPts val="100"/>
                        </a:spcBef>
                      </a:pPr>
                      <a:r>
                        <a:rPr sz="900" b="0" spc="-10" dirty="0" err="1">
                          <a:solidFill>
                            <a:srgbClr val="231F20"/>
                          </a:solidFill>
                          <a:latin typeface="Montserrat Light"/>
                          <a:cs typeface="Montserrat Light"/>
                        </a:rPr>
                        <a:t>Juustoa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04520" lvl="0" indent="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48260" marB="0" anchor="ctr">
                    <a:lnL w="3175" cap="flat" cmpd="sng" algn="ctr">
                      <a:solidFill>
                        <a:srgbClr val="231F20"/>
                      </a:solidFill>
                      <a:prstDash val="solid"/>
                      <a:round/>
                      <a:headEnd type="none" w="med" len="med"/>
                      <a:tailEnd type="none" w="med" len="me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52095" marR="245110" algn="ctr">
                        <a:lnSpc>
                          <a:spcPct val="108300"/>
                        </a:lnSpc>
                        <a:spcBef>
                          <a:spcPts val="0"/>
                        </a:spcBef>
                      </a:pPr>
                      <a:r>
                        <a:rPr lang="fi-FI" sz="900" b="0" spc="-25" dirty="0">
                          <a:solidFill>
                            <a:schemeClr val="tx1"/>
                          </a:solidFill>
                          <a:latin typeface="Montserrat Light"/>
                          <a:cs typeface="Montserrat Light"/>
                        </a:rPr>
                        <a:t>Kalamurekepihvejä M,G</a:t>
                      </a:r>
                    </a:p>
                    <a:p>
                      <a:pPr marL="252095" marR="245110" algn="ctr">
                        <a:lnSpc>
                          <a:spcPct val="108300"/>
                        </a:lnSpc>
                        <a:spcBef>
                          <a:spcPts val="0"/>
                        </a:spcBef>
                      </a:pPr>
                      <a:r>
                        <a:rPr lang="fi-FI" sz="900" b="0" spc="-25" dirty="0">
                          <a:solidFill>
                            <a:srgbClr val="231F20"/>
                          </a:solidFill>
                          <a:latin typeface="Montserrat Light"/>
                          <a:cs typeface="Montserrat Light"/>
                        </a:rPr>
                        <a:t>Tillikastiketta L,G</a:t>
                      </a:r>
                    </a:p>
                    <a:p>
                      <a:pPr marL="252095" marR="245110" algn="ctr">
                        <a:lnSpc>
                          <a:spcPct val="108300"/>
                        </a:lnSpc>
                        <a:spcBef>
                          <a:spcPts val="0"/>
                        </a:spcBef>
                      </a:pPr>
                      <a:r>
                        <a:rPr lang="fi-FI" sz="900" b="0" spc="-25" dirty="0">
                          <a:solidFill>
                            <a:srgbClr val="231F20"/>
                          </a:solidFill>
                          <a:latin typeface="Montserrat Light"/>
                          <a:cs typeface="Montserrat Light"/>
                        </a:rPr>
                        <a:t>Keitettyjä perunoita M,G</a:t>
                      </a:r>
                    </a:p>
                    <a:p>
                      <a:pPr marL="252095" marR="245110" algn="ctr">
                        <a:lnSpc>
                          <a:spcPct val="108300"/>
                        </a:lnSpc>
                        <a:spcBef>
                          <a:spcPts val="0"/>
                        </a:spcBef>
                      </a:pPr>
                      <a:r>
                        <a:rPr lang="fi-FI" sz="900" b="0" spc="-25" dirty="0">
                          <a:solidFill>
                            <a:srgbClr val="231F20"/>
                          </a:solidFill>
                          <a:latin typeface="Montserrat Light"/>
                          <a:cs typeface="Montserrat Light"/>
                        </a:rPr>
                        <a:t>Höyrytettyä parsakaalia M,G</a:t>
                      </a:r>
                      <a:endParaRPr sz="900" dirty="0">
                        <a:latin typeface="Montserrat Light"/>
                        <a:cs typeface="Montserrat Light"/>
                      </a:endParaRPr>
                    </a:p>
                  </a:txBody>
                  <a:tcPr marL="0" marR="0" marT="482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a:latin typeface="Times New Roman"/>
                        <a:cs typeface="Times New Roman"/>
                      </a:endParaRPr>
                    </a:p>
                    <a:p>
                      <a:pPr marL="91440" marR="411480" indent="2540" algn="ctr">
                        <a:lnSpc>
                          <a:spcPct val="108300"/>
                        </a:lnSpc>
                      </a:pPr>
                      <a:r>
                        <a:rPr sz="900" b="0" dirty="0" err="1">
                          <a:solidFill>
                            <a:srgbClr val="231F20"/>
                          </a:solidFill>
                          <a:latin typeface="Montserrat Light"/>
                          <a:cs typeface="Montserrat Light"/>
                        </a:rPr>
                        <a:t>Kahvia</a:t>
                      </a:r>
                      <a:r>
                        <a:rPr sz="900" b="0" spc="5" dirty="0">
                          <a:solidFill>
                            <a:srgbClr val="231F20"/>
                          </a:solidFill>
                          <a:latin typeface="Montserrat Light"/>
                          <a:cs typeface="Montserrat Light"/>
                        </a:rPr>
                        <a:t> </a:t>
                      </a:r>
                      <a:r>
                        <a:rPr sz="900" b="0" dirty="0">
                          <a:solidFill>
                            <a:srgbClr val="231F20"/>
                          </a:solidFill>
                          <a:latin typeface="Montserrat Light"/>
                          <a:cs typeface="Montserrat Light"/>
                        </a:rPr>
                        <a:t>ja</a:t>
                      </a:r>
                      <a:r>
                        <a:rPr sz="900" b="0" spc="5" dirty="0">
                          <a:solidFill>
                            <a:srgbClr val="231F20"/>
                          </a:solidFill>
                          <a:latin typeface="Montserrat Light"/>
                          <a:cs typeface="Montserrat Light"/>
                        </a:rPr>
                        <a:t> </a:t>
                      </a:r>
                      <a:r>
                        <a:rPr sz="900" b="0" spc="-10" dirty="0" err="1">
                          <a:solidFill>
                            <a:srgbClr val="231F20"/>
                          </a:solidFill>
                          <a:latin typeface="Montserrat Light"/>
                          <a:cs typeface="Montserrat Light"/>
                        </a:rPr>
                        <a:t>teetä</a:t>
                      </a:r>
                      <a:r>
                        <a:rPr sz="900" b="0" spc="500" dirty="0">
                          <a:solidFill>
                            <a:srgbClr val="231F20"/>
                          </a:solidFill>
                          <a:latin typeface="Montserrat Light"/>
                          <a:cs typeface="Montserrat Light"/>
                        </a:rPr>
                        <a:t> </a:t>
                      </a:r>
                      <a:r>
                        <a:rPr sz="900" b="0" dirty="0" err="1">
                          <a:solidFill>
                            <a:srgbClr val="231F20"/>
                          </a:solidFill>
                          <a:latin typeface="Montserrat Light"/>
                          <a:cs typeface="Montserrat Light"/>
                        </a:rPr>
                        <a:t>Piimäkakkua</a:t>
                      </a:r>
                      <a:r>
                        <a:rPr sz="900" b="0" spc="15" dirty="0">
                          <a:solidFill>
                            <a:srgbClr val="231F20"/>
                          </a:solidFill>
                          <a:latin typeface="Montserrat Light"/>
                          <a:cs typeface="Montserrat Light"/>
                        </a:rPr>
                        <a:t> </a:t>
                      </a:r>
                      <a:r>
                        <a:rPr sz="900" b="0" spc="-50" dirty="0">
                          <a:solidFill>
                            <a:srgbClr val="231F20"/>
                          </a:solidFill>
                          <a:latin typeface="Montserrat Light"/>
                          <a:cs typeface="Montserrat Light"/>
                        </a:rPr>
                        <a:t>L</a:t>
                      </a:r>
                      <a:endParaRPr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496570" marR="488950" indent="-635" algn="ctr">
                        <a:lnSpc>
                          <a:spcPct val="108300"/>
                        </a:lnSpc>
                      </a:pPr>
                      <a:r>
                        <a:rPr sz="900" b="0" dirty="0">
                          <a:solidFill>
                            <a:srgbClr val="231F20"/>
                          </a:solidFill>
                          <a:latin typeface="Montserrat Light"/>
                          <a:cs typeface="Montserrat Light"/>
                        </a:rPr>
                        <a:t>Possu</a:t>
                      </a:r>
                      <a:r>
                        <a:rPr lang="fi-FI" sz="900" b="0" dirty="0">
                          <a:solidFill>
                            <a:srgbClr val="231F20"/>
                          </a:solidFill>
                          <a:latin typeface="Montserrat Light"/>
                          <a:cs typeface="Montserrat Light"/>
                        </a:rPr>
                        <a:t>n</a:t>
                      </a:r>
                      <a:r>
                        <a:rPr sz="900" b="0" dirty="0">
                          <a:solidFill>
                            <a:srgbClr val="231F20"/>
                          </a:solidFill>
                          <a:latin typeface="Montserrat Light"/>
                          <a:cs typeface="Montserrat Light"/>
                        </a:rPr>
                        <a:t>lihakeittoa </a:t>
                      </a:r>
                      <a:r>
                        <a:rPr sz="900" b="0" spc="-25" dirty="0">
                          <a:solidFill>
                            <a:srgbClr val="231F20"/>
                          </a:solidFill>
                          <a:latin typeface="Montserrat Light"/>
                          <a:cs typeface="Montserrat Light"/>
                        </a:rPr>
                        <a:t>M,G</a:t>
                      </a:r>
                      <a:r>
                        <a:rPr sz="900" b="0" spc="500" dirty="0">
                          <a:solidFill>
                            <a:srgbClr val="231F20"/>
                          </a:solidFill>
                          <a:latin typeface="Montserrat Light"/>
                          <a:cs typeface="Montserrat Light"/>
                        </a:rPr>
                        <a:t> </a:t>
                      </a:r>
                      <a:r>
                        <a:rPr lang="fi-FI" sz="900" b="0" spc="0" dirty="0">
                          <a:solidFill>
                            <a:srgbClr val="231F20"/>
                          </a:solidFill>
                          <a:latin typeface="Montserrat Light"/>
                          <a:cs typeface="Montserrat Light"/>
                        </a:rPr>
                        <a:t>Mango</a:t>
                      </a:r>
                      <a:r>
                        <a:rPr sz="900" b="0" dirty="0">
                          <a:solidFill>
                            <a:srgbClr val="231F20"/>
                          </a:solidFill>
                          <a:latin typeface="Montserrat Light"/>
                          <a:cs typeface="Montserrat Light"/>
                        </a:rPr>
                        <a:t>rahkaa</a:t>
                      </a:r>
                      <a:r>
                        <a:rPr sz="900" b="0" spc="-10" dirty="0">
                          <a:solidFill>
                            <a:srgbClr val="231F20"/>
                          </a:solidFill>
                          <a:latin typeface="Montserrat Light"/>
                          <a:cs typeface="Montserrat Light"/>
                        </a:rPr>
                        <a:t> </a:t>
                      </a:r>
                      <a:r>
                        <a:rPr sz="900" b="0" spc="-25" dirty="0">
                          <a:solidFill>
                            <a:srgbClr val="231F20"/>
                          </a:solidFill>
                          <a:latin typeface="Montserrat Light"/>
                          <a:cs typeface="Montserrat Light"/>
                        </a:rPr>
                        <a:t>L,G</a:t>
                      </a:r>
                      <a:endParaRPr lang="fi-FI" sz="900" b="0" spc="-25" dirty="0">
                        <a:solidFill>
                          <a:srgbClr val="231F20"/>
                        </a:solidFill>
                        <a:latin typeface="Montserrat Light"/>
                        <a:cs typeface="Montserrat Light"/>
                      </a:endParaRPr>
                    </a:p>
                    <a:p>
                      <a:pPr marL="496570" marR="488950" indent="-635" algn="ctr">
                        <a:lnSpc>
                          <a:spcPct val="108300"/>
                        </a:lnSpc>
                      </a:pPr>
                      <a:r>
                        <a:rPr lang="fi-FI" sz="900" b="0" spc="-25" dirty="0">
                          <a:solidFill>
                            <a:srgbClr val="231F20"/>
                          </a:solidFill>
                          <a:latin typeface="Montserrat Light"/>
                          <a:cs typeface="Montserrat Light"/>
                        </a:rPr>
                        <a:t>Tuorevihanneksia</a:t>
                      </a:r>
                      <a:endParaRPr sz="900" dirty="0">
                        <a:latin typeface="Montserrat Light"/>
                        <a:cs typeface="Montserrat Light"/>
                      </a:endParaRPr>
                    </a:p>
                  </a:txBody>
                  <a:tcPr marL="0" marR="0" marT="381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496570" marR="488950" indent="-635" algn="ctr">
                        <a:lnSpc>
                          <a:spcPct val="108300"/>
                        </a:lnSpc>
                      </a:pPr>
                      <a:r>
                        <a:rPr lang="fi-FI" sz="900" b="0" dirty="0">
                          <a:solidFill>
                            <a:srgbClr val="231F20"/>
                          </a:solidFill>
                          <a:latin typeface="Montserrat Light"/>
                          <a:ea typeface="+mn-ea"/>
                          <a:cs typeface="Montserrat Light"/>
                        </a:rPr>
                        <a:t>Mansikka-</a:t>
                      </a:r>
                      <a:r>
                        <a:rPr sz="900" b="0" dirty="0" err="1">
                          <a:solidFill>
                            <a:srgbClr val="231F20"/>
                          </a:solidFill>
                          <a:latin typeface="Montserrat Light"/>
                          <a:ea typeface="+mn-ea"/>
                          <a:cs typeface="Montserrat Light"/>
                        </a:rPr>
                        <a:t>jogurttia</a:t>
                      </a:r>
                      <a:r>
                        <a:rPr sz="900" b="0" dirty="0">
                          <a:solidFill>
                            <a:srgbClr val="231F20"/>
                          </a:solidFill>
                          <a:latin typeface="Montserrat Light"/>
                          <a:ea typeface="+mn-ea"/>
                          <a:cs typeface="Montserrat Light"/>
                        </a:rPr>
                        <a:t> L,G </a:t>
                      </a:r>
                      <a:endParaRPr lang="en-US" sz="900" b="0" dirty="0">
                        <a:solidFill>
                          <a:srgbClr val="231F20"/>
                        </a:solidFill>
                        <a:latin typeface="Montserrat Light"/>
                        <a:ea typeface="+mn-ea"/>
                      </a:endParaRPr>
                    </a:p>
                    <a:p>
                      <a:pPr marL="496570" marR="488950" lvl="0" indent="-635" algn="ctr">
                        <a:lnSpc>
                          <a:spcPct val="108300"/>
                        </a:lnSpc>
                        <a:buNone/>
                      </a:pPr>
                      <a:r>
                        <a:rPr sz="900" b="0" dirty="0" err="1">
                          <a:solidFill>
                            <a:srgbClr val="231F20"/>
                          </a:solidFill>
                          <a:latin typeface="Montserrat Light"/>
                          <a:ea typeface="+mn-ea"/>
                          <a:cs typeface="Montserrat Light"/>
                        </a:rPr>
                        <a:t>Leikkelettä</a:t>
                      </a:r>
                      <a:r>
                        <a:rPr lang="fi-FI" sz="900" b="0" dirty="0">
                          <a:solidFill>
                            <a:srgbClr val="231F20"/>
                          </a:solidFill>
                          <a:latin typeface="Montserrat Light"/>
                          <a:ea typeface="+mn-ea"/>
                          <a:cs typeface="Montserrat Light"/>
                        </a:rPr>
                        <a:t> </a:t>
                      </a:r>
                    </a:p>
                    <a:p>
                      <a:pPr marL="496570" marR="488950" indent="-635" algn="ctr">
                        <a:lnSpc>
                          <a:spcPct val="108300"/>
                        </a:lnSpc>
                      </a:pPr>
                      <a:r>
                        <a:rPr lang="fi-FI" sz="900" b="0" dirty="0">
                          <a:solidFill>
                            <a:srgbClr val="231F20"/>
                          </a:solidFill>
                          <a:latin typeface="Montserrat Light"/>
                          <a:ea typeface="+mn-ea"/>
                          <a:cs typeface="Montserrat Light"/>
                        </a:rPr>
                        <a:t>Hedelmää</a:t>
                      </a:r>
                      <a:endParaRPr sz="900" b="0" dirty="0">
                        <a:solidFill>
                          <a:srgbClr val="231F20"/>
                        </a:solidFill>
                        <a:latin typeface="Montserrat Light"/>
                        <a:ea typeface="+mn-ea"/>
                        <a:cs typeface="Montserrat Light"/>
                      </a:endParaRPr>
                    </a:p>
                  </a:txBody>
                  <a:tcPr marL="0" marR="0" marT="381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66462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96215">
                        <a:lnSpc>
                          <a:spcPct val="100000"/>
                        </a:lnSpc>
                        <a:spcBef>
                          <a:spcPts val="655"/>
                        </a:spcBef>
                      </a:pPr>
                      <a:r>
                        <a:rPr lang="fi-FI" sz="900" b="1" spc="-25" dirty="0">
                          <a:solidFill>
                            <a:srgbClr val="113A58"/>
                          </a:solidFill>
                          <a:latin typeface="Montserrat SemiBold"/>
                          <a:cs typeface="Montserrat SemiBold"/>
                        </a:rPr>
                        <a:t>TI</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indent="0" algn="ctr">
                        <a:lnSpc>
                          <a:spcPct val="100000"/>
                        </a:lnSpc>
                        <a:spcBef>
                          <a:spcPts val="100"/>
                        </a:spcBef>
                        <a:buNone/>
                      </a:pPr>
                      <a:r>
                        <a:rPr lang="en-US" sz="900" b="0" i="0" u="none" strike="noStrike" spc="-50" noProof="0" dirty="0">
                          <a:solidFill>
                            <a:schemeClr val="tx1"/>
                          </a:solidFill>
                          <a:latin typeface="Montserrat Light"/>
                        </a:rPr>
                        <a:t>4-viljanpuuroa M</a:t>
                      </a:r>
                      <a:r>
                        <a:rPr lang="en-US" sz="900" b="0" spc="-50" dirty="0">
                          <a:solidFill>
                            <a:srgbClr val="231F20"/>
                          </a:solidFill>
                          <a:latin typeface="Montserrat Light"/>
                          <a:cs typeface="Montserrat Light"/>
                        </a:rPr>
                        <a:t> </a:t>
                      </a:r>
                      <a:endParaRPr lang="en-US" sz="900" b="0" spc="500" dirty="0">
                        <a:solidFill>
                          <a:srgbClr val="231F20"/>
                        </a:solidFill>
                        <a:latin typeface="Montserrat Light"/>
                        <a:cs typeface="Montserrat Light"/>
                      </a:endParaRPr>
                    </a:p>
                    <a:p>
                      <a:pPr marL="91440" marR="604520" lvl="0" indent="0" algn="ctr">
                        <a:lnSpc>
                          <a:spcPct val="100000"/>
                        </a:lnSpc>
                        <a:spcBef>
                          <a:spcPts val="100"/>
                        </a:spcBef>
                        <a:buNone/>
                      </a:pPr>
                      <a:r>
                        <a:rPr sz="900" b="0" spc="-10" err="1">
                          <a:solidFill>
                            <a:srgbClr val="231F20"/>
                          </a:solidFill>
                          <a:latin typeface="Montserrat Light"/>
                          <a:cs typeface="Montserrat Light"/>
                        </a:rPr>
                        <a:t>Mehukeittoa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04520" lvl="0" indent="0" algn="ctr">
                        <a:lnSpc>
                          <a:spcPct val="100000"/>
                        </a:lnSpc>
                        <a:spcBef>
                          <a:spcPts val="100"/>
                        </a:spcBef>
                        <a:buNone/>
                      </a:pPr>
                      <a:r>
                        <a:rPr sz="900" b="0" spc="-10" err="1">
                          <a:solidFill>
                            <a:srgbClr val="231F20"/>
                          </a:solidFill>
                          <a:latin typeface="Montserrat Light"/>
                          <a:cs typeface="Montserrat Light"/>
                        </a:rPr>
                        <a:t>Juustoa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04520" lvl="0" indent="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1905"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0050" marR="392430" algn="ctr">
                        <a:lnSpc>
                          <a:spcPct val="108300"/>
                        </a:lnSpc>
                        <a:spcBef>
                          <a:spcPts val="309"/>
                        </a:spcBef>
                      </a:pPr>
                      <a:r>
                        <a:rPr lang="fi-FI" sz="900" b="0" dirty="0">
                          <a:solidFill>
                            <a:srgbClr val="231F20"/>
                          </a:solidFill>
                          <a:latin typeface="Montserrat Light"/>
                          <a:cs typeface="Montserrat Light"/>
                        </a:rPr>
                        <a:t>Jauheliha-</a:t>
                      </a:r>
                    </a:p>
                    <a:p>
                      <a:pPr marL="400050" marR="392430" algn="ctr">
                        <a:lnSpc>
                          <a:spcPct val="108300"/>
                        </a:lnSpc>
                        <a:spcBef>
                          <a:spcPts val="309"/>
                        </a:spcBef>
                      </a:pPr>
                      <a:r>
                        <a:rPr lang="fi-FI" sz="900" b="0" dirty="0" err="1">
                          <a:solidFill>
                            <a:srgbClr val="231F20"/>
                          </a:solidFill>
                          <a:latin typeface="Montserrat Light"/>
                          <a:cs typeface="Montserrat Light"/>
                        </a:rPr>
                        <a:t>lasagnettea</a:t>
                      </a:r>
                      <a:r>
                        <a:rPr sz="900" b="0" spc="40" dirty="0">
                          <a:solidFill>
                            <a:srgbClr val="231F20"/>
                          </a:solidFill>
                          <a:latin typeface="Montserrat Light"/>
                          <a:cs typeface="Montserrat Light"/>
                        </a:rPr>
                        <a:t> </a:t>
                      </a:r>
                      <a:r>
                        <a:rPr lang="fi-FI" sz="900" b="0" spc="-50" dirty="0">
                          <a:solidFill>
                            <a:srgbClr val="231F20"/>
                          </a:solidFill>
                          <a:latin typeface="Montserrat Light"/>
                          <a:cs typeface="Montserrat Light"/>
                        </a:rPr>
                        <a:t>L </a:t>
                      </a:r>
                    </a:p>
                    <a:p>
                      <a:pPr marL="400050" marR="392430" algn="ctr">
                        <a:lnSpc>
                          <a:spcPct val="108300"/>
                        </a:lnSpc>
                        <a:spcBef>
                          <a:spcPts val="309"/>
                        </a:spcBef>
                      </a:pPr>
                      <a:r>
                        <a:rPr lang="fi-FI" sz="900" b="0" spc="-10" dirty="0">
                          <a:solidFill>
                            <a:srgbClr val="231F20"/>
                          </a:solidFill>
                          <a:latin typeface="Montserrat Light"/>
                          <a:cs typeface="Montserrat Light"/>
                        </a:rPr>
                        <a:t>Uunijuureksia M,G</a:t>
                      </a:r>
                      <a:endParaRPr sz="900" dirty="0">
                        <a:latin typeface="Montserrat Light"/>
                        <a:cs typeface="Montserrat Light"/>
                      </a:endParaRPr>
                    </a:p>
                  </a:txBody>
                  <a:tcPr marL="0" marR="0" marT="39369"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900">
                        <a:latin typeface="Times New Roman"/>
                        <a:cs typeface="Times New Roman"/>
                      </a:endParaRPr>
                    </a:p>
                    <a:p>
                      <a:pPr marL="91440" marR="421640" lvl="0" indent="0" algn="ctr">
                        <a:lnSpc>
                          <a:spcPct val="110000"/>
                        </a:lnSpc>
                        <a:spcBef>
                          <a:spcPts val="0"/>
                        </a:spcBef>
                      </a:pPr>
                      <a:r>
                        <a:rPr lang="fi-FI" sz="900" b="0" spc="0" dirty="0">
                          <a:solidFill>
                            <a:srgbClr val="231F20"/>
                          </a:solidFill>
                          <a:latin typeface="Montserrat Light"/>
                          <a:cs typeface="Montserrat Light"/>
                        </a:rPr>
                        <a:t>Kahvia ja teetä  Juustosämpylää</a:t>
                      </a:r>
                      <a:r>
                        <a:rPr lang="fi-FI" sz="900" b="0" dirty="0">
                          <a:solidFill>
                            <a:srgbClr val="231F20"/>
                          </a:solidFill>
                          <a:latin typeface="Montserrat Light"/>
                          <a:cs typeface="Montserrat Light"/>
                        </a:rPr>
                        <a:t> </a:t>
                      </a:r>
                      <a:r>
                        <a:rPr lang="fi-FI" sz="900" b="0" spc="0" dirty="0">
                          <a:solidFill>
                            <a:srgbClr val="231F20"/>
                          </a:solidFill>
                          <a:latin typeface="Montserrat Light"/>
                          <a:cs typeface="Montserrat Light"/>
                        </a:rPr>
                        <a:t>L</a:t>
                      </a:r>
                      <a:endParaRPr lang="fi-FI" sz="900" spc="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75285" marR="367665" algn="ctr">
                        <a:lnSpc>
                          <a:spcPct val="108300"/>
                        </a:lnSpc>
                      </a:pPr>
                      <a:r>
                        <a:rPr lang="fi-FI" sz="900" b="0" dirty="0">
                          <a:solidFill>
                            <a:srgbClr val="231F20"/>
                          </a:solidFill>
                          <a:latin typeface="Montserrat Light"/>
                          <a:cs typeface="Montserrat Light"/>
                        </a:rPr>
                        <a:t>Pinaatti</a:t>
                      </a:r>
                      <a:r>
                        <a:rPr sz="900" b="0" dirty="0">
                          <a:solidFill>
                            <a:srgbClr val="231F20"/>
                          </a:solidFill>
                          <a:latin typeface="Montserrat Light"/>
                          <a:cs typeface="Montserrat Light"/>
                        </a:rPr>
                        <a:t>keittoa</a:t>
                      </a:r>
                      <a:r>
                        <a:rPr sz="900" b="0" spc="-5" dirty="0">
                          <a:solidFill>
                            <a:srgbClr val="231F20"/>
                          </a:solidFill>
                          <a:latin typeface="Montserrat Light"/>
                          <a:cs typeface="Montserrat Light"/>
                        </a:rPr>
                        <a:t> </a:t>
                      </a:r>
                      <a:r>
                        <a:rPr sz="900" b="0" spc="-25" dirty="0">
                          <a:solidFill>
                            <a:srgbClr val="231F20"/>
                          </a:solidFill>
                          <a:latin typeface="Montserrat Light"/>
                          <a:cs typeface="Montserrat Light"/>
                        </a:rPr>
                        <a:t>L,G</a:t>
                      </a:r>
                      <a:endParaRPr lang="fi-FI" sz="900" b="0" spc="-25" dirty="0">
                        <a:solidFill>
                          <a:srgbClr val="231F20"/>
                        </a:solidFill>
                        <a:latin typeface="Montserrat Light"/>
                        <a:cs typeface="Montserrat Light"/>
                      </a:endParaRPr>
                    </a:p>
                    <a:p>
                      <a:pPr marL="375285" marR="367665" algn="ctr">
                        <a:lnSpc>
                          <a:spcPct val="108300"/>
                        </a:lnSpc>
                      </a:pPr>
                      <a:r>
                        <a:rPr lang="fi-FI" sz="900" b="0" spc="-25" dirty="0">
                          <a:solidFill>
                            <a:srgbClr val="231F20"/>
                          </a:solidFill>
                          <a:latin typeface="Montserrat Light"/>
                          <a:cs typeface="Montserrat Light"/>
                        </a:rPr>
                        <a:t>Keitettyä kananmunaa M,G</a:t>
                      </a:r>
                      <a:r>
                        <a:rPr sz="900" b="0" spc="50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375285" marR="367665" algn="ctr">
                        <a:lnSpc>
                          <a:spcPct val="108300"/>
                        </a:lnSpc>
                      </a:pPr>
                      <a:r>
                        <a:rPr lang="fi-FI" sz="900" b="0" spc="-10" dirty="0">
                          <a:solidFill>
                            <a:srgbClr val="231F20"/>
                          </a:solidFill>
                          <a:latin typeface="Montserrat Light"/>
                          <a:cs typeface="Montserrat Light"/>
                        </a:rPr>
                        <a:t>Ananasrahkaa L,G</a:t>
                      </a:r>
                    </a:p>
                    <a:p>
                      <a:pPr marL="375285" marR="367665" algn="ctr">
                        <a:lnSpc>
                          <a:spcPct val="108300"/>
                        </a:lnSpc>
                      </a:pPr>
                      <a:r>
                        <a:rPr lang="fi-FI"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127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96570" marR="488950" indent="-635" algn="ctr">
                        <a:lnSpc>
                          <a:spcPct val="108300"/>
                        </a:lnSpc>
                      </a:pPr>
                      <a:endParaRPr lang="fi-FI" sz="900" b="0" dirty="0">
                        <a:solidFill>
                          <a:srgbClr val="231F20"/>
                        </a:solidFill>
                        <a:latin typeface="Montserrat Light"/>
                        <a:ea typeface="+mn-ea"/>
                        <a:cs typeface="Montserrat Light"/>
                      </a:endParaRPr>
                    </a:p>
                    <a:p>
                      <a:pPr marL="496570" marR="488950" indent="-635" algn="ctr">
                        <a:lnSpc>
                          <a:spcPct val="108300"/>
                        </a:lnSpc>
                        <a:spcBef>
                          <a:spcPts val="0"/>
                        </a:spcBef>
                      </a:pPr>
                      <a:r>
                        <a:rPr lang="fi-FI" sz="900" b="0" dirty="0">
                          <a:solidFill>
                            <a:srgbClr val="231F20"/>
                          </a:solidFill>
                          <a:latin typeface="Montserrat Light"/>
                          <a:ea typeface="+mn-ea"/>
                          <a:cs typeface="Montserrat Light"/>
                        </a:rPr>
                        <a:t> Riisipiirakkaa L</a:t>
                      </a:r>
                    </a:p>
                    <a:p>
                      <a:pPr marL="496570" marR="488950" lvl="0" indent="-635" algn="ctr">
                        <a:lnSpc>
                          <a:spcPct val="108300"/>
                        </a:lnSpc>
                        <a:spcBef>
                          <a:spcPts val="0"/>
                        </a:spcBef>
                        <a:buNone/>
                      </a:pPr>
                      <a:r>
                        <a:rPr lang="fi-FI" sz="900" b="0" dirty="0">
                          <a:solidFill>
                            <a:srgbClr val="231F20"/>
                          </a:solidFill>
                          <a:latin typeface="Montserrat Light"/>
                          <a:ea typeface="+mn-ea"/>
                          <a:cs typeface="Montserrat Light"/>
                        </a:rPr>
                        <a:t>Sulatejuustoa L,G</a:t>
                      </a:r>
                      <a:endParaRPr lang="fi-FI" sz="900" b="0" dirty="0">
                        <a:solidFill>
                          <a:srgbClr val="231F20"/>
                        </a:solidFill>
                        <a:latin typeface="Montserrat Light"/>
                        <a:ea typeface="+mn-ea"/>
                      </a:endParaRPr>
                    </a:p>
                    <a:p>
                      <a:pPr marL="496570" marR="488950" indent="-635" algn="ctr">
                        <a:lnSpc>
                          <a:spcPct val="108300"/>
                        </a:lnSpc>
                      </a:pPr>
                      <a:r>
                        <a:rPr lang="fi-FI" sz="900" b="0" dirty="0">
                          <a:solidFill>
                            <a:srgbClr val="231F20"/>
                          </a:solidFill>
                          <a:latin typeface="Montserrat Light"/>
                          <a:ea typeface="+mn-ea"/>
                          <a:cs typeface="Montserrat Light"/>
                        </a:rPr>
                        <a:t> Hedelmää</a:t>
                      </a:r>
                    </a:p>
                  </a:txBody>
                  <a:tcPr marL="0" marR="0" marT="127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775098">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990">
                        <a:lnSpc>
                          <a:spcPct val="100000"/>
                        </a:lnSpc>
                        <a:spcBef>
                          <a:spcPts val="655"/>
                        </a:spcBef>
                      </a:pPr>
                      <a:r>
                        <a:rPr lang="fi-FI" sz="900" b="1" spc="-25" dirty="0">
                          <a:solidFill>
                            <a:srgbClr val="113A58"/>
                          </a:solidFill>
                          <a:latin typeface="Montserrat SemiBold"/>
                          <a:cs typeface="Montserrat SemiBold"/>
                        </a:rPr>
                        <a:t>KE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51510" lvl="0" indent="0" algn="ctr">
                        <a:lnSpc>
                          <a:spcPct val="100000"/>
                        </a:lnSpc>
                        <a:spcBef>
                          <a:spcPts val="100"/>
                        </a:spcBef>
                        <a:buNone/>
                      </a:pPr>
                      <a:r>
                        <a:rPr lang="en-US" sz="900" b="0" i="0" u="none" strike="noStrike" spc="-50" noProof="0" dirty="0" err="1">
                          <a:solidFill>
                            <a:schemeClr val="tx1"/>
                          </a:solidFill>
                          <a:latin typeface="Montserrat Light"/>
                        </a:rPr>
                        <a:t>Kaurapuuroa</a:t>
                      </a:r>
                      <a:r>
                        <a:rPr lang="en-US" sz="900" b="0" i="0" u="none" strike="noStrike" spc="-50" noProof="0" dirty="0">
                          <a:solidFill>
                            <a:schemeClr val="tx1"/>
                          </a:solidFill>
                          <a:latin typeface="Montserrat Light"/>
                        </a:rPr>
                        <a:t> M</a:t>
                      </a:r>
                      <a:endParaRPr lang="en-US" dirty="0"/>
                    </a:p>
                    <a:p>
                      <a:pPr marL="91440" marR="651510" lvl="0" indent="0" algn="ctr">
                        <a:lnSpc>
                          <a:spcPct val="100000"/>
                        </a:lnSpc>
                        <a:spcBef>
                          <a:spcPts val="100"/>
                        </a:spcBef>
                        <a:buNone/>
                      </a:pPr>
                      <a:r>
                        <a:rPr sz="900" b="0" spc="-10" err="1">
                          <a:solidFill>
                            <a:srgbClr val="231F20"/>
                          </a:solidFill>
                          <a:latin typeface="Montserrat Light"/>
                          <a:cs typeface="Montserrat Light"/>
                        </a:rPr>
                        <a:t>Hilloa</a:t>
                      </a:r>
                      <a:endParaRPr sz="900">
                        <a:latin typeface="Montserrat Light"/>
                        <a:cs typeface="Montserrat Light"/>
                      </a:endParaRPr>
                    </a:p>
                    <a:p>
                      <a:pPr marL="91440" marR="604520" indent="0" algn="ctr">
                        <a:lnSpc>
                          <a:spcPct val="100000"/>
                        </a:lnSpc>
                        <a:spcBef>
                          <a:spcPts val="100"/>
                        </a:spcBef>
                      </a:pPr>
                      <a:r>
                        <a:rPr sz="900" b="0" spc="-10" err="1">
                          <a:solidFill>
                            <a:srgbClr val="231F20"/>
                          </a:solidFill>
                          <a:latin typeface="Montserrat Light"/>
                          <a:cs typeface="Montserrat Light"/>
                        </a:rPr>
                        <a:t>Juustoa</a:t>
                      </a:r>
                      <a:r>
                        <a:rPr sz="900" b="0" spc="500" dirty="0">
                          <a:solidFill>
                            <a:srgbClr val="231F20"/>
                          </a:solidFill>
                          <a:latin typeface="Montserrat Light"/>
                          <a:cs typeface="Montserrat Light"/>
                        </a:rPr>
                        <a:t> </a:t>
                      </a:r>
                      <a:endParaRPr lang="en-US" sz="900" dirty="0">
                        <a:latin typeface="Montserrat Light"/>
                        <a:cs typeface="Montserrat Light"/>
                      </a:endParaRPr>
                    </a:p>
                    <a:p>
                      <a:pPr marL="612140" marR="604520" lvl="0" indent="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51460" marR="586105" algn="ctr">
                        <a:lnSpc>
                          <a:spcPct val="100000"/>
                        </a:lnSpc>
                        <a:spcBef>
                          <a:spcPts val="100"/>
                        </a:spcBef>
                      </a:pPr>
                      <a:r>
                        <a:rPr sz="900" b="0" dirty="0" err="1">
                          <a:solidFill>
                            <a:srgbClr val="231F20"/>
                          </a:solidFill>
                          <a:latin typeface="Montserrat Light"/>
                          <a:cs typeface="Montserrat Light"/>
                        </a:rPr>
                        <a:t>Uunimakkaraa</a:t>
                      </a:r>
                      <a:r>
                        <a:rPr lang="fi-FI" sz="900" b="0" spc="-30" dirty="0">
                          <a:solidFill>
                            <a:srgbClr val="231F20"/>
                          </a:solidFill>
                          <a:latin typeface="Montserrat Light"/>
                          <a:cs typeface="Montserrat Light"/>
                        </a:rPr>
                        <a:t> </a:t>
                      </a:r>
                      <a:r>
                        <a:rPr lang="fi-FI" sz="900" b="0" spc="-25" dirty="0">
                          <a:solidFill>
                            <a:srgbClr val="231F20"/>
                          </a:solidFill>
                          <a:latin typeface="Montserrat Light"/>
                          <a:cs typeface="Montserrat Light"/>
                        </a:rPr>
                        <a:t>M</a:t>
                      </a:r>
                      <a:r>
                        <a:rPr sz="900" b="0" spc="-25" dirty="0">
                          <a:solidFill>
                            <a:srgbClr val="231F20"/>
                          </a:solidFill>
                          <a:latin typeface="Montserrat Light"/>
                          <a:cs typeface="Montserrat Light"/>
                        </a:rPr>
                        <a:t>,G</a:t>
                      </a:r>
                      <a:r>
                        <a:rPr sz="900" b="0" spc="500" dirty="0">
                          <a:solidFill>
                            <a:srgbClr val="231F20"/>
                          </a:solidFill>
                          <a:latin typeface="Montserrat Light"/>
                          <a:cs typeface="Montserrat Light"/>
                        </a:rPr>
                        <a:t> </a:t>
                      </a:r>
                      <a:endParaRPr lang="en-US" sz="900" dirty="0">
                        <a:latin typeface="Montserrat Light"/>
                        <a:cs typeface="Montserrat Light"/>
                      </a:endParaRPr>
                    </a:p>
                    <a:p>
                      <a:pPr marL="251460" marR="586105" lvl="0" algn="ctr">
                        <a:lnSpc>
                          <a:spcPct val="100000"/>
                        </a:lnSpc>
                        <a:spcBef>
                          <a:spcPts val="100"/>
                        </a:spcBef>
                        <a:buNone/>
                      </a:pPr>
                      <a:r>
                        <a:rPr sz="900" b="0" dirty="0" err="1">
                          <a:solidFill>
                            <a:srgbClr val="231F20"/>
                          </a:solidFill>
                          <a:latin typeface="Montserrat Light"/>
                          <a:cs typeface="Montserrat Light"/>
                        </a:rPr>
                        <a:t>Perunasosetta</a:t>
                      </a:r>
                      <a:r>
                        <a:rPr sz="900" b="0" spc="25" dirty="0">
                          <a:solidFill>
                            <a:srgbClr val="231F20"/>
                          </a:solidFill>
                          <a:latin typeface="Montserrat Light"/>
                          <a:cs typeface="Montserrat Light"/>
                        </a:rPr>
                        <a:t> </a:t>
                      </a:r>
                      <a:r>
                        <a:rPr sz="900" b="0" spc="-25" dirty="0">
                          <a:solidFill>
                            <a:srgbClr val="231F20"/>
                          </a:solidFill>
                          <a:latin typeface="Montserrat Light"/>
                          <a:cs typeface="Montserrat Light"/>
                        </a:rPr>
                        <a:t>L,G</a:t>
                      </a:r>
                      <a:endParaRPr sz="900" dirty="0">
                        <a:latin typeface="Montserrat Light"/>
                        <a:cs typeface="Montserrat Light"/>
                      </a:endParaRPr>
                    </a:p>
                    <a:p>
                      <a:pPr marL="251460" marR="339090" algn="ctr">
                        <a:lnSpc>
                          <a:spcPct val="100000"/>
                        </a:lnSpc>
                        <a:spcBef>
                          <a:spcPts val="100"/>
                        </a:spcBef>
                      </a:pPr>
                      <a:r>
                        <a:rPr lang="fi-FI" sz="900" b="0" spc="-10" dirty="0">
                          <a:solidFill>
                            <a:srgbClr val="231F20"/>
                          </a:solidFill>
                          <a:latin typeface="Montserrat Light"/>
                          <a:cs typeface="Montserrat Light"/>
                        </a:rPr>
                        <a:t>Rosmariini-</a:t>
                      </a:r>
                    </a:p>
                    <a:p>
                      <a:pPr marL="251460" marR="339090" algn="ctr">
                        <a:lnSpc>
                          <a:spcPct val="100000"/>
                        </a:lnSpc>
                        <a:spcBef>
                          <a:spcPts val="100"/>
                        </a:spcBef>
                      </a:pPr>
                      <a:r>
                        <a:rPr lang="fi-FI" sz="900" b="0" spc="-10" dirty="0">
                          <a:solidFill>
                            <a:srgbClr val="231F20"/>
                          </a:solidFill>
                          <a:latin typeface="Montserrat Light"/>
                          <a:cs typeface="Montserrat Light"/>
                        </a:rPr>
                        <a:t>p</a:t>
                      </a:r>
                      <a:r>
                        <a:rPr sz="900" b="0" spc="-10" dirty="0" err="1">
                          <a:solidFill>
                            <a:srgbClr val="231F20"/>
                          </a:solidFill>
                          <a:latin typeface="Montserrat Light"/>
                          <a:cs typeface="Montserrat Light"/>
                        </a:rPr>
                        <a:t>orkkan</a:t>
                      </a:r>
                      <a:r>
                        <a:rPr lang="fi-FI" sz="900" b="0" spc="-10" dirty="0" err="1">
                          <a:solidFill>
                            <a:srgbClr val="231F20"/>
                          </a:solidFill>
                          <a:latin typeface="Montserrat Light"/>
                          <a:cs typeface="Montserrat Light"/>
                        </a:rPr>
                        <a:t>oita</a:t>
                      </a:r>
                      <a:r>
                        <a:rPr lang="fi-FI" sz="900" b="0" spc="-10" dirty="0">
                          <a:solidFill>
                            <a:srgbClr val="231F20"/>
                          </a:solidFill>
                          <a:latin typeface="Montserrat Light"/>
                          <a:cs typeface="Montserrat Light"/>
                        </a:rPr>
                        <a:t> M,G</a:t>
                      </a:r>
                      <a:endParaRPr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a:latin typeface="Times New Roman"/>
                        <a:cs typeface="Times New Roman"/>
                      </a:endParaRPr>
                    </a:p>
                    <a:p>
                      <a:pPr marL="91440" marR="414020" indent="-20320" algn="ctr">
                        <a:lnSpc>
                          <a:spcPct val="108300"/>
                        </a:lnSpc>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414020" lvl="0" indent="-20320" algn="ctr">
                        <a:lnSpc>
                          <a:spcPct val="108300"/>
                        </a:lnSpc>
                        <a:buNone/>
                      </a:pPr>
                      <a:r>
                        <a:rPr lang="fi-FI" sz="900" b="0" spc="10" dirty="0">
                          <a:solidFill>
                            <a:srgbClr val="231F20"/>
                          </a:solidFill>
                          <a:latin typeface="Montserrat Light"/>
                          <a:cs typeface="Montserrat Light"/>
                        </a:rPr>
                        <a:t>Hedelmää </a:t>
                      </a:r>
                      <a:endParaRPr lang="fi-FI" sz="900" b="0" spc="-50" dirty="0">
                        <a:solidFill>
                          <a:srgbClr val="231F20"/>
                        </a:solidFill>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503555" marR="495300" algn="ctr">
                        <a:lnSpc>
                          <a:spcPct val="108300"/>
                        </a:lnSpc>
                        <a:spcBef>
                          <a:spcPts val="0"/>
                        </a:spcBef>
                      </a:pPr>
                      <a:r>
                        <a:rPr lang="fi-FI" sz="900" b="0" dirty="0">
                          <a:solidFill>
                            <a:srgbClr val="231F20"/>
                          </a:solidFill>
                          <a:latin typeface="Montserrat Light"/>
                          <a:cs typeface="Montserrat Light"/>
                        </a:rPr>
                        <a:t>Kebabkiusausta L,G</a:t>
                      </a:r>
                    </a:p>
                    <a:p>
                      <a:pPr marL="503555" marR="495300" indent="-179705" algn="ctr">
                        <a:lnSpc>
                          <a:spcPct val="108300"/>
                        </a:lnSpc>
                        <a:spcBef>
                          <a:spcPts val="0"/>
                        </a:spcBef>
                      </a:pPr>
                      <a:r>
                        <a:rPr lang="fi-FI" sz="900" b="0" dirty="0">
                          <a:solidFill>
                            <a:srgbClr val="231F20"/>
                          </a:solidFill>
                          <a:latin typeface="Montserrat Light"/>
                          <a:cs typeface="Montserrat Light"/>
                        </a:rPr>
                        <a:t>Mustaherukka-kiisseliä M,G</a:t>
                      </a:r>
                    </a:p>
                    <a:p>
                      <a:pPr marL="503555" marR="495300" algn="ctr">
                        <a:lnSpc>
                          <a:spcPct val="108300"/>
                        </a:lnSpc>
                        <a:spcBef>
                          <a:spcPts val="0"/>
                        </a:spcBef>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96570" marR="488950" indent="-635" algn="ctr">
                        <a:lnSpc>
                          <a:spcPct val="108300"/>
                        </a:lnSpc>
                      </a:pPr>
                      <a:r>
                        <a:rPr lang="fi-FI" sz="900" b="0" dirty="0">
                          <a:solidFill>
                            <a:srgbClr val="231F20"/>
                          </a:solidFill>
                          <a:latin typeface="Montserrat Light"/>
                          <a:ea typeface="+mn-ea"/>
                          <a:cs typeface="Montserrat Light"/>
                        </a:rPr>
                        <a:t>Persikka-jogurttia L,G </a:t>
                      </a:r>
                    </a:p>
                    <a:p>
                      <a:pPr marL="496570" marR="488950" indent="-635" algn="ctr">
                        <a:lnSpc>
                          <a:spcPct val="108300"/>
                        </a:lnSpc>
                      </a:pPr>
                      <a:r>
                        <a:rPr lang="fi-FI" sz="900" b="0" dirty="0">
                          <a:solidFill>
                            <a:srgbClr val="231F20"/>
                          </a:solidFill>
                          <a:latin typeface="Montserrat Light"/>
                          <a:ea typeface="+mn-ea"/>
                          <a:cs typeface="Montserrat Light"/>
                        </a:rPr>
                        <a:t>Leikkelettä</a:t>
                      </a:r>
                    </a:p>
                    <a:p>
                      <a:pPr marL="496570" marR="488950" indent="-635" algn="ctr">
                        <a:lnSpc>
                          <a:spcPct val="108300"/>
                        </a:lnSpc>
                      </a:pPr>
                      <a:r>
                        <a:rPr lang="fi-FI" sz="900" b="0" dirty="0">
                          <a:solidFill>
                            <a:srgbClr val="231F20"/>
                          </a:solidFill>
                          <a:latin typeface="Montserrat Light"/>
                          <a:ea typeface="+mn-ea"/>
                          <a:cs typeface="Montserrat Light"/>
                        </a:rPr>
                        <a:t>Hedelmää</a:t>
                      </a:r>
                    </a:p>
                  </a:txBody>
                  <a:tcPr marL="0" marR="0" marT="190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820249">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2720">
                        <a:lnSpc>
                          <a:spcPct val="100000"/>
                        </a:lnSpc>
                        <a:spcBef>
                          <a:spcPts val="655"/>
                        </a:spcBef>
                      </a:pPr>
                      <a:r>
                        <a:rPr lang="fi-FI" sz="900" b="1" spc="-25" dirty="0">
                          <a:solidFill>
                            <a:srgbClr val="113A58"/>
                          </a:solidFill>
                          <a:latin typeface="Montserrat SemiBold"/>
                          <a:cs typeface="Montserrat SemiBold"/>
                        </a:rPr>
                        <a:t>TO</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indent="0" algn="ctr">
                        <a:lnSpc>
                          <a:spcPct val="100000"/>
                        </a:lnSpc>
                        <a:spcBef>
                          <a:spcPts val="100"/>
                        </a:spcBef>
                        <a:buNone/>
                      </a:pPr>
                      <a:r>
                        <a:rPr lang="en-US" sz="900" b="0" i="0" u="none" strike="noStrike" spc="-50" noProof="0" dirty="0" err="1">
                          <a:solidFill>
                            <a:schemeClr val="tx1"/>
                          </a:solidFill>
                          <a:latin typeface="Montserrat Light"/>
                        </a:rPr>
                        <a:t>Vehnäpuuroa</a:t>
                      </a:r>
                      <a:r>
                        <a:rPr lang="en-US" sz="900" b="0" i="0" u="none" strike="noStrike" spc="-50" noProof="0" dirty="0">
                          <a:solidFill>
                            <a:schemeClr val="tx1"/>
                          </a:solidFill>
                          <a:latin typeface="Montserrat Light"/>
                        </a:rPr>
                        <a:t> M</a:t>
                      </a:r>
                      <a:endParaRPr lang="en-US" dirty="0"/>
                    </a:p>
                    <a:p>
                      <a:pPr marL="91440" marR="604520" lvl="0" indent="0" algn="ctr">
                        <a:lnSpc>
                          <a:spcPct val="100000"/>
                        </a:lnSpc>
                        <a:spcBef>
                          <a:spcPts val="100"/>
                        </a:spcBef>
                        <a:buNone/>
                      </a:pPr>
                      <a:r>
                        <a:rPr sz="900" b="0" spc="-10" err="1">
                          <a:solidFill>
                            <a:srgbClr val="231F20"/>
                          </a:solidFill>
                          <a:latin typeface="Montserrat Light"/>
                          <a:cs typeface="Montserrat Light"/>
                        </a:rPr>
                        <a:t>Mehukeittoa</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04520" lvl="0" indent="0" algn="ctr">
                        <a:lnSpc>
                          <a:spcPct val="100000"/>
                        </a:lnSpc>
                        <a:spcBef>
                          <a:spcPts val="100"/>
                        </a:spcBef>
                        <a:buNone/>
                      </a:pPr>
                      <a:r>
                        <a:rPr sz="900" b="0" spc="-10" err="1">
                          <a:solidFill>
                            <a:srgbClr val="231F20"/>
                          </a:solidFill>
                          <a:latin typeface="Montserrat Light"/>
                          <a:cs typeface="Montserrat Light"/>
                        </a:rPr>
                        <a:t>Leikkelettä</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604520" lvl="0" indent="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51460" marR="440690" algn="ctr">
                        <a:lnSpc>
                          <a:spcPct val="108300"/>
                        </a:lnSpc>
                        <a:spcBef>
                          <a:spcPts val="0"/>
                        </a:spcBef>
                      </a:pPr>
                      <a:r>
                        <a:rPr lang="fi-FI" sz="900" b="0" spc="0" dirty="0">
                          <a:solidFill>
                            <a:srgbClr val="231F20"/>
                          </a:solidFill>
                          <a:latin typeface="Montserrat Light"/>
                          <a:cs typeface="Montserrat Light"/>
                        </a:rPr>
                        <a:t>Broileri-kookoskeittoa </a:t>
                      </a:r>
                      <a:r>
                        <a:rPr sz="900" b="0" spc="0" dirty="0">
                          <a:solidFill>
                            <a:srgbClr val="231F20"/>
                          </a:solidFill>
                          <a:latin typeface="Montserrat Light"/>
                          <a:cs typeface="Montserrat Light"/>
                        </a:rPr>
                        <a:t>M</a:t>
                      </a:r>
                      <a:r>
                        <a:rPr lang="fi-FI" sz="900" b="0" spc="0" dirty="0">
                          <a:solidFill>
                            <a:srgbClr val="231F20"/>
                          </a:solidFill>
                          <a:latin typeface="Montserrat Light"/>
                          <a:cs typeface="Montserrat Light"/>
                        </a:rPr>
                        <a:t>,G</a:t>
                      </a:r>
                      <a:r>
                        <a:rPr sz="900" b="0" spc="0" dirty="0">
                          <a:solidFill>
                            <a:srgbClr val="231F20"/>
                          </a:solidFill>
                          <a:latin typeface="Montserrat Light"/>
                          <a:cs typeface="Montserrat Light"/>
                        </a:rPr>
                        <a:t> </a:t>
                      </a:r>
                      <a:endParaRPr lang="en-US" sz="900" dirty="0"/>
                    </a:p>
                    <a:p>
                      <a:pPr marL="251460" marR="440690" lvl="0" algn="ctr">
                        <a:lnSpc>
                          <a:spcPct val="108300"/>
                        </a:lnSpc>
                        <a:spcBef>
                          <a:spcPts val="0"/>
                        </a:spcBef>
                        <a:buNone/>
                      </a:pPr>
                      <a:r>
                        <a:rPr lang="fi-FI" sz="900" b="0" spc="0" dirty="0">
                          <a:solidFill>
                            <a:schemeClr val="tx1"/>
                          </a:solidFill>
                          <a:latin typeface="Montserrat Light"/>
                          <a:cs typeface="Montserrat Light"/>
                        </a:rPr>
                        <a:t>Omena-kaurapaistosta M</a:t>
                      </a:r>
                    </a:p>
                    <a:p>
                      <a:pPr marL="251460" marR="440690" algn="ctr">
                        <a:lnSpc>
                          <a:spcPct val="108300"/>
                        </a:lnSpc>
                        <a:spcBef>
                          <a:spcPts val="0"/>
                        </a:spcBef>
                      </a:pPr>
                      <a:r>
                        <a:rPr lang="fi-FI" sz="900" b="0" spc="0" dirty="0">
                          <a:solidFill>
                            <a:srgbClr val="231F20"/>
                          </a:solidFill>
                          <a:latin typeface="Montserrat Light"/>
                          <a:cs typeface="Montserrat Light"/>
                        </a:rPr>
                        <a:t>Vaniljakastiketta L,G</a:t>
                      </a:r>
                    </a:p>
                    <a:p>
                      <a:pPr marL="251460" marR="440690" algn="ctr">
                        <a:lnSpc>
                          <a:spcPct val="108300"/>
                        </a:lnSpc>
                        <a:spcBef>
                          <a:spcPts val="0"/>
                        </a:spcBef>
                      </a:pPr>
                      <a:r>
                        <a:rPr lang="fi-FI" sz="900" b="0" spc="0" dirty="0">
                          <a:solidFill>
                            <a:srgbClr val="231F20"/>
                          </a:solidFill>
                          <a:latin typeface="Montserrat Light"/>
                          <a:cs typeface="Montserrat Light"/>
                        </a:rPr>
                        <a:t>Tuorevihanneksia</a:t>
                      </a:r>
                      <a:endParaRPr sz="900" spc="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900">
                        <a:latin typeface="Times New Roman"/>
                        <a:cs typeface="Times New Roman"/>
                      </a:endParaRPr>
                    </a:p>
                    <a:p>
                      <a:pPr marL="91440" marR="270510" indent="-635" algn="ctr">
                        <a:lnSpc>
                          <a:spcPct val="108300"/>
                        </a:lnSpc>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r>
                        <a:rPr lang="fi-FI" sz="900" b="0" dirty="0">
                          <a:solidFill>
                            <a:srgbClr val="231F20"/>
                          </a:solidFill>
                          <a:latin typeface="Montserrat Light"/>
                          <a:cs typeface="Montserrat Light"/>
                        </a:rPr>
                        <a:t>Lihapasteijaa L</a:t>
                      </a:r>
                      <a:endParaRPr lang="fi-FI"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03555" marR="495300" lvl="0" indent="0" algn="ctr" defTabSz="914400" eaLnBrk="1" fontAlgn="auto" latinLnBrk="0" hangingPunct="1">
                        <a:lnSpc>
                          <a:spcPct val="108300"/>
                        </a:lnSpc>
                        <a:spcBef>
                          <a:spcPts val="0"/>
                        </a:spcBef>
                        <a:spcAft>
                          <a:spcPts val="0"/>
                        </a:spcAft>
                        <a:buClrTx/>
                        <a:buSzTx/>
                        <a:buFontTx/>
                        <a:buNone/>
                        <a:tabLst/>
                        <a:defRPr/>
                      </a:pPr>
                      <a:r>
                        <a:rPr lang="fi-FI" sz="900" b="0" dirty="0">
                          <a:solidFill>
                            <a:srgbClr val="231F20"/>
                          </a:solidFill>
                          <a:latin typeface="Montserrat Light"/>
                          <a:ea typeface="+mn-ea"/>
                          <a:cs typeface="Montserrat Light"/>
                        </a:rPr>
                        <a:t>Savulohilaatikkoa L,G</a:t>
                      </a:r>
                    </a:p>
                    <a:p>
                      <a:pPr marL="503555" marR="495300" lvl="0" indent="0" algn="ctr" defTabSz="914400" eaLnBrk="1" fontAlgn="auto" latinLnBrk="0" hangingPunct="1">
                        <a:lnSpc>
                          <a:spcPct val="108300"/>
                        </a:lnSpc>
                        <a:spcBef>
                          <a:spcPts val="0"/>
                        </a:spcBef>
                        <a:spcAft>
                          <a:spcPts val="0"/>
                        </a:spcAft>
                        <a:buClrTx/>
                        <a:buSzTx/>
                        <a:buFontTx/>
                        <a:buNone/>
                        <a:tabLst/>
                        <a:defRPr/>
                      </a:pPr>
                      <a:r>
                        <a:rPr lang="fi-FI" sz="900" b="0" dirty="0">
                          <a:solidFill>
                            <a:srgbClr val="231F20"/>
                          </a:solidFill>
                          <a:latin typeface="Montserrat Light"/>
                          <a:ea typeface="+mn-ea"/>
                          <a:cs typeface="Montserrat Light"/>
                        </a:rPr>
                        <a:t>Vihersalaattia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96570" marR="488950" indent="-635" algn="ctr">
                        <a:lnSpc>
                          <a:spcPct val="108300"/>
                        </a:lnSpc>
                      </a:pPr>
                      <a:r>
                        <a:rPr lang="fi-FI" sz="900" b="0" dirty="0">
                          <a:solidFill>
                            <a:srgbClr val="231F20"/>
                          </a:solidFill>
                          <a:latin typeface="Montserrat Light"/>
                          <a:ea typeface="+mn-ea"/>
                          <a:cs typeface="Montserrat Light"/>
                        </a:rPr>
                        <a:t>Ruis-puolukka-puuroa M</a:t>
                      </a:r>
                      <a:endParaRPr lang="en-US" sz="900" b="0" dirty="0">
                        <a:solidFill>
                          <a:srgbClr val="231F20"/>
                        </a:solidFill>
                        <a:latin typeface="Montserrat Light"/>
                        <a:ea typeface="+mn-ea"/>
                        <a:cs typeface="Montserrat Light"/>
                      </a:endParaRPr>
                    </a:p>
                    <a:p>
                      <a:pPr marL="496570" marR="488950" lvl="0" indent="-635" algn="ctr">
                        <a:lnSpc>
                          <a:spcPct val="108300"/>
                        </a:lnSpc>
                        <a:buNone/>
                      </a:pPr>
                      <a:r>
                        <a:rPr lang="fi-FI" sz="900" b="0" dirty="0">
                          <a:solidFill>
                            <a:srgbClr val="231F20"/>
                          </a:solidFill>
                          <a:latin typeface="Montserrat Light"/>
                          <a:ea typeface="+mn-ea"/>
                          <a:cs typeface="Montserrat Light"/>
                        </a:rPr>
                        <a:t>Juustoa</a:t>
                      </a:r>
                      <a:endParaRPr sz="900" b="0" dirty="0">
                        <a:solidFill>
                          <a:srgbClr val="231F20"/>
                        </a:solidFill>
                        <a:latin typeface="Montserrat Light"/>
                        <a:ea typeface="+mn-ea"/>
                        <a:cs typeface="Montserrat Light"/>
                      </a:endParaRPr>
                    </a:p>
                    <a:p>
                      <a:pPr marL="496570" marR="488950" indent="-635" algn="ctr">
                        <a:lnSpc>
                          <a:spcPct val="108300"/>
                        </a:lnSpc>
                      </a:pPr>
                      <a:r>
                        <a:rPr lang="fi-FI" sz="900" b="0" dirty="0">
                          <a:solidFill>
                            <a:srgbClr val="231F20"/>
                          </a:solidFill>
                          <a:latin typeface="Montserrat Light"/>
                          <a:ea typeface="+mn-ea"/>
                          <a:cs typeface="Montserrat Light"/>
                        </a:rPr>
                        <a:t>Hedelmää</a:t>
                      </a:r>
                      <a:endParaRPr sz="900" b="0" dirty="0">
                        <a:solidFill>
                          <a:srgbClr val="231F20"/>
                        </a:solidFill>
                        <a:latin typeface="Montserrat Light"/>
                        <a:ea typeface="+mn-ea"/>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88797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4625">
                        <a:lnSpc>
                          <a:spcPct val="100000"/>
                        </a:lnSpc>
                        <a:spcBef>
                          <a:spcPts val="655"/>
                        </a:spcBef>
                      </a:pPr>
                      <a:r>
                        <a:rPr lang="fi-FI" sz="900" b="1" spc="-25" dirty="0">
                          <a:solidFill>
                            <a:srgbClr val="113A58"/>
                          </a:solidFill>
                          <a:latin typeface="Montserrat SemiBold"/>
                          <a:cs typeface="Montserrat SemiBold"/>
                        </a:rPr>
                        <a:t>PE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03885" lvl="0" indent="0" algn="ctr">
                        <a:lnSpc>
                          <a:spcPct val="100000"/>
                        </a:lnSpc>
                        <a:spcBef>
                          <a:spcPts val="100"/>
                        </a:spcBef>
                        <a:buNone/>
                      </a:pPr>
                      <a:r>
                        <a:rPr lang="en-US" sz="900" b="0" i="0" u="none" strike="noStrike" spc="-50" noProof="0" dirty="0">
                          <a:solidFill>
                            <a:schemeClr val="tx1"/>
                          </a:solidFill>
                          <a:latin typeface="Montserrat Light"/>
                        </a:rPr>
                        <a:t>4-viljanpuuroa M</a:t>
                      </a:r>
                      <a:r>
                        <a:rPr lang="fi-FI" sz="900" b="0" spc="-5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91440" marR="603885" lvl="0" indent="0" algn="ctr">
                        <a:lnSpc>
                          <a:spcPct val="100000"/>
                        </a:lnSpc>
                        <a:spcBef>
                          <a:spcPts val="100"/>
                        </a:spcBef>
                        <a:buNone/>
                      </a:pPr>
                      <a:r>
                        <a:rPr lang="fi-FI" sz="900" b="0" spc="-10" dirty="0">
                          <a:solidFill>
                            <a:srgbClr val="231F20"/>
                          </a:solidFill>
                          <a:latin typeface="Montserrat Light"/>
                          <a:cs typeface="Montserrat Light"/>
                        </a:rPr>
                        <a:t>Hilloa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3885" lvl="0" indent="0" algn="ctr">
                        <a:lnSpc>
                          <a:spcPct val="100000"/>
                        </a:lnSpc>
                        <a:spcBef>
                          <a:spcPts val="100"/>
                        </a:spcBef>
                        <a:buNone/>
                      </a:pPr>
                      <a:r>
                        <a:rPr lang="fi-FI" sz="900" b="0" spc="-10" dirty="0">
                          <a:solidFill>
                            <a:schemeClr val="tx1"/>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3885" lvl="0" indent="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51460" marR="556260" lvl="0" indent="0" algn="ctr" defTabSz="914400" eaLnBrk="1" fontAlgn="auto" latinLnBrk="0" hangingPunct="1">
                        <a:lnSpc>
                          <a:spcPct val="110000"/>
                        </a:lnSpc>
                        <a:spcBef>
                          <a:spcPts val="0"/>
                        </a:spcBef>
                        <a:spcAft>
                          <a:spcPts val="0"/>
                        </a:spcAft>
                        <a:buClrTx/>
                        <a:buSzTx/>
                        <a:buFontTx/>
                        <a:buNone/>
                        <a:tabLst/>
                        <a:defRPr/>
                      </a:pPr>
                      <a:r>
                        <a:rPr lang="fi-FI" sz="900" b="0" spc="0" dirty="0">
                          <a:solidFill>
                            <a:srgbClr val="231F20"/>
                          </a:solidFill>
                          <a:latin typeface="Montserrat Light"/>
                          <a:cs typeface="Montserrat Light"/>
                        </a:rPr>
                        <a:t>Porsasta hapanimelä-kastikkeessa M,G </a:t>
                      </a:r>
                    </a:p>
                    <a:p>
                      <a:pPr marL="251460" marR="556260" lvl="0" indent="0" algn="ctr" defTabSz="914400" eaLnBrk="1" fontAlgn="auto" latinLnBrk="0" hangingPunct="1">
                        <a:lnSpc>
                          <a:spcPct val="110000"/>
                        </a:lnSpc>
                        <a:spcBef>
                          <a:spcPts val="0"/>
                        </a:spcBef>
                        <a:spcAft>
                          <a:spcPts val="0"/>
                        </a:spcAft>
                        <a:buClrTx/>
                        <a:buSzTx/>
                        <a:buFontTx/>
                        <a:buNone/>
                        <a:tabLst/>
                        <a:defRPr/>
                      </a:pPr>
                      <a:r>
                        <a:rPr lang="fi-FI" sz="900" b="0" spc="0" dirty="0">
                          <a:solidFill>
                            <a:srgbClr val="231F20"/>
                          </a:solidFill>
                          <a:latin typeface="Montserrat Light"/>
                          <a:cs typeface="Montserrat Light"/>
                        </a:rPr>
                        <a:t>Täysjyväriisiä M,G</a:t>
                      </a:r>
                      <a:endParaRPr lang="fi-FI" sz="900" spc="0" dirty="0">
                        <a:latin typeface="Montserrat Light"/>
                        <a:cs typeface="Montserrat Light"/>
                      </a:endParaRPr>
                    </a:p>
                    <a:p>
                      <a:pPr marL="251460" marR="407670" algn="ctr">
                        <a:lnSpc>
                          <a:spcPct val="110000"/>
                        </a:lnSpc>
                        <a:spcBef>
                          <a:spcPts val="0"/>
                        </a:spcBef>
                      </a:pPr>
                      <a:r>
                        <a:rPr lang="fi-FI" sz="900" b="0" spc="0" dirty="0">
                          <a:solidFill>
                            <a:srgbClr val="231F20"/>
                          </a:solidFill>
                          <a:latin typeface="Montserrat Light"/>
                          <a:cs typeface="Montserrat Light"/>
                        </a:rPr>
                        <a:t>Vihersalaattia</a:t>
                      </a:r>
                      <a:endParaRPr lang="fi-FI" sz="900" spc="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a:latin typeface="Times New Roman"/>
                        <a:cs typeface="Times New Roman"/>
                      </a:endParaRPr>
                    </a:p>
                    <a:p>
                      <a:pPr marL="441325" marR="414020" indent="-20320" algn="ctr">
                        <a:lnSpc>
                          <a:spcPct val="108300"/>
                        </a:lnSpc>
                      </a:pPr>
                      <a:endParaRPr lang="fi-FI" sz="900" b="0">
                        <a:solidFill>
                          <a:srgbClr val="231F20"/>
                        </a:solidFill>
                        <a:latin typeface="Montserrat Light"/>
                        <a:cs typeface="Montserrat Light"/>
                      </a:endParaRPr>
                    </a:p>
                    <a:p>
                      <a:pPr marL="91440" marR="414020" lvl="0" indent="-20320" algn="ctr">
                        <a:lnSpc>
                          <a:spcPct val="108300"/>
                        </a:lnSpc>
                        <a:buNone/>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414020" lvl="0" indent="-20320" algn="ctr">
                        <a:lnSpc>
                          <a:spcPct val="108300"/>
                        </a:lnSpc>
                        <a:buNone/>
                      </a:pPr>
                      <a:r>
                        <a:rPr lang="fi-FI" sz="900" b="0" dirty="0">
                          <a:solidFill>
                            <a:srgbClr val="231F20"/>
                          </a:solidFill>
                          <a:latin typeface="Montserrat Light"/>
                          <a:cs typeface="Montserrat Light"/>
                        </a:rPr>
                        <a:t>Talon</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pullaa</a:t>
                      </a:r>
                      <a:r>
                        <a:rPr lang="fi-FI" sz="900" b="0" spc="10"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503555" marR="495300" algn="ctr">
                        <a:lnSpc>
                          <a:spcPct val="108300"/>
                        </a:lnSpc>
                        <a:spcBef>
                          <a:spcPts val="0"/>
                        </a:spcBef>
                      </a:pPr>
                      <a:r>
                        <a:rPr lang="fi-FI" sz="900" b="0" dirty="0">
                          <a:solidFill>
                            <a:srgbClr val="231F20"/>
                          </a:solidFill>
                          <a:latin typeface="Montserrat Light"/>
                          <a:ea typeface="+mn-ea"/>
                          <a:cs typeface="Montserrat Light"/>
                        </a:rPr>
                        <a:t>Kermaista pyttipannua</a:t>
                      </a:r>
                      <a:r>
                        <a:rPr lang="en-US" sz="900" b="0" dirty="0">
                          <a:solidFill>
                            <a:srgbClr val="231F20"/>
                          </a:solidFill>
                          <a:latin typeface="Montserrat Light"/>
                          <a:ea typeface="+mn-ea"/>
                          <a:cs typeface="Montserrat Light"/>
                        </a:rPr>
                        <a:t> </a:t>
                      </a:r>
                      <a:r>
                        <a:rPr sz="900" b="0" dirty="0">
                          <a:solidFill>
                            <a:srgbClr val="231F20"/>
                          </a:solidFill>
                          <a:latin typeface="Montserrat Light"/>
                          <a:ea typeface="+mn-ea"/>
                          <a:cs typeface="Montserrat Light"/>
                        </a:rPr>
                        <a:t>L,G </a:t>
                      </a:r>
                      <a:endParaRPr lang="en-US" sz="900" b="0" dirty="0">
                        <a:solidFill>
                          <a:srgbClr val="231F20"/>
                        </a:solidFill>
                        <a:latin typeface="Montserrat Light"/>
                        <a:ea typeface="+mn-ea"/>
                      </a:endParaRPr>
                    </a:p>
                    <a:p>
                      <a:pPr marL="503555" marR="495300" algn="ctr">
                        <a:lnSpc>
                          <a:spcPct val="108300"/>
                        </a:lnSpc>
                        <a:spcBef>
                          <a:spcPts val="0"/>
                        </a:spcBef>
                      </a:pPr>
                      <a:r>
                        <a:rPr lang="fi-FI" sz="900" b="0" dirty="0">
                          <a:solidFill>
                            <a:srgbClr val="231F20"/>
                          </a:solidFill>
                          <a:latin typeface="Montserrat Light"/>
                          <a:ea typeface="+mn-ea"/>
                          <a:cs typeface="Montserrat Light"/>
                        </a:rPr>
                        <a:t>Marjaherkkua L</a:t>
                      </a:r>
                    </a:p>
                    <a:p>
                      <a:pPr marL="503555" marR="495300" algn="ctr">
                        <a:lnSpc>
                          <a:spcPct val="108300"/>
                        </a:lnSpc>
                        <a:spcBef>
                          <a:spcPts val="0"/>
                        </a:spcBef>
                      </a:pPr>
                      <a:r>
                        <a:rPr sz="900" b="0" dirty="0">
                          <a:solidFill>
                            <a:srgbClr val="231F20"/>
                          </a:solidFill>
                          <a:latin typeface="Montserrat Light"/>
                          <a:ea typeface="+mn-ea"/>
                          <a:cs typeface="Montserrat Light"/>
                        </a:rPr>
                        <a:t>Tuorevihanneksia</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96570" marR="488950" indent="-635" algn="ctr">
                        <a:lnSpc>
                          <a:spcPct val="108300"/>
                        </a:lnSpc>
                      </a:pPr>
                      <a:r>
                        <a:rPr lang="fi-FI" sz="900" b="0" dirty="0">
                          <a:solidFill>
                            <a:srgbClr val="231F20"/>
                          </a:solidFill>
                          <a:latin typeface="Montserrat Light"/>
                          <a:ea typeface="+mn-ea"/>
                          <a:cs typeface="Montserrat Light"/>
                        </a:rPr>
                        <a:t>Punaherukka-</a:t>
                      </a:r>
                    </a:p>
                    <a:p>
                      <a:pPr marL="496570" marR="488950" indent="-635" algn="ctr">
                        <a:lnSpc>
                          <a:spcPct val="108300"/>
                        </a:lnSpc>
                      </a:pPr>
                      <a:r>
                        <a:rPr lang="fi-FI" sz="900" b="0" dirty="0">
                          <a:solidFill>
                            <a:srgbClr val="231F20"/>
                          </a:solidFill>
                          <a:latin typeface="Montserrat Light"/>
                          <a:ea typeface="+mn-ea"/>
                          <a:cs typeface="Montserrat Light"/>
                        </a:rPr>
                        <a:t>vi</a:t>
                      </a:r>
                      <a:r>
                        <a:rPr sz="900" b="0" dirty="0">
                          <a:solidFill>
                            <a:srgbClr val="231F20"/>
                          </a:solidFill>
                          <a:latin typeface="Montserrat Light"/>
                          <a:ea typeface="+mn-ea"/>
                          <a:cs typeface="Montserrat Light"/>
                        </a:rPr>
                        <a:t>spipuuroa M </a:t>
                      </a:r>
                      <a:endParaRPr lang="fi-FI" sz="900" b="0" dirty="0">
                        <a:solidFill>
                          <a:srgbClr val="231F20"/>
                        </a:solidFill>
                        <a:latin typeface="Montserrat Light"/>
                        <a:ea typeface="+mn-ea"/>
                        <a:cs typeface="Montserrat Light"/>
                      </a:endParaRPr>
                    </a:p>
                    <a:p>
                      <a:pPr marL="496570" marR="488950" indent="-635" algn="ctr">
                        <a:lnSpc>
                          <a:spcPct val="108300"/>
                        </a:lnSpc>
                      </a:pPr>
                      <a:r>
                        <a:rPr sz="900" b="0" dirty="0" err="1">
                          <a:solidFill>
                            <a:srgbClr val="231F20"/>
                          </a:solidFill>
                          <a:latin typeface="Montserrat Light"/>
                          <a:ea typeface="+mn-ea"/>
                          <a:cs typeface="Montserrat Light"/>
                        </a:rPr>
                        <a:t>Leikkelettä</a:t>
                      </a:r>
                      <a:endParaRPr sz="900" b="0" dirty="0">
                        <a:solidFill>
                          <a:srgbClr val="231F20"/>
                        </a:solidFill>
                        <a:latin typeface="Montserrat Light"/>
                        <a:ea typeface="+mn-ea"/>
                        <a:cs typeface="Montserrat Light"/>
                      </a:endParaRPr>
                    </a:p>
                    <a:p>
                      <a:pPr marL="496570" marR="488950" indent="-635" algn="ctr">
                        <a:lnSpc>
                          <a:spcPct val="108300"/>
                        </a:lnSpc>
                      </a:pPr>
                      <a:r>
                        <a:rPr lang="fi-FI" sz="900" b="0" dirty="0">
                          <a:solidFill>
                            <a:srgbClr val="231F20"/>
                          </a:solidFill>
                          <a:latin typeface="Montserrat Light"/>
                          <a:ea typeface="+mn-ea"/>
                          <a:cs typeface="Montserrat Light"/>
                        </a:rPr>
                        <a:t>Hedelmää</a:t>
                      </a:r>
                      <a:endParaRPr sz="900" b="0" dirty="0">
                        <a:solidFill>
                          <a:srgbClr val="231F20"/>
                        </a:solidFill>
                        <a:latin typeface="Montserrat Light"/>
                        <a:ea typeface="+mn-ea"/>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872925">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a:lnSpc>
                          <a:spcPct val="100000"/>
                        </a:lnSpc>
                        <a:spcBef>
                          <a:spcPts val="25"/>
                        </a:spcBef>
                      </a:pPr>
                      <a:endParaRPr lang="fi-FI" sz="900" dirty="0">
                        <a:latin typeface="Times New Roman"/>
                        <a:cs typeface="Times New Roman"/>
                      </a:endParaRPr>
                    </a:p>
                    <a:p>
                      <a:pPr marL="176530">
                        <a:lnSpc>
                          <a:spcPct val="100000"/>
                        </a:lnSpc>
                      </a:pPr>
                      <a:r>
                        <a:rPr lang="fi-FI" sz="900" b="1" spc="-25" dirty="0">
                          <a:solidFill>
                            <a:srgbClr val="113A58"/>
                          </a:solidFill>
                          <a:latin typeface="Montserrat SemiBold"/>
                          <a:cs typeface="Montserrat SemiBold"/>
                        </a:rPr>
                        <a:t>LA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indent="0" algn="ctr">
                        <a:lnSpc>
                          <a:spcPct val="100000"/>
                        </a:lnSpc>
                        <a:spcBef>
                          <a:spcPts val="100"/>
                        </a:spcBef>
                        <a:buNone/>
                      </a:pPr>
                      <a:r>
                        <a:rPr lang="fi-FI" sz="900" dirty="0">
                          <a:latin typeface="Montserrat Light"/>
                          <a:cs typeface="Montserrat Light"/>
                        </a:rPr>
                        <a:t>Vehnäpuuroa M</a:t>
                      </a:r>
                    </a:p>
                    <a:p>
                      <a:pPr marL="91440" marR="604520" lvl="0" indent="0" algn="ctr">
                        <a:lnSpc>
                          <a:spcPct val="100000"/>
                        </a:lnSpc>
                        <a:spcBef>
                          <a:spcPts val="100"/>
                        </a:spcBef>
                        <a:buNone/>
                      </a:pPr>
                      <a:r>
                        <a:rPr lang="fi-FI" sz="900" dirty="0">
                          <a:latin typeface="Montserrat Light"/>
                          <a:cs typeface="Montserrat Light"/>
                        </a:rPr>
                        <a:t>Hilloa</a:t>
                      </a:r>
                    </a:p>
                    <a:p>
                      <a:pPr marL="91440" marR="604520" lvl="0" indent="0" algn="ctr">
                        <a:lnSpc>
                          <a:spcPct val="100000"/>
                        </a:lnSpc>
                        <a:spcBef>
                          <a:spcPts val="100"/>
                        </a:spcBef>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indent="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381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204470" indent="0" algn="ctr">
                        <a:lnSpc>
                          <a:spcPct val="108000"/>
                        </a:lnSpc>
                        <a:spcBef>
                          <a:spcPts val="0"/>
                        </a:spcBef>
                      </a:pPr>
                      <a:r>
                        <a:rPr lang="fi-FI" sz="900" b="0" spc="0" dirty="0">
                          <a:solidFill>
                            <a:srgbClr val="231F20"/>
                          </a:solidFill>
                          <a:latin typeface="Montserrat Light"/>
                          <a:cs typeface="Montserrat Light"/>
                        </a:rPr>
                        <a:t>Kasvispyöryköitä M,G       Kermaviilikastiketta L,G</a:t>
                      </a:r>
                      <a:endParaRPr lang="fi-FI" sz="900" spc="0" dirty="0">
                        <a:latin typeface="Montserrat Light"/>
                        <a:cs typeface="Montserrat Light"/>
                      </a:endParaRPr>
                    </a:p>
                    <a:p>
                      <a:pPr marL="91440" marR="239395" indent="0" algn="ctr">
                        <a:lnSpc>
                          <a:spcPct val="108000"/>
                        </a:lnSpc>
                      </a:pPr>
                      <a:r>
                        <a:rPr lang="fi-FI" sz="900" b="0" spc="0" dirty="0">
                          <a:solidFill>
                            <a:srgbClr val="231F20"/>
                          </a:solidFill>
                          <a:latin typeface="Montserrat Light"/>
                          <a:cs typeface="Montserrat Light"/>
                        </a:rPr>
                        <a:t>Kermaperunoita L,G </a:t>
                      </a:r>
                    </a:p>
                    <a:p>
                      <a:pPr marL="91440" marR="239395" indent="0" algn="ctr">
                        <a:lnSpc>
                          <a:spcPct val="108000"/>
                        </a:lnSpc>
                      </a:pPr>
                      <a:r>
                        <a:rPr lang="fi-FI" sz="900" b="0" spc="0" dirty="0">
                          <a:solidFill>
                            <a:srgbClr val="231F20"/>
                          </a:solidFill>
                          <a:latin typeface="Montserrat Light"/>
                          <a:cs typeface="Montserrat Light"/>
                        </a:rPr>
                        <a:t>Kirkasta </a:t>
                      </a:r>
                      <a:r>
                        <a:rPr lang="fi-FI" sz="900" b="0" spc="0" dirty="0" err="1">
                          <a:solidFill>
                            <a:srgbClr val="231F20"/>
                          </a:solidFill>
                          <a:latin typeface="Montserrat Light"/>
                          <a:cs typeface="Montserrat Light"/>
                        </a:rPr>
                        <a:t>coleslaw</a:t>
                      </a:r>
                      <a:r>
                        <a:rPr lang="fi-FI" sz="900" b="0" spc="0" dirty="0">
                          <a:solidFill>
                            <a:srgbClr val="231F20"/>
                          </a:solidFill>
                          <a:latin typeface="Montserrat Light"/>
                          <a:cs typeface="Montserrat Light"/>
                        </a:rPr>
                        <a:t>-salaattia M,G</a:t>
                      </a:r>
                      <a:endParaRPr lang="fi-FI" sz="900" spc="0" dirty="0">
                        <a:latin typeface="Montserrat Light"/>
                        <a:cs typeface="Montserrat Light"/>
                      </a:endParaRPr>
                    </a:p>
                  </a:txBody>
                  <a:tcPr marL="0" marR="0" marT="4826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204470" indent="0" algn="ctr">
                        <a:lnSpc>
                          <a:spcPct val="108300"/>
                        </a:lnSpc>
                      </a:pPr>
                      <a:r>
                        <a:rPr lang="fi-FI" sz="900" b="0" dirty="0">
                          <a:solidFill>
                            <a:schemeClr val="tx1"/>
                          </a:solidFill>
                          <a:latin typeface="Montserrat Light"/>
                          <a:cs typeface="Montserrat Light"/>
                        </a:rPr>
                        <a:t>Kahvia</a:t>
                      </a:r>
                      <a:r>
                        <a:rPr lang="fi-FI" sz="900" b="0" spc="5" dirty="0">
                          <a:solidFill>
                            <a:schemeClr val="tx1"/>
                          </a:solidFill>
                          <a:latin typeface="Montserrat Light"/>
                          <a:cs typeface="Montserrat Light"/>
                        </a:rPr>
                        <a:t> </a:t>
                      </a:r>
                      <a:r>
                        <a:rPr lang="fi-FI" sz="900" b="0" dirty="0">
                          <a:solidFill>
                            <a:schemeClr val="tx1"/>
                          </a:solidFill>
                          <a:latin typeface="Montserrat Light"/>
                          <a:cs typeface="Montserrat Light"/>
                        </a:rPr>
                        <a:t>ja</a:t>
                      </a:r>
                      <a:r>
                        <a:rPr lang="fi-FI" sz="900" b="0" spc="5" dirty="0">
                          <a:solidFill>
                            <a:schemeClr val="tx1"/>
                          </a:solidFill>
                          <a:latin typeface="Montserrat Light"/>
                          <a:cs typeface="Montserrat Light"/>
                        </a:rPr>
                        <a:t> </a:t>
                      </a:r>
                      <a:r>
                        <a:rPr lang="fi-FI" sz="900" b="0" spc="-10" dirty="0">
                          <a:solidFill>
                            <a:schemeClr val="tx1"/>
                          </a:solidFill>
                          <a:latin typeface="Montserrat Light"/>
                          <a:cs typeface="Montserrat Light"/>
                        </a:rPr>
                        <a:t>teetä</a:t>
                      </a:r>
                    </a:p>
                    <a:p>
                      <a:pPr marL="91440" marR="204470" indent="0" algn="ctr">
                        <a:lnSpc>
                          <a:spcPct val="108300"/>
                        </a:lnSpc>
                      </a:pPr>
                      <a:r>
                        <a:rPr lang="fi-FI" sz="900" b="0" strike="noStrike" spc="-50" dirty="0">
                          <a:solidFill>
                            <a:schemeClr val="tx1"/>
                          </a:solidFill>
                          <a:latin typeface="Montserrat Light"/>
                          <a:cs typeface="Montserrat Light"/>
                        </a:rPr>
                        <a:t>Kahvikakkua L</a:t>
                      </a:r>
                      <a:endParaRPr sz="900" b="0" strike="noStrike"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03555" marR="495300" algn="ctr">
                        <a:lnSpc>
                          <a:spcPct val="108300"/>
                        </a:lnSpc>
                        <a:spcBef>
                          <a:spcPts val="0"/>
                        </a:spcBef>
                      </a:pPr>
                      <a:r>
                        <a:rPr lang="fi-FI" sz="900" b="0" dirty="0">
                          <a:solidFill>
                            <a:srgbClr val="231F20"/>
                          </a:solidFill>
                          <a:latin typeface="Montserrat Light"/>
                          <a:ea typeface="+mn-ea"/>
                          <a:cs typeface="Montserrat Light"/>
                        </a:rPr>
                        <a:t>Maksalaatikkoa M,G</a:t>
                      </a:r>
                    </a:p>
                    <a:p>
                      <a:pPr marL="503555" marR="495300" algn="ctr">
                        <a:lnSpc>
                          <a:spcPct val="108300"/>
                        </a:lnSpc>
                        <a:spcBef>
                          <a:spcPts val="0"/>
                        </a:spcBef>
                      </a:pPr>
                      <a:r>
                        <a:rPr lang="fi-FI" sz="900" b="0" dirty="0">
                          <a:solidFill>
                            <a:srgbClr val="231F20"/>
                          </a:solidFill>
                          <a:latin typeface="Montserrat Light"/>
                          <a:ea typeface="+mn-ea"/>
                          <a:cs typeface="Montserrat Light"/>
                        </a:rPr>
                        <a:t>Puolukkahilloa M,G</a:t>
                      </a:r>
                    </a:p>
                    <a:p>
                      <a:pPr marL="503555" marR="495300" algn="ctr">
                        <a:lnSpc>
                          <a:spcPct val="108300"/>
                        </a:lnSpc>
                        <a:spcBef>
                          <a:spcPts val="0"/>
                        </a:spcBef>
                      </a:pPr>
                      <a:r>
                        <a:rPr lang="fi-FI" sz="900" b="0" dirty="0">
                          <a:solidFill>
                            <a:srgbClr val="231F20"/>
                          </a:solidFill>
                          <a:latin typeface="Montserrat Light"/>
                          <a:ea typeface="+mn-ea"/>
                          <a:cs typeface="Montserrat Light"/>
                        </a:rPr>
                        <a:t>Hedelmäkiisseliä M,G</a:t>
                      </a:r>
                    </a:p>
                    <a:p>
                      <a:pPr marL="503555" marR="495300" algn="ctr">
                        <a:lnSpc>
                          <a:spcPct val="108300"/>
                        </a:lnSpc>
                        <a:spcBef>
                          <a:spcPts val="0"/>
                        </a:spcBef>
                      </a:pPr>
                      <a:r>
                        <a:rPr lang="fi-FI" sz="900" b="0" dirty="0">
                          <a:solidFill>
                            <a:srgbClr val="231F20"/>
                          </a:solidFill>
                          <a:latin typeface="Montserrat Light"/>
                          <a:ea typeface="+mn-ea"/>
                          <a:cs typeface="Montserrat Light"/>
                        </a:rPr>
                        <a:t>Tuorevihanneksia</a:t>
                      </a: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96570" marR="488950" indent="-635" algn="ctr">
                        <a:lnSpc>
                          <a:spcPct val="108300"/>
                        </a:lnSpc>
                      </a:pPr>
                      <a:r>
                        <a:rPr lang="fi-FI" sz="900" b="0" dirty="0">
                          <a:solidFill>
                            <a:srgbClr val="231F20"/>
                          </a:solidFill>
                          <a:latin typeface="Montserrat Light"/>
                          <a:ea typeface="+mn-ea"/>
                          <a:cs typeface="Montserrat Light"/>
                        </a:rPr>
                        <a:t>Luonnon-j</a:t>
                      </a:r>
                      <a:r>
                        <a:rPr sz="900" b="0" dirty="0" err="1">
                          <a:solidFill>
                            <a:srgbClr val="231F20"/>
                          </a:solidFill>
                          <a:latin typeface="Montserrat Light"/>
                          <a:ea typeface="+mn-ea"/>
                          <a:cs typeface="Montserrat Light"/>
                        </a:rPr>
                        <a:t>ogurttia</a:t>
                      </a:r>
                      <a:r>
                        <a:rPr sz="900" b="0" dirty="0">
                          <a:solidFill>
                            <a:srgbClr val="231F20"/>
                          </a:solidFill>
                          <a:latin typeface="Montserrat Light"/>
                          <a:ea typeface="+mn-ea"/>
                          <a:cs typeface="Montserrat Light"/>
                        </a:rPr>
                        <a:t> L,G </a:t>
                      </a:r>
                      <a:endParaRPr lang="fi-FI" sz="900" b="0" dirty="0">
                        <a:solidFill>
                          <a:srgbClr val="231F20"/>
                        </a:solidFill>
                        <a:latin typeface="Montserrat Light"/>
                        <a:ea typeface="+mn-ea"/>
                        <a:cs typeface="Montserrat Light"/>
                      </a:endParaRPr>
                    </a:p>
                    <a:p>
                      <a:pPr marL="496570" marR="488950" indent="-635" algn="ctr">
                        <a:lnSpc>
                          <a:spcPct val="108300"/>
                        </a:lnSpc>
                      </a:pPr>
                      <a:r>
                        <a:rPr lang="fi-FI" sz="900" b="0" dirty="0">
                          <a:solidFill>
                            <a:srgbClr val="231F20"/>
                          </a:solidFill>
                          <a:latin typeface="Montserrat Light"/>
                          <a:ea typeface="+mn-ea"/>
                          <a:cs typeface="Montserrat Light"/>
                        </a:rPr>
                        <a:t>Hedelmä-sosetta </a:t>
                      </a:r>
                    </a:p>
                    <a:p>
                      <a:pPr marL="496570" marR="488950" indent="-635" algn="ctr">
                        <a:lnSpc>
                          <a:spcPct val="108300"/>
                        </a:lnSpc>
                      </a:pPr>
                      <a:r>
                        <a:rPr sz="900" b="0" dirty="0" err="1">
                          <a:solidFill>
                            <a:srgbClr val="231F20"/>
                          </a:solidFill>
                          <a:latin typeface="Montserrat Light"/>
                          <a:ea typeface="+mn-ea"/>
                          <a:cs typeface="Montserrat Light"/>
                        </a:rPr>
                        <a:t>Leikkelettä</a:t>
                      </a:r>
                      <a:endParaRPr sz="900" b="0" dirty="0">
                        <a:solidFill>
                          <a:srgbClr val="231F20"/>
                        </a:solidFill>
                        <a:latin typeface="Montserrat Light"/>
                        <a:ea typeface="+mn-ea"/>
                        <a:cs typeface="Montserrat Light"/>
                      </a:endParaRPr>
                    </a:p>
                    <a:p>
                      <a:pPr marL="496570" marR="488950" indent="-635" algn="ctr">
                        <a:lnSpc>
                          <a:spcPct val="108300"/>
                        </a:lnSpc>
                      </a:pPr>
                      <a:r>
                        <a:rPr lang="fi-FI" sz="900" b="0" dirty="0">
                          <a:solidFill>
                            <a:srgbClr val="231F20"/>
                          </a:solidFill>
                          <a:latin typeface="Montserrat Light"/>
                          <a:ea typeface="+mn-ea"/>
                          <a:cs typeface="Montserrat Light"/>
                        </a:rPr>
                        <a:t>Hedelmää</a:t>
                      </a:r>
                      <a:endParaRPr sz="900" b="0" dirty="0">
                        <a:solidFill>
                          <a:srgbClr val="231F20"/>
                        </a:solidFill>
                        <a:latin typeface="Montserrat Light"/>
                        <a:ea typeface="+mn-ea"/>
                        <a:cs typeface="Montserrat Light"/>
                      </a:endParaRP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653517">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355">
                        <a:lnSpc>
                          <a:spcPct val="100000"/>
                        </a:lnSpc>
                        <a:spcBef>
                          <a:spcPts val="655"/>
                        </a:spcBef>
                      </a:pPr>
                      <a:r>
                        <a:rPr lang="fi-FI" sz="900" b="1" spc="-25" dirty="0">
                          <a:solidFill>
                            <a:srgbClr val="113A58"/>
                          </a:solidFill>
                          <a:latin typeface="Montserrat SemiBold"/>
                          <a:cs typeface="Montserrat SemiBold"/>
                        </a:rPr>
                        <a:t>SU</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03885" indent="0" algn="ctr">
                        <a:lnSpc>
                          <a:spcPct val="100000"/>
                        </a:lnSpc>
                        <a:spcBef>
                          <a:spcPts val="100"/>
                        </a:spcBef>
                      </a:pPr>
                      <a:r>
                        <a:rPr lang="fi-FI" sz="900" b="0" spc="-10" dirty="0">
                          <a:solidFill>
                            <a:srgbClr val="231F20"/>
                          </a:solidFill>
                          <a:latin typeface="Montserrat Light"/>
                          <a:cs typeface="Montserrat Light"/>
                        </a:rPr>
                        <a:t>Riisipuuroa L,G </a:t>
                      </a:r>
                      <a:endParaRPr lang="en-US" sz="900" dirty="0"/>
                    </a:p>
                    <a:p>
                      <a:pPr marL="91440" marR="603885" lvl="0" indent="0" algn="ctr">
                        <a:lnSpc>
                          <a:spcPct val="100000"/>
                        </a:lnSpc>
                        <a:spcBef>
                          <a:spcPts val="100"/>
                        </a:spcBef>
                        <a:buNone/>
                      </a:pPr>
                      <a:r>
                        <a:rPr lang="fi-FI" sz="900" b="0" spc="-10" dirty="0">
                          <a:solidFill>
                            <a:srgbClr val="231F20"/>
                          </a:solidFill>
                          <a:latin typeface="Montserrat Light"/>
                          <a:cs typeface="Montserrat Light"/>
                        </a:rPr>
                        <a:t>Mehukeittoa</a:t>
                      </a:r>
                    </a:p>
                    <a:p>
                      <a:pPr marL="91440" marR="603885" lvl="0" indent="0" algn="ctr">
                        <a:lnSpc>
                          <a:spcPct val="100000"/>
                        </a:lnSpc>
                        <a:spcBef>
                          <a:spcPts val="100"/>
                        </a:spcBef>
                        <a:buNone/>
                      </a:pPr>
                      <a:r>
                        <a:rPr lang="fi-FI" sz="900" b="0" spc="-10" dirty="0">
                          <a:solidFill>
                            <a:srgbClr val="231F20"/>
                          </a:solidFill>
                          <a:latin typeface="Montserrat Light"/>
                          <a:cs typeface="Montserrat Light"/>
                        </a:rPr>
                        <a:t>Juustoa </a:t>
                      </a:r>
                      <a:endParaRPr lang="fi-FI" sz="900" dirty="0"/>
                    </a:p>
                    <a:p>
                      <a:pPr marL="91440" marR="603885" lvl="0" indent="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0" marR="425450" indent="-635" algn="ctr">
                        <a:lnSpc>
                          <a:spcPct val="100000"/>
                        </a:lnSpc>
                        <a:spcBef>
                          <a:spcPts val="100"/>
                        </a:spcBef>
                      </a:pPr>
                      <a:r>
                        <a:rPr lang="fi-FI" sz="900" b="0" dirty="0">
                          <a:solidFill>
                            <a:srgbClr val="231F20"/>
                          </a:solidFill>
                          <a:latin typeface="Montserrat Light"/>
                          <a:cs typeface="Montserrat Light"/>
                        </a:rPr>
                        <a:t>Palapaistia L,G</a:t>
                      </a:r>
                      <a:r>
                        <a:rPr sz="900" b="0" spc="500" dirty="0">
                          <a:solidFill>
                            <a:srgbClr val="231F20"/>
                          </a:solidFill>
                          <a:latin typeface="Montserrat Light"/>
                          <a:cs typeface="Montserrat Light"/>
                        </a:rPr>
                        <a:t> </a:t>
                      </a:r>
                      <a:endParaRPr lang="en-US" sz="900" b="0" dirty="0">
                        <a:latin typeface="Montserrat Light"/>
                        <a:cs typeface="Montserrat Light"/>
                      </a:endParaRPr>
                    </a:p>
                    <a:p>
                      <a:pPr marL="0" marR="425450" lvl="0" indent="-635" algn="ctr">
                        <a:lnSpc>
                          <a:spcPct val="100000"/>
                        </a:lnSpc>
                        <a:spcBef>
                          <a:spcPts val="100"/>
                        </a:spcBef>
                        <a:buNone/>
                      </a:pPr>
                      <a:r>
                        <a:rPr sz="900" b="0" dirty="0" err="1">
                          <a:solidFill>
                            <a:srgbClr val="231F20"/>
                          </a:solidFill>
                          <a:latin typeface="Montserrat Light"/>
                          <a:cs typeface="Montserrat Light"/>
                        </a:rPr>
                        <a:t>Perunasosetta</a:t>
                      </a:r>
                      <a:r>
                        <a:rPr sz="900" b="0" spc="25" dirty="0">
                          <a:solidFill>
                            <a:srgbClr val="231F20"/>
                          </a:solidFill>
                          <a:latin typeface="Montserrat Light"/>
                          <a:cs typeface="Montserrat Light"/>
                        </a:rPr>
                        <a:t> </a:t>
                      </a:r>
                      <a:r>
                        <a:rPr sz="900" b="0" spc="-25" dirty="0">
                          <a:solidFill>
                            <a:srgbClr val="231F20"/>
                          </a:solidFill>
                          <a:latin typeface="Montserrat Light"/>
                          <a:cs typeface="Montserrat Light"/>
                        </a:rPr>
                        <a:t>L,G</a:t>
                      </a:r>
                      <a:r>
                        <a:rPr sz="900" b="0" spc="500" dirty="0">
                          <a:solidFill>
                            <a:srgbClr val="231F20"/>
                          </a:solidFill>
                          <a:latin typeface="Montserrat Light"/>
                          <a:cs typeface="Montserrat Light"/>
                        </a:rPr>
                        <a:t> </a:t>
                      </a:r>
                      <a:r>
                        <a:rPr lang="fi-FI" sz="900" b="0" dirty="0">
                          <a:solidFill>
                            <a:srgbClr val="231F20"/>
                          </a:solidFill>
                          <a:latin typeface="Montserrat Light"/>
                          <a:cs typeface="Montserrat Light"/>
                        </a:rPr>
                        <a:t>Punajuuriviipaleita </a:t>
                      </a:r>
                      <a:endParaRPr sz="900" b="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b="0">
                        <a:latin typeface="Times New Roman"/>
                        <a:cs typeface="Times New Roman"/>
                      </a:endParaRPr>
                    </a:p>
                    <a:p>
                      <a:pPr marL="91440" marR="376555" indent="36830" algn="ctr">
                        <a:lnSpc>
                          <a:spcPct val="108300"/>
                        </a:lnSpc>
                      </a:pPr>
                      <a:r>
                        <a:rPr sz="900" b="0" dirty="0" err="1">
                          <a:solidFill>
                            <a:srgbClr val="231F20"/>
                          </a:solidFill>
                          <a:latin typeface="Montserrat Light"/>
                          <a:cs typeface="Montserrat Light"/>
                        </a:rPr>
                        <a:t>Kahvia</a:t>
                      </a:r>
                      <a:r>
                        <a:rPr sz="900" b="0" spc="5" dirty="0">
                          <a:solidFill>
                            <a:srgbClr val="231F20"/>
                          </a:solidFill>
                          <a:latin typeface="Montserrat Light"/>
                          <a:cs typeface="Montserrat Light"/>
                        </a:rPr>
                        <a:t> </a:t>
                      </a:r>
                      <a:r>
                        <a:rPr sz="900" b="0" dirty="0">
                          <a:solidFill>
                            <a:srgbClr val="231F20"/>
                          </a:solidFill>
                          <a:latin typeface="Montserrat Light"/>
                          <a:cs typeface="Montserrat Light"/>
                        </a:rPr>
                        <a:t>ja</a:t>
                      </a:r>
                      <a:r>
                        <a:rPr sz="900" b="0" spc="5" dirty="0">
                          <a:solidFill>
                            <a:srgbClr val="231F20"/>
                          </a:solidFill>
                          <a:latin typeface="Montserrat Light"/>
                          <a:cs typeface="Montserrat Light"/>
                        </a:rPr>
                        <a:t> </a:t>
                      </a:r>
                      <a:r>
                        <a:rPr sz="900" b="0" spc="-10" dirty="0" err="1">
                          <a:solidFill>
                            <a:srgbClr val="231F20"/>
                          </a:solidFill>
                          <a:latin typeface="Montserrat Light"/>
                          <a:cs typeface="Montserrat Light"/>
                        </a:rPr>
                        <a:t>teetä</a:t>
                      </a:r>
                      <a:r>
                        <a:rPr sz="900" b="0" spc="500" dirty="0">
                          <a:solidFill>
                            <a:srgbClr val="231F20"/>
                          </a:solidFill>
                          <a:latin typeface="Montserrat Light"/>
                          <a:cs typeface="Montserrat Light"/>
                        </a:rPr>
                        <a:t> </a:t>
                      </a:r>
                      <a:r>
                        <a:rPr lang="fi-FI" sz="900" b="0" spc="0" dirty="0" err="1">
                          <a:solidFill>
                            <a:srgbClr val="231F20"/>
                          </a:solidFill>
                          <a:latin typeface="Montserrat Light"/>
                          <a:cs typeface="Montserrat Light"/>
                        </a:rPr>
                        <a:t>Toscapiirakkaa</a:t>
                      </a:r>
                      <a:r>
                        <a:rPr lang="fi-FI" sz="900" b="0" spc="0" dirty="0">
                          <a:solidFill>
                            <a:srgbClr val="231F20"/>
                          </a:solidFill>
                          <a:latin typeface="Montserrat Light"/>
                          <a:cs typeface="Montserrat Light"/>
                        </a:rPr>
                        <a:t> L</a:t>
                      </a:r>
                      <a:endParaRPr sz="900" b="0" spc="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503555" marR="495300" algn="ctr">
                        <a:lnSpc>
                          <a:spcPct val="108300"/>
                        </a:lnSpc>
                        <a:spcBef>
                          <a:spcPts val="0"/>
                        </a:spcBef>
                      </a:pPr>
                      <a:r>
                        <a:rPr lang="fi-FI" sz="900" b="0" dirty="0">
                          <a:solidFill>
                            <a:srgbClr val="231F20"/>
                          </a:solidFill>
                          <a:latin typeface="Montserrat Light"/>
                          <a:ea typeface="+mn-ea"/>
                          <a:cs typeface="Montserrat Light"/>
                        </a:rPr>
                        <a:t>Kermaista lohikeittoa L,G</a:t>
                      </a:r>
                    </a:p>
                    <a:p>
                      <a:pPr marL="503555" marR="495300" algn="ctr">
                        <a:lnSpc>
                          <a:spcPct val="108300"/>
                        </a:lnSpc>
                        <a:spcBef>
                          <a:spcPts val="0"/>
                        </a:spcBef>
                      </a:pPr>
                      <a:r>
                        <a:rPr lang="fi-FI" sz="900" b="0" dirty="0">
                          <a:solidFill>
                            <a:srgbClr val="231F20"/>
                          </a:solidFill>
                          <a:latin typeface="Montserrat Light"/>
                          <a:ea typeface="+mn-ea"/>
                          <a:cs typeface="Montserrat Light"/>
                        </a:rPr>
                        <a:t>Limerahkaa L,G</a:t>
                      </a:r>
                    </a:p>
                    <a:p>
                      <a:pPr marL="503555" marR="495300" algn="ctr">
                        <a:lnSpc>
                          <a:spcPct val="108300"/>
                        </a:lnSpc>
                        <a:spcBef>
                          <a:spcPts val="0"/>
                        </a:spcBef>
                      </a:pPr>
                      <a:r>
                        <a:rPr lang="fi-FI" sz="900" b="0" dirty="0">
                          <a:solidFill>
                            <a:srgbClr val="231F20"/>
                          </a:solidFill>
                          <a:latin typeface="Montserrat Light"/>
                          <a:ea typeface="+mn-ea"/>
                          <a:cs typeface="Montserrat Light"/>
                        </a:rPr>
                        <a:t> Tuorevihanneksia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96570" marR="488950" indent="-635" algn="ctr">
                        <a:lnSpc>
                          <a:spcPct val="108300"/>
                        </a:lnSpc>
                        <a:spcBef>
                          <a:spcPts val="0"/>
                        </a:spcBef>
                      </a:pPr>
                      <a:r>
                        <a:rPr lang="fi-FI" sz="900" b="0" dirty="0">
                          <a:solidFill>
                            <a:srgbClr val="231F20"/>
                          </a:solidFill>
                          <a:latin typeface="Montserrat Light"/>
                          <a:ea typeface="+mn-ea"/>
                          <a:cs typeface="Montserrat Light"/>
                        </a:rPr>
                        <a:t>Viiliä </a:t>
                      </a:r>
                      <a:r>
                        <a:rPr lang="fi-FI" sz="900" b="0" noProof="0" dirty="0">
                          <a:solidFill>
                            <a:srgbClr val="231F20"/>
                          </a:solidFill>
                          <a:latin typeface="Montserrat Light"/>
                          <a:ea typeface="+mn-ea"/>
                          <a:cs typeface="Montserrat Light"/>
                        </a:rPr>
                        <a:t>L,G</a:t>
                      </a:r>
                      <a:endParaRPr lang="fi-FI" sz="900" b="0" dirty="0">
                        <a:solidFill>
                          <a:srgbClr val="231F20"/>
                        </a:solidFill>
                        <a:latin typeface="Montserrat Light"/>
                        <a:ea typeface="+mn-ea"/>
                        <a:cs typeface="Montserrat Light"/>
                      </a:endParaRPr>
                    </a:p>
                    <a:p>
                      <a:pPr marL="496570" marR="488950" indent="-635" algn="ctr">
                        <a:lnSpc>
                          <a:spcPct val="108300"/>
                        </a:lnSpc>
                        <a:spcBef>
                          <a:spcPts val="0"/>
                        </a:spcBef>
                      </a:pPr>
                      <a:r>
                        <a:rPr lang="fi-FI" sz="900" b="0" dirty="0">
                          <a:solidFill>
                            <a:srgbClr val="231F20"/>
                          </a:solidFill>
                          <a:latin typeface="Montserrat Light"/>
                          <a:ea typeface="+mn-ea"/>
                          <a:cs typeface="Montserrat Light"/>
                        </a:rPr>
                        <a:t>Hilloa ja </a:t>
                      </a:r>
                      <a:r>
                        <a:rPr lang="fi-FI" sz="900" b="0" noProof="0" dirty="0">
                          <a:solidFill>
                            <a:srgbClr val="231F20"/>
                          </a:solidFill>
                          <a:latin typeface="Montserrat Light"/>
                          <a:ea typeface="+mn-ea"/>
                          <a:cs typeface="Montserrat Light"/>
                        </a:rPr>
                        <a:t>pellavarouhetta</a:t>
                      </a:r>
                    </a:p>
                    <a:p>
                      <a:pPr marL="496570" marR="488950" indent="-635" algn="ctr">
                        <a:lnSpc>
                          <a:spcPct val="108300"/>
                        </a:lnSpc>
                        <a:spcBef>
                          <a:spcPts val="0"/>
                        </a:spcBef>
                      </a:pPr>
                      <a:r>
                        <a:rPr lang="fi-FI" sz="900" b="0" dirty="0">
                          <a:solidFill>
                            <a:srgbClr val="231F20"/>
                          </a:solidFill>
                          <a:latin typeface="Montserrat Light"/>
                          <a:ea typeface="+mn-ea"/>
                          <a:cs typeface="Montserrat Light"/>
                        </a:rPr>
                        <a:t>Juustoa</a:t>
                      </a:r>
                    </a:p>
                    <a:p>
                      <a:pPr marL="496570" marR="488950" indent="-635" algn="ctr">
                        <a:lnSpc>
                          <a:spcPct val="108300"/>
                        </a:lnSpc>
                        <a:spcBef>
                          <a:spcPts val="0"/>
                        </a:spcBef>
                      </a:pPr>
                      <a:r>
                        <a:rPr lang="fi-FI" sz="900" b="0" dirty="0">
                          <a:solidFill>
                            <a:srgbClr val="231F20"/>
                          </a:solidFill>
                          <a:latin typeface="Montserrat Light"/>
                          <a:ea typeface="+mn-ea"/>
                          <a:cs typeface="Montserrat Light"/>
                        </a:rPr>
                        <a:t>Hedelmää</a:t>
                      </a:r>
                      <a:endParaRPr sz="900" b="0" dirty="0">
                        <a:solidFill>
                          <a:srgbClr val="231F20"/>
                        </a:solidFill>
                        <a:latin typeface="Montserrat Light"/>
                        <a:ea typeface="+mn-ea"/>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pic>
        <p:nvPicPr>
          <p:cNvPr id="11" name="object 11"/>
          <p:cNvPicPr/>
          <p:nvPr/>
        </p:nvPicPr>
        <p:blipFill>
          <a:blip r:embed="rId2" cstate="print"/>
          <a:stretch>
            <a:fillRect/>
          </a:stretch>
        </p:blipFill>
        <p:spPr>
          <a:xfrm>
            <a:off x="9658692" y="7160440"/>
            <a:ext cx="684427" cy="211046"/>
          </a:xfrm>
          <a:prstGeom prst="rect">
            <a:avLst/>
          </a:prstGeom>
        </p:spPr>
      </p:pic>
      <p:sp>
        <p:nvSpPr>
          <p:cNvPr id="12" name="object 12"/>
          <p:cNvSpPr txBox="1"/>
          <p:nvPr/>
        </p:nvSpPr>
        <p:spPr>
          <a:xfrm>
            <a:off x="229509" y="7201234"/>
            <a:ext cx="7988124" cy="285206"/>
          </a:xfrm>
          <a:prstGeom prst="rect">
            <a:avLst/>
          </a:prstGeom>
        </p:spPr>
        <p:txBody>
          <a:bodyPr vert="horz" wrap="square" lIns="0" tIns="1397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a:ln>
                <a:noFill/>
              </a:ln>
              <a:solidFill>
                <a:sysClr val="windowText" lastClr="000000"/>
              </a:solidFill>
              <a:effectLst/>
              <a:uLnTx/>
              <a:uFillTx/>
              <a:latin typeface="Montserrat Light"/>
              <a:cs typeface="Montserrat Light"/>
            </a:endParaRPr>
          </a:p>
        </p:txBody>
      </p:sp>
      <p:sp>
        <p:nvSpPr>
          <p:cNvPr id="15" name="object 9">
            <a:extLst>
              <a:ext uri="{FF2B5EF4-FFF2-40B4-BE49-F238E27FC236}">
                <a16:creationId xmlns:a16="http://schemas.microsoft.com/office/drawing/2014/main" id="{0FC332C5-F0E9-EF31-6DEC-3E5AC5FD84C3}"/>
              </a:ext>
            </a:extLst>
          </p:cNvPr>
          <p:cNvSpPr txBox="1">
            <a:spLocks noGrp="1"/>
          </p:cNvSpPr>
          <p:nvPr>
            <p:ph type="title"/>
          </p:nvPr>
        </p:nvSpPr>
        <p:spPr>
          <a:xfrm>
            <a:off x="330376" y="131119"/>
            <a:ext cx="5088432" cy="549509"/>
          </a:xfrm>
          <a:prstGeom prst="rect">
            <a:avLst/>
          </a:prstGeom>
        </p:spPr>
        <p:txBody>
          <a:bodyPr vert="horz" wrap="square" lIns="0" tIns="71755" rIns="0" bIns="0" rtlCol="0" anchor="t">
            <a:spAutoFit/>
          </a:bodyPr>
          <a:lstStyle/>
          <a:p>
            <a:pPr marL="43180">
              <a:spcBef>
                <a:spcPts val="565"/>
              </a:spcBef>
            </a:pPr>
            <a:r>
              <a:rPr dirty="0">
                <a:solidFill>
                  <a:schemeClr val="tx1"/>
                </a:solidFill>
              </a:rPr>
              <a:t>RUOKALISTA</a:t>
            </a:r>
            <a:r>
              <a:rPr lang="fi-FI" dirty="0">
                <a:solidFill>
                  <a:schemeClr val="tx1"/>
                </a:solidFill>
              </a:rPr>
              <a:t>VIIKKO</a:t>
            </a:r>
            <a:r>
              <a:rPr spc="-75" dirty="0">
                <a:solidFill>
                  <a:schemeClr val="tx1"/>
                </a:solidFill>
              </a:rPr>
              <a:t> </a:t>
            </a:r>
            <a:r>
              <a:rPr spc="-50" dirty="0">
                <a:solidFill>
                  <a:schemeClr val="tx1"/>
                </a:solidFill>
              </a:rPr>
              <a:t>3</a:t>
            </a:r>
            <a:r>
              <a:rPr lang="fi-FI" spc="-50" dirty="0">
                <a:solidFill>
                  <a:schemeClr val="tx1"/>
                </a:solidFill>
              </a:rPr>
              <a:t> MT ja Vapa</a:t>
            </a:r>
            <a:br>
              <a:rPr lang="fi-FI" spc="-50" dirty="0">
                <a:solidFill>
                  <a:schemeClr val="tx1"/>
                </a:solidFill>
              </a:rPr>
            </a:br>
            <a:r>
              <a:rPr lang="fi-FI" sz="1200" dirty="0">
                <a:solidFill>
                  <a:schemeClr val="tx1"/>
                </a:solidFill>
              </a:rPr>
              <a:t>Voimassa kalenteriviikoilla 5, 10, 15, 20, 25, 30, 35, 40, 45, 50/ 2026</a:t>
            </a:r>
            <a:endParaRPr sz="1200" dirty="0">
              <a:solidFill>
                <a:schemeClr val="tx1"/>
              </a:solidFill>
            </a:endParaRPr>
          </a:p>
        </p:txBody>
      </p:sp>
      <p:pic>
        <p:nvPicPr>
          <p:cNvPr id="16" name="Picture 2">
            <a:extLst>
              <a:ext uri="{FF2B5EF4-FFF2-40B4-BE49-F238E27FC236}">
                <a16:creationId xmlns:a16="http://schemas.microsoft.com/office/drawing/2014/main" id="{A84C48E8-BDF7-DDDF-0800-C040A0CFB3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5514" y="76410"/>
            <a:ext cx="842529" cy="778297"/>
          </a:xfrm>
          <a:prstGeom prst="rect">
            <a:avLst/>
          </a:prstGeom>
          <a:noFill/>
          <a:extLst>
            <a:ext uri="{909E8E84-426E-40DD-AFC4-6F175D3DCCD1}">
              <a14:hiddenFill xmlns:a14="http://schemas.microsoft.com/office/drawing/2010/main">
                <a:solidFill>
                  <a:srgbClr val="FFFFFF"/>
                </a:solidFill>
              </a14:hiddenFill>
            </a:ext>
          </a:extLst>
        </p:spPr>
      </p:pic>
      <p:sp>
        <p:nvSpPr>
          <p:cNvPr id="3" name="Tekstiruutu 13">
            <a:extLst>
              <a:ext uri="{FF2B5EF4-FFF2-40B4-BE49-F238E27FC236}">
                <a16:creationId xmlns:a16="http://schemas.microsoft.com/office/drawing/2014/main" id="{0D783B74-F0B1-ECFF-34F8-6499732EF0D0}"/>
              </a:ext>
            </a:extLst>
          </p:cNvPr>
          <p:cNvSpPr txBox="1"/>
          <p:nvPr/>
        </p:nvSpPr>
        <p:spPr>
          <a:xfrm>
            <a:off x="8409490" y="7135497"/>
            <a:ext cx="1097280" cy="246221"/>
          </a:xfrm>
          <a:prstGeom prst="rect">
            <a:avLst/>
          </a:prstGeom>
          <a:noFill/>
        </p:spPr>
        <p:txBody>
          <a:bodyPr wrap="square" rtlCol="0">
            <a:spAutoFit/>
          </a:bodyPr>
          <a:lstStyle>
            <a:defPPr>
              <a:defRPr kern="0"/>
            </a:defPPr>
          </a:lstStyle>
          <a:p>
            <a:r>
              <a:rPr lang="fi-FI" sz="1000" dirty="0"/>
              <a:t>12.1.2026</a:t>
            </a:r>
          </a:p>
        </p:txBody>
      </p:sp>
      <p:pic>
        <p:nvPicPr>
          <p:cNvPr id="4" name="object 3">
            <a:extLst>
              <a:ext uri="{FF2B5EF4-FFF2-40B4-BE49-F238E27FC236}">
                <a16:creationId xmlns:a16="http://schemas.microsoft.com/office/drawing/2014/main" id="{683AD20E-EB6F-D225-20B2-5E7CBDD78C6B}"/>
              </a:ext>
            </a:extLst>
          </p:cNvPr>
          <p:cNvPicPr/>
          <p:nvPr/>
        </p:nvPicPr>
        <p:blipFill>
          <a:blip r:embed="rId4" cstate="print"/>
          <a:stretch>
            <a:fillRect/>
          </a:stretch>
        </p:blipFill>
        <p:spPr>
          <a:xfrm>
            <a:off x="7008892" y="131119"/>
            <a:ext cx="3472418" cy="84989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object 10"/>
          <p:cNvGraphicFramePr>
            <a:graphicFrameLocks noGrp="1"/>
          </p:cNvGraphicFramePr>
          <p:nvPr>
            <p:extLst>
              <p:ext uri="{D42A27DB-BD31-4B8C-83A1-F6EECF244321}">
                <p14:modId xmlns:p14="http://schemas.microsoft.com/office/powerpoint/2010/main" val="3628650420"/>
              </p:ext>
            </p:extLst>
          </p:nvPr>
        </p:nvGraphicFramePr>
        <p:xfrm>
          <a:off x="163196" y="1077888"/>
          <a:ext cx="10409553" cy="5954096"/>
        </p:xfrm>
        <a:graphic>
          <a:graphicData uri="http://schemas.openxmlformats.org/drawingml/2006/table">
            <a:tbl>
              <a:tblPr firstRow="1" bandRow="1">
                <a:tableStyleId>{2D5ABB26-0587-4C30-8999-92F81FD0307C}</a:tableStyleId>
              </a:tblPr>
              <a:tblGrid>
                <a:gridCol w="436518">
                  <a:extLst>
                    <a:ext uri="{9D8B030D-6E8A-4147-A177-3AD203B41FA5}">
                      <a16:colId xmlns:a16="http://schemas.microsoft.com/office/drawing/2014/main" val="20000"/>
                    </a:ext>
                  </a:extLst>
                </a:gridCol>
                <a:gridCol w="2345394">
                  <a:extLst>
                    <a:ext uri="{9D8B030D-6E8A-4147-A177-3AD203B41FA5}">
                      <a16:colId xmlns:a16="http://schemas.microsoft.com/office/drawing/2014/main" val="20001"/>
                    </a:ext>
                  </a:extLst>
                </a:gridCol>
                <a:gridCol w="2071236">
                  <a:extLst>
                    <a:ext uri="{9D8B030D-6E8A-4147-A177-3AD203B41FA5}">
                      <a16:colId xmlns:a16="http://schemas.microsoft.com/office/drawing/2014/main" val="20002"/>
                    </a:ext>
                  </a:extLst>
                </a:gridCol>
                <a:gridCol w="1609450">
                  <a:extLst>
                    <a:ext uri="{9D8B030D-6E8A-4147-A177-3AD203B41FA5}">
                      <a16:colId xmlns:a16="http://schemas.microsoft.com/office/drawing/2014/main" val="20003"/>
                    </a:ext>
                  </a:extLst>
                </a:gridCol>
                <a:gridCol w="2023585">
                  <a:extLst>
                    <a:ext uri="{9D8B030D-6E8A-4147-A177-3AD203B41FA5}">
                      <a16:colId xmlns:a16="http://schemas.microsoft.com/office/drawing/2014/main" val="20004"/>
                    </a:ext>
                  </a:extLst>
                </a:gridCol>
                <a:gridCol w="1923370">
                  <a:extLst>
                    <a:ext uri="{9D8B030D-6E8A-4147-A177-3AD203B41FA5}">
                      <a16:colId xmlns:a16="http://schemas.microsoft.com/office/drawing/2014/main" val="20005"/>
                    </a:ext>
                  </a:extLst>
                </a:gridCol>
              </a:tblGrid>
              <a:tr h="251097">
                <a:tc gridSpan="2">
                  <a:txBody>
                    <a:bodyPr/>
                    <a:lstStyle/>
                    <a:p>
                      <a:pPr marL="1194435">
                        <a:lnSpc>
                          <a:spcPct val="100000"/>
                        </a:lnSpc>
                        <a:spcBef>
                          <a:spcPts val="660"/>
                        </a:spcBef>
                      </a:pPr>
                      <a:r>
                        <a:rPr sz="1050" b="1" spc="-10" dirty="0">
                          <a:solidFill>
                            <a:schemeClr val="tx1"/>
                          </a:solidFill>
                          <a:latin typeface="Montserrat Thin"/>
                          <a:cs typeface="Montserrat Thin"/>
                        </a:rPr>
                        <a:t>AAMIAINEN</a:t>
                      </a:r>
                      <a:endParaRPr sz="1050" b="1" dirty="0">
                        <a:solidFill>
                          <a:schemeClr val="tx1"/>
                        </a:solidFill>
                        <a:latin typeface="Montserrat Thin"/>
                        <a:cs typeface="Montserrat Thin"/>
                      </a:endParaRPr>
                    </a:p>
                  </a:txBody>
                  <a:tcPr marL="0" marR="0" marT="83820" marB="0">
                    <a:lnL w="3175">
                      <a:solidFill>
                        <a:srgbClr val="231F20"/>
                      </a:solidFill>
                      <a:prstDash val="solid"/>
                    </a:lnL>
                    <a:lnR w="3175">
                      <a:solidFill>
                        <a:srgbClr val="F2E8DF"/>
                      </a:solidFill>
                      <a:prstDash val="solid"/>
                    </a:lnR>
                    <a:lnT w="3175">
                      <a:solidFill>
                        <a:srgbClr val="231F20"/>
                      </a:solidFill>
                      <a:prstDash val="solid"/>
                    </a:lnT>
                    <a:lnB w="6350" cap="flat" cmpd="sng" algn="ctr">
                      <a:solidFill>
                        <a:srgbClr val="231F20"/>
                      </a:solidFill>
                      <a:prstDash val="solid"/>
                      <a:round/>
                      <a:headEnd type="none" w="med" len="med"/>
                      <a:tailEnd type="none" w="med" len="med"/>
                    </a:lnB>
                    <a:solidFill>
                      <a:schemeClr val="accent1">
                        <a:lumMod val="20000"/>
                        <a:lumOff val="80000"/>
                      </a:schemeClr>
                    </a:solidFill>
                  </a:tcPr>
                </a:tc>
                <a:tc hMerge="1">
                  <a:txBody>
                    <a:bodyPr/>
                    <a:lstStyle/>
                    <a:p>
                      <a:endParaRPr/>
                    </a:p>
                  </a:txBody>
                  <a:tcPr marL="0" marR="0" marT="0" marB="0"/>
                </a:tc>
                <a:tc>
                  <a:txBody>
                    <a:bodyPr/>
                    <a:lstStyle/>
                    <a:p>
                      <a:pPr algn="ctr">
                        <a:lnSpc>
                          <a:spcPct val="100000"/>
                        </a:lnSpc>
                        <a:spcBef>
                          <a:spcPts val="660"/>
                        </a:spcBef>
                      </a:pPr>
                      <a:r>
                        <a:rPr sz="1050" b="1" spc="-10" dirty="0">
                          <a:solidFill>
                            <a:schemeClr val="tx1"/>
                          </a:solidFill>
                          <a:latin typeface="Montserrat Thin"/>
                          <a:cs typeface="Montserrat Thin"/>
                        </a:rPr>
                        <a:t>LOUNAS</a:t>
                      </a:r>
                      <a:endParaRPr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marL="443865">
                        <a:lnSpc>
                          <a:spcPct val="100000"/>
                        </a:lnSpc>
                        <a:spcBef>
                          <a:spcPts val="660"/>
                        </a:spcBef>
                      </a:pPr>
                      <a:r>
                        <a:rPr sz="1050" b="1" spc="-10" dirty="0">
                          <a:solidFill>
                            <a:schemeClr val="tx1"/>
                          </a:solidFill>
                          <a:latin typeface="Montserrat Thin"/>
                          <a:cs typeface="Montserrat Thin"/>
                        </a:rPr>
                        <a:t>PÄIVÄKAHVI</a:t>
                      </a:r>
                      <a:endParaRPr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0"/>
                        </a:spcBef>
                      </a:pPr>
                      <a:r>
                        <a:rPr sz="1050" b="1" spc="-10" dirty="0">
                          <a:solidFill>
                            <a:schemeClr val="tx1"/>
                          </a:solidFill>
                          <a:latin typeface="Montserrat Thin"/>
                          <a:cs typeface="Montserrat Thin"/>
                        </a:rPr>
                        <a:t>PÄIVÄLLINEN</a:t>
                      </a:r>
                      <a:endParaRPr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0"/>
                        </a:spcBef>
                      </a:pPr>
                      <a:r>
                        <a:rPr sz="1050" b="1" spc="-10" dirty="0">
                          <a:solidFill>
                            <a:schemeClr val="tx1"/>
                          </a:solidFill>
                          <a:latin typeface="Montserrat Thin"/>
                          <a:cs typeface="Montserrat Thin"/>
                        </a:rPr>
                        <a:t>ILTAPALA</a:t>
                      </a:r>
                      <a:endParaRPr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extLst>
                  <a:ext uri="{0D108BD9-81ED-4DB2-BD59-A6C34878D82A}">
                    <a16:rowId xmlns:a16="http://schemas.microsoft.com/office/drawing/2014/main" val="10000"/>
                  </a:ext>
                </a:extLst>
              </a:tr>
              <a:tr h="89247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60020">
                        <a:lnSpc>
                          <a:spcPct val="100000"/>
                        </a:lnSpc>
                        <a:spcBef>
                          <a:spcPts val="665"/>
                        </a:spcBef>
                      </a:pPr>
                      <a:r>
                        <a:rPr lang="fi-FI" sz="900" b="1" spc="-25" dirty="0">
                          <a:solidFill>
                            <a:srgbClr val="113A58"/>
                          </a:solidFill>
                          <a:latin typeface="Montserrat SemiBold"/>
                          <a:cs typeface="Montserrat SemiBold"/>
                        </a:rPr>
                        <a:t>MA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611505" marR="603885" lvl="0" indent="0" algn="ctr">
                        <a:lnSpc>
                          <a:spcPct val="100000"/>
                        </a:lnSpc>
                        <a:spcBef>
                          <a:spcPts val="100"/>
                        </a:spcBef>
                        <a:buNone/>
                      </a:pPr>
                      <a:r>
                        <a:rPr lang="fi-FI" sz="900" b="0" i="0" u="none" strike="noStrike" spc="-50" noProof="0" dirty="0">
                          <a:solidFill>
                            <a:schemeClr val="tx1"/>
                          </a:solidFill>
                          <a:latin typeface="Montserrat Light"/>
                        </a:rPr>
                        <a:t>Ruispuuroa M</a:t>
                      </a:r>
                      <a:r>
                        <a:rPr lang="en-US" sz="900" b="0" spc="-50" dirty="0">
                          <a:solidFill>
                            <a:srgbClr val="231F20"/>
                          </a:solidFill>
                          <a:latin typeface="Montserrat Light"/>
                          <a:cs typeface="Montserrat Light"/>
                        </a:rPr>
                        <a:t> </a:t>
                      </a:r>
                      <a:endParaRPr lang="en-US" sz="900" b="0" spc="500" dirty="0">
                        <a:solidFill>
                          <a:srgbClr val="231F20"/>
                        </a:solidFill>
                        <a:latin typeface="Montserrat Light"/>
                        <a:cs typeface="Montserrat Light"/>
                      </a:endParaRPr>
                    </a:p>
                    <a:p>
                      <a:pPr marL="611505" marR="603885" lvl="0" indent="0" algn="ctr">
                        <a:lnSpc>
                          <a:spcPct val="100000"/>
                        </a:lnSpc>
                        <a:spcBef>
                          <a:spcPts val="100"/>
                        </a:spcBef>
                        <a:buNone/>
                      </a:pPr>
                      <a:r>
                        <a:rPr lang="fi-FI" sz="900" b="0" spc="-10" dirty="0">
                          <a:solidFill>
                            <a:schemeClr val="tx1"/>
                          </a:solidFill>
                          <a:latin typeface="Montserrat Light"/>
                          <a:cs typeface="Montserrat Light"/>
                        </a:rPr>
                        <a:t>Hilloa</a:t>
                      </a:r>
                      <a:r>
                        <a:rPr sz="900" b="0" spc="500" dirty="0">
                          <a:solidFill>
                            <a:srgbClr val="231F20"/>
                          </a:solidFill>
                          <a:latin typeface="Montserrat Light"/>
                          <a:cs typeface="Montserrat Light"/>
                        </a:rPr>
                        <a:t> </a:t>
                      </a:r>
                      <a:endParaRPr lang="en-US" sz="900" dirty="0">
                        <a:latin typeface="Montserrat Light"/>
                        <a:cs typeface="Montserrat Light"/>
                      </a:endParaRPr>
                    </a:p>
                    <a:p>
                      <a:pPr marL="611505" marR="603885" lvl="0" indent="0" algn="ctr">
                        <a:lnSpc>
                          <a:spcPct val="100000"/>
                        </a:lnSpc>
                        <a:spcBef>
                          <a:spcPts val="100"/>
                        </a:spcBef>
                        <a:buNone/>
                      </a:pPr>
                      <a:r>
                        <a:rPr sz="900" b="0" spc="-10" err="1">
                          <a:solidFill>
                            <a:srgbClr val="231F20"/>
                          </a:solidFill>
                          <a:latin typeface="Montserrat Light"/>
                          <a:cs typeface="Montserrat Light"/>
                        </a:rPr>
                        <a:t>Leikkelettä</a:t>
                      </a:r>
                      <a:r>
                        <a:rPr sz="900" b="0" spc="500" dirty="0">
                          <a:solidFill>
                            <a:srgbClr val="231F20"/>
                          </a:solidFill>
                          <a:latin typeface="Montserrat Light"/>
                          <a:cs typeface="Montserrat Light"/>
                        </a:rPr>
                        <a:t> </a:t>
                      </a:r>
                      <a:endParaRPr lang="en-US" sz="900" dirty="0">
                        <a:latin typeface="Montserrat Light"/>
                        <a:cs typeface="Montserrat Light"/>
                      </a:endParaRPr>
                    </a:p>
                    <a:p>
                      <a:pPr marL="612140" marR="604520" lvl="0" indent="0" algn="ctr">
                        <a:lnSpc>
                          <a:spcPct val="100000"/>
                        </a:lnSpc>
                        <a:spcBef>
                          <a:spcPts val="100"/>
                        </a:spcBef>
                        <a:buNone/>
                      </a:pPr>
                      <a:r>
                        <a:rPr sz="900" b="0" spc="-10" dirty="0">
                          <a:solidFill>
                            <a:srgbClr val="231F20"/>
                          </a:solidFill>
                          <a:latin typeface="Montserrat Light"/>
                          <a:ea typeface="+mn-ea"/>
                          <a:cs typeface="Montserrat Light"/>
                        </a:rPr>
                        <a:t>Tuorevihanneksia</a:t>
                      </a:r>
                    </a:p>
                  </a:txBody>
                  <a:tcPr marL="0" marR="0" marT="47625" marB="0" anchor="ctr">
                    <a:lnL w="3175" cap="flat" cmpd="sng" algn="ctr">
                      <a:solidFill>
                        <a:srgbClr val="231F20"/>
                      </a:solidFill>
                      <a:prstDash val="solid"/>
                      <a:round/>
                      <a:headEnd type="none" w="med" len="med"/>
                      <a:tailEnd type="none" w="med" len="me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75285" marR="367665" algn="ctr">
                        <a:lnSpc>
                          <a:spcPct val="108300"/>
                        </a:lnSpc>
                      </a:pPr>
                      <a:r>
                        <a:rPr lang="fi-FI" sz="900" b="0" err="1">
                          <a:solidFill>
                            <a:srgbClr val="231F20"/>
                          </a:solidFill>
                          <a:latin typeface="Montserrat Light"/>
                          <a:cs typeface="Montserrat Light"/>
                        </a:rPr>
                        <a:t>Jauhelihakastikett</a:t>
                      </a:r>
                      <a:r>
                        <a:rPr sz="900" b="0" dirty="0">
                          <a:solidFill>
                            <a:srgbClr val="231F20"/>
                          </a:solidFill>
                          <a:latin typeface="Montserrat Light"/>
                          <a:cs typeface="Montserrat Light"/>
                        </a:rPr>
                        <a:t>a</a:t>
                      </a:r>
                      <a:r>
                        <a:rPr sz="900" b="0" spc="50" dirty="0">
                          <a:solidFill>
                            <a:srgbClr val="231F20"/>
                          </a:solidFill>
                          <a:latin typeface="Montserrat Light"/>
                          <a:cs typeface="Montserrat Light"/>
                        </a:rPr>
                        <a:t> </a:t>
                      </a:r>
                      <a:r>
                        <a:rPr lang="en-US" sz="900" b="0" spc="50" dirty="0">
                          <a:solidFill>
                            <a:srgbClr val="231F20"/>
                          </a:solidFill>
                          <a:latin typeface="Montserrat Light"/>
                          <a:cs typeface="Montserrat Light"/>
                        </a:rPr>
                        <a:t>M</a:t>
                      </a:r>
                      <a:endParaRPr lang="en-US" sz="900" b="0" spc="-25" dirty="0">
                        <a:solidFill>
                          <a:srgbClr val="231F20"/>
                        </a:solidFill>
                        <a:latin typeface="Montserrat Light"/>
                      </a:endParaRPr>
                    </a:p>
                    <a:p>
                      <a:pPr marL="375285" marR="367665" lvl="0" algn="ctr">
                        <a:lnSpc>
                          <a:spcPct val="108300"/>
                        </a:lnSpc>
                        <a:buNone/>
                      </a:pPr>
                      <a:r>
                        <a:rPr lang="fi-FI" sz="900" b="0" spc="-25" dirty="0">
                          <a:solidFill>
                            <a:srgbClr val="231F20"/>
                          </a:solidFill>
                          <a:latin typeface="Montserrat Light"/>
                          <a:cs typeface="Montserrat Light"/>
                        </a:rPr>
                        <a:t>Keitettyjä perunoita M,G</a:t>
                      </a:r>
                      <a:endParaRPr lang="fi-FI" sz="900" b="0" i="0" u="none" strike="noStrike" spc="-25" noProof="0" dirty="0">
                        <a:solidFill>
                          <a:srgbClr val="000000"/>
                        </a:solidFill>
                        <a:latin typeface="Montserrat Light"/>
                      </a:endParaRPr>
                    </a:p>
                    <a:p>
                      <a:pPr marL="375285" marR="367665" lvl="0" algn="ctr">
                        <a:lnSpc>
                          <a:spcPct val="108300"/>
                        </a:lnSpc>
                        <a:buNone/>
                      </a:pPr>
                      <a:r>
                        <a:rPr lang="fi-FI" sz="900" b="0" i="0" u="none" strike="noStrike" spc="-25" noProof="0" dirty="0">
                          <a:solidFill>
                            <a:schemeClr val="tx1"/>
                          </a:solidFill>
                          <a:latin typeface="Montserrat Light"/>
                        </a:rPr>
                        <a:t>Höyrytettyä kukkakaalia M,G</a:t>
                      </a:r>
                      <a:endParaRPr lang="fi-FI" sz="900" b="0" i="0" u="none" strike="noStrike" spc="-25" noProof="0" dirty="0">
                        <a:solidFill>
                          <a:srgbClr val="000000"/>
                        </a:solidFill>
                        <a:latin typeface="Montserrat Light"/>
                      </a:endParaRPr>
                    </a:p>
                    <a:p>
                      <a:pPr marL="375285" marR="367665" lvl="0" algn="ctr">
                        <a:lnSpc>
                          <a:spcPct val="108300"/>
                        </a:lnSpc>
                        <a:buNone/>
                      </a:pPr>
                      <a:endParaRPr lang="fi-FI" sz="900" b="0" i="0" u="none" strike="noStrike" spc="-25" noProof="0">
                        <a:solidFill>
                          <a:schemeClr val="tx1"/>
                        </a:solidFill>
                        <a:latin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321310" indent="91440" algn="ctr">
                        <a:lnSpc>
                          <a:spcPct val="108300"/>
                        </a:lnSpc>
                      </a:pPr>
                      <a:r>
                        <a:rPr sz="900" b="0" err="1">
                          <a:solidFill>
                            <a:srgbClr val="231F20"/>
                          </a:solidFill>
                          <a:latin typeface="Montserrat Light"/>
                          <a:cs typeface="Montserrat Light"/>
                        </a:rPr>
                        <a:t>Kahvia</a:t>
                      </a:r>
                      <a:r>
                        <a:rPr sz="900" b="0" spc="5" dirty="0">
                          <a:solidFill>
                            <a:srgbClr val="231F20"/>
                          </a:solidFill>
                          <a:latin typeface="Montserrat Light"/>
                          <a:cs typeface="Montserrat Light"/>
                        </a:rPr>
                        <a:t> </a:t>
                      </a:r>
                      <a:r>
                        <a:rPr sz="900" b="0" dirty="0">
                          <a:solidFill>
                            <a:srgbClr val="231F20"/>
                          </a:solidFill>
                          <a:latin typeface="Montserrat Light"/>
                          <a:cs typeface="Montserrat Light"/>
                        </a:rPr>
                        <a:t>ja</a:t>
                      </a:r>
                      <a:r>
                        <a:rPr sz="900" b="0" spc="5" dirty="0">
                          <a:solidFill>
                            <a:srgbClr val="231F20"/>
                          </a:solidFill>
                          <a:latin typeface="Montserrat Light"/>
                          <a:cs typeface="Montserrat Light"/>
                        </a:rPr>
                        <a:t> </a:t>
                      </a:r>
                      <a:r>
                        <a:rPr sz="900" b="0" spc="-10" err="1">
                          <a:solidFill>
                            <a:srgbClr val="231F20"/>
                          </a:solidFill>
                          <a:latin typeface="Montserrat Light"/>
                          <a:cs typeface="Montserrat Light"/>
                        </a:rPr>
                        <a:t>teetä</a:t>
                      </a:r>
                      <a:r>
                        <a:rPr sz="900" b="0" spc="500" dirty="0">
                          <a:solidFill>
                            <a:srgbClr val="231F20"/>
                          </a:solidFill>
                          <a:latin typeface="Montserrat Light"/>
                          <a:cs typeface="Montserrat Light"/>
                        </a:rPr>
                        <a:t> </a:t>
                      </a:r>
                      <a:r>
                        <a:rPr lang="fi-FI" sz="900" dirty="0">
                          <a:latin typeface="Montserrat Light"/>
                          <a:cs typeface="Montserrat Light"/>
                        </a:rPr>
                        <a:t>Hedelmää </a:t>
                      </a:r>
                      <a:endParaRPr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494665" algn="ctr">
                        <a:lnSpc>
                          <a:spcPct val="108300"/>
                        </a:lnSpc>
                      </a:pPr>
                      <a:r>
                        <a:rPr lang="fi-FI" sz="900" b="0" dirty="0">
                          <a:solidFill>
                            <a:srgbClr val="231F20"/>
                          </a:solidFill>
                          <a:latin typeface="Montserrat Light"/>
                          <a:cs typeface="Montserrat Light"/>
                        </a:rPr>
                        <a:t>Juustoista kesä</a:t>
                      </a:r>
                      <a:r>
                        <a:rPr sz="900" b="0" dirty="0">
                          <a:solidFill>
                            <a:srgbClr val="231F20"/>
                          </a:solidFill>
                          <a:latin typeface="Montserrat Light"/>
                          <a:cs typeface="Montserrat Light"/>
                        </a:rPr>
                        <a:t>keittoa</a:t>
                      </a:r>
                      <a:r>
                        <a:rPr sz="900" b="0" spc="-20" dirty="0">
                          <a:solidFill>
                            <a:srgbClr val="231F20"/>
                          </a:solidFill>
                          <a:latin typeface="Montserrat Light"/>
                          <a:cs typeface="Montserrat Light"/>
                        </a:rPr>
                        <a:t> </a:t>
                      </a:r>
                      <a:r>
                        <a:rPr lang="fi-FI" sz="900" b="0" spc="-25" dirty="0">
                          <a:solidFill>
                            <a:srgbClr val="231F20"/>
                          </a:solidFill>
                          <a:latin typeface="Montserrat Light"/>
                          <a:cs typeface="Montserrat Light"/>
                        </a:rPr>
                        <a:t>L</a:t>
                      </a:r>
                      <a:r>
                        <a:rPr sz="900" b="0" spc="-25" dirty="0">
                          <a:solidFill>
                            <a:srgbClr val="231F20"/>
                          </a:solidFill>
                          <a:latin typeface="Montserrat Light"/>
                          <a:cs typeface="Montserrat Light"/>
                        </a:rPr>
                        <a:t>,G</a:t>
                      </a:r>
                      <a:endParaRPr lang="fi-FI" sz="900" b="1" spc="-25" dirty="0">
                        <a:solidFill>
                          <a:srgbClr val="231F20"/>
                        </a:solidFill>
                        <a:latin typeface="Montserrat Light"/>
                        <a:cs typeface="Montserrat Light"/>
                      </a:endParaRPr>
                    </a:p>
                    <a:p>
                      <a:pPr marL="91440" marR="494665" lvl="0" algn="ctr">
                        <a:lnSpc>
                          <a:spcPct val="108300"/>
                        </a:lnSpc>
                        <a:buNone/>
                      </a:pPr>
                      <a:r>
                        <a:rPr lang="fi-FI" sz="900" b="0" spc="-25" dirty="0">
                          <a:solidFill>
                            <a:srgbClr val="231F20"/>
                          </a:solidFill>
                          <a:latin typeface="Montserrat Light"/>
                          <a:cs typeface="Montserrat Light"/>
                        </a:rPr>
                        <a:t>Keitettyä kananmunaa M,G</a:t>
                      </a:r>
                    </a:p>
                    <a:p>
                      <a:pPr marL="91440" marR="494665" algn="ctr">
                        <a:lnSpc>
                          <a:spcPct val="108300"/>
                        </a:lnSpc>
                      </a:pPr>
                      <a:r>
                        <a:rPr lang="fi-FI" sz="900" b="0" spc="-25" dirty="0">
                          <a:solidFill>
                            <a:schemeClr val="tx1"/>
                          </a:solidFill>
                          <a:latin typeface="Montserrat Light"/>
                          <a:cs typeface="Montserrat Light"/>
                        </a:rPr>
                        <a:t>Suklaavanukasta L,G</a:t>
                      </a:r>
                      <a:r>
                        <a:rPr sz="900" b="0" spc="500" dirty="0">
                          <a:solidFill>
                            <a:schemeClr val="tx1"/>
                          </a:solidFill>
                          <a:latin typeface="Montserrat Light"/>
                          <a:cs typeface="Montserrat Light"/>
                        </a:rPr>
                        <a:t> </a:t>
                      </a: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97180" marR="289560" algn="ctr">
                        <a:lnSpc>
                          <a:spcPct val="100000"/>
                        </a:lnSpc>
                      </a:pPr>
                      <a:r>
                        <a:rPr lang="fi-FI" sz="900" b="0" spc="0" dirty="0">
                          <a:solidFill>
                            <a:srgbClr val="231F20"/>
                          </a:solidFill>
                          <a:latin typeface="Montserrat Light"/>
                          <a:cs typeface="Montserrat Light"/>
                        </a:rPr>
                        <a:t>Hedelmäjogurttia</a:t>
                      </a:r>
                      <a:r>
                        <a:rPr sz="900" b="0" spc="0" dirty="0">
                          <a:solidFill>
                            <a:srgbClr val="231F20"/>
                          </a:solidFill>
                          <a:latin typeface="Montserrat Light"/>
                          <a:cs typeface="Montserrat Light"/>
                        </a:rPr>
                        <a:t> L,G </a:t>
                      </a:r>
                      <a:endParaRPr lang="fi-FI" sz="900" b="0" spc="0" dirty="0">
                        <a:solidFill>
                          <a:srgbClr val="231F20"/>
                        </a:solidFill>
                        <a:latin typeface="Montserrat Light"/>
                        <a:cs typeface="Montserrat Light"/>
                      </a:endParaRPr>
                    </a:p>
                    <a:p>
                      <a:pPr marL="287655" marR="340360" indent="0" algn="ctr">
                        <a:lnSpc>
                          <a:spcPct val="100000"/>
                        </a:lnSpc>
                        <a:spcBef>
                          <a:spcPts val="0"/>
                        </a:spcBef>
                      </a:pPr>
                      <a:r>
                        <a:rPr lang="fi-FI" sz="900" b="0" spc="0" dirty="0">
                          <a:solidFill>
                            <a:srgbClr val="231F20"/>
                          </a:solidFill>
                          <a:latin typeface="Montserrat Light"/>
                          <a:cs typeface="Montserrat Light"/>
                        </a:rPr>
                        <a:t>Silliä, kananmunalevitettä </a:t>
                      </a:r>
                    </a:p>
                    <a:p>
                      <a:pPr marL="287655" marR="340360" lvl="0" indent="0" algn="ctr">
                        <a:lnSpc>
                          <a:spcPct val="100000"/>
                        </a:lnSpc>
                        <a:spcBef>
                          <a:spcPts val="0"/>
                        </a:spcBef>
                        <a:buNone/>
                      </a:pPr>
                      <a:r>
                        <a:rPr lang="fi-FI" sz="900" b="0" spc="0" dirty="0">
                          <a:solidFill>
                            <a:srgbClr val="231F20"/>
                          </a:solidFill>
                          <a:latin typeface="Montserrat Light"/>
                          <a:cs typeface="Montserrat Light"/>
                        </a:rPr>
                        <a:t>tai leikkelettä ja leipää L</a:t>
                      </a:r>
                      <a:r>
                        <a:rPr lang="fi-FI" sz="900" b="0" spc="500" dirty="0">
                          <a:solidFill>
                            <a:srgbClr val="231F20"/>
                          </a:solidFill>
                          <a:latin typeface="Montserrat Light"/>
                          <a:cs typeface="Montserrat Light"/>
                        </a:rPr>
                        <a:t> </a:t>
                      </a:r>
                      <a:endParaRPr lang="fi-FI" dirty="0"/>
                    </a:p>
                    <a:p>
                      <a:pPr marL="287655" marR="340360" indent="0" algn="ctr">
                        <a:lnSpc>
                          <a:spcPct val="100000"/>
                        </a:lnSpc>
                        <a:spcBef>
                          <a:spcPts val="0"/>
                        </a:spcBef>
                      </a:pPr>
                      <a:r>
                        <a:rPr lang="fi-FI" sz="900" b="0" dirty="0">
                          <a:solidFill>
                            <a:srgbClr val="231F20"/>
                          </a:solidFill>
                          <a:latin typeface="Montserrat Light"/>
                          <a:cs typeface="Montserrat Light"/>
                        </a:rPr>
                        <a:t>Hedelmää</a:t>
                      </a:r>
                      <a:endParaRPr lang="fi-FI" sz="9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912422">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96215">
                        <a:lnSpc>
                          <a:spcPct val="100000"/>
                        </a:lnSpc>
                        <a:spcBef>
                          <a:spcPts val="655"/>
                        </a:spcBef>
                      </a:pPr>
                      <a:r>
                        <a:rPr lang="fi-FI" sz="900" b="1" spc="-25" dirty="0">
                          <a:solidFill>
                            <a:srgbClr val="113A58"/>
                          </a:solidFill>
                          <a:latin typeface="Montserrat SemiBold"/>
                          <a:cs typeface="Montserrat SemiBold"/>
                        </a:rPr>
                        <a:t>TI</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lvl="0" indent="0" algn="ctr">
                        <a:lnSpc>
                          <a:spcPct val="100000"/>
                        </a:lnSpc>
                        <a:spcBef>
                          <a:spcPts val="100"/>
                        </a:spcBef>
                        <a:buNone/>
                      </a:pPr>
                      <a:r>
                        <a:rPr lang="en-US" sz="900" b="0" i="0" u="none" strike="noStrike" spc="-50" noProof="0" dirty="0" err="1">
                          <a:solidFill>
                            <a:schemeClr val="tx1"/>
                          </a:solidFill>
                          <a:latin typeface="Montserrat Light"/>
                        </a:rPr>
                        <a:t>Vehnäpuuroa</a:t>
                      </a:r>
                      <a:r>
                        <a:rPr lang="en-US" sz="900" b="0" i="0" u="none" strike="noStrike" spc="-50" noProof="0" dirty="0">
                          <a:solidFill>
                            <a:schemeClr val="tx1"/>
                          </a:solidFill>
                          <a:latin typeface="Montserrat Light"/>
                        </a:rPr>
                        <a:t> M</a:t>
                      </a:r>
                      <a:r>
                        <a:rPr lang="fi-FI" sz="900" b="0" spc="-5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612140" marR="604520" lvl="0" indent="0" algn="ctr">
                        <a:lnSpc>
                          <a:spcPct val="100000"/>
                        </a:lnSpc>
                        <a:spcBef>
                          <a:spcPts val="100"/>
                        </a:spcBef>
                        <a:buNone/>
                      </a:pPr>
                      <a:r>
                        <a:rPr lang="fi-FI" sz="900" b="0" spc="-10" dirty="0">
                          <a:solidFill>
                            <a:srgbClr val="231F20"/>
                          </a:solidFill>
                          <a:latin typeface="Montserrat Light"/>
                          <a:cs typeface="Montserrat Light"/>
                        </a:rPr>
                        <a:t>Mehukeittoa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612140" marR="604520" lvl="0" indent="0" algn="ctr">
                        <a:lnSpc>
                          <a:spcPct val="100000"/>
                        </a:lnSpc>
                        <a:spcBef>
                          <a:spcPts val="100"/>
                        </a:spcBef>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612140" marR="604520" lvl="0" indent="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27355" algn="ctr">
                        <a:lnSpc>
                          <a:spcPct val="108300"/>
                        </a:lnSpc>
                        <a:spcBef>
                          <a:spcPts val="0"/>
                        </a:spcBef>
                      </a:pPr>
                      <a:r>
                        <a:rPr lang="fi-FI" sz="900" b="0" dirty="0">
                          <a:solidFill>
                            <a:srgbClr val="231F20"/>
                          </a:solidFill>
                          <a:latin typeface="Montserrat Light"/>
                          <a:cs typeface="Montserrat Light"/>
                        </a:rPr>
                        <a:t>Bataatti-juurespihvejä M,G </a:t>
                      </a:r>
                    </a:p>
                    <a:p>
                      <a:pPr marL="91440" marR="427355" algn="ctr">
                        <a:lnSpc>
                          <a:spcPct val="108300"/>
                        </a:lnSpc>
                        <a:spcBef>
                          <a:spcPts val="0"/>
                        </a:spcBef>
                      </a:pPr>
                      <a:r>
                        <a:rPr lang="fi-FI" sz="900" b="0" dirty="0">
                          <a:solidFill>
                            <a:srgbClr val="231F20"/>
                          </a:solidFill>
                          <a:latin typeface="Montserrat Light"/>
                          <a:cs typeface="Montserrat Light"/>
                        </a:rPr>
                        <a:t>Juusto-yrttikastiketta</a:t>
                      </a:r>
                      <a:r>
                        <a:rPr sz="900" b="0" spc="20" dirty="0">
                          <a:solidFill>
                            <a:srgbClr val="231F20"/>
                          </a:solidFill>
                          <a:latin typeface="Montserrat Light"/>
                          <a:cs typeface="Montserrat Light"/>
                        </a:rPr>
                        <a:t> </a:t>
                      </a:r>
                      <a:r>
                        <a:rPr sz="900" b="0" spc="-50" dirty="0">
                          <a:solidFill>
                            <a:srgbClr val="231F20"/>
                          </a:solidFill>
                          <a:latin typeface="Montserrat Light"/>
                          <a:cs typeface="Montserrat Light"/>
                        </a:rPr>
                        <a:t>L</a:t>
                      </a:r>
                      <a:r>
                        <a:rPr lang="fi-FI" sz="900" b="0" spc="-50" dirty="0">
                          <a:solidFill>
                            <a:srgbClr val="231F20"/>
                          </a:solidFill>
                          <a:latin typeface="Montserrat Light"/>
                          <a:cs typeface="Montserrat Light"/>
                        </a:rPr>
                        <a:t>,G</a:t>
                      </a:r>
                      <a:r>
                        <a:rPr sz="900" b="0" spc="500" dirty="0">
                          <a:solidFill>
                            <a:srgbClr val="231F20"/>
                          </a:solidFill>
                          <a:latin typeface="Montserrat Light"/>
                          <a:cs typeface="Montserrat Light"/>
                        </a:rPr>
                        <a:t> </a:t>
                      </a:r>
                      <a:r>
                        <a:rPr lang="fi-FI" sz="900" b="0" spc="0" dirty="0">
                          <a:solidFill>
                            <a:srgbClr val="231F20"/>
                          </a:solidFill>
                          <a:latin typeface="Montserrat Light"/>
                          <a:cs typeface="Montserrat Light"/>
                        </a:rPr>
                        <a:t>Perunasosetta</a:t>
                      </a:r>
                      <a:r>
                        <a:rPr sz="900" b="0" spc="0" dirty="0">
                          <a:solidFill>
                            <a:srgbClr val="231F20"/>
                          </a:solidFill>
                          <a:latin typeface="Montserrat Light"/>
                          <a:cs typeface="Montserrat Light"/>
                        </a:rPr>
                        <a:t> </a:t>
                      </a:r>
                      <a:r>
                        <a:rPr lang="fi-FI" sz="900" b="0" spc="-25" dirty="0">
                          <a:solidFill>
                            <a:srgbClr val="231F20"/>
                          </a:solidFill>
                          <a:latin typeface="Montserrat Light"/>
                          <a:cs typeface="Montserrat Light"/>
                        </a:rPr>
                        <a:t>L</a:t>
                      </a:r>
                      <a:r>
                        <a:rPr sz="900" b="0" spc="-25" dirty="0">
                          <a:solidFill>
                            <a:srgbClr val="231F20"/>
                          </a:solidFill>
                          <a:latin typeface="Montserrat Light"/>
                          <a:cs typeface="Montserrat Light"/>
                        </a:rPr>
                        <a:t>,G</a:t>
                      </a:r>
                      <a:r>
                        <a:rPr sz="900" b="0" spc="500" dirty="0">
                          <a:solidFill>
                            <a:srgbClr val="231F20"/>
                          </a:solidFill>
                          <a:latin typeface="Montserrat Light"/>
                          <a:cs typeface="Montserrat Light"/>
                        </a:rPr>
                        <a:t> </a:t>
                      </a:r>
                      <a:r>
                        <a:rPr lang="fi-FI" sz="900" b="0" spc="-10" dirty="0">
                          <a:solidFill>
                            <a:srgbClr val="231F20"/>
                          </a:solidFill>
                          <a:latin typeface="Montserrat Light"/>
                          <a:cs typeface="Montserrat Light"/>
                        </a:rPr>
                        <a:t>Punajuurisalaattia M,G</a:t>
                      </a:r>
                      <a:endParaRPr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900">
                        <a:latin typeface="Times New Roman"/>
                        <a:cs typeface="Times New Roman"/>
                      </a:endParaRPr>
                    </a:p>
                    <a:p>
                      <a:pPr marL="382905" marR="375285" indent="38100" algn="ctr">
                        <a:lnSpc>
                          <a:spcPct val="108300"/>
                        </a:lnSpc>
                      </a:pPr>
                      <a:endParaRPr lang="fi-FI" sz="900" b="0">
                        <a:solidFill>
                          <a:srgbClr val="231F20"/>
                        </a:solidFill>
                        <a:latin typeface="Montserrat Light"/>
                        <a:cs typeface="Montserrat Light"/>
                      </a:endParaRPr>
                    </a:p>
                    <a:p>
                      <a:pPr marL="91440" marR="375285" lvl="0" indent="38100" algn="ctr">
                        <a:lnSpc>
                          <a:spcPct val="108300"/>
                        </a:lnSpc>
                        <a:buNone/>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375285" lvl="0" indent="38100" algn="ctr">
                        <a:lnSpc>
                          <a:spcPct val="108300"/>
                        </a:lnSpc>
                        <a:buNone/>
                      </a:pPr>
                      <a:r>
                        <a:rPr lang="fi-FI" sz="900" b="0" dirty="0">
                          <a:solidFill>
                            <a:srgbClr val="231F20"/>
                          </a:solidFill>
                          <a:latin typeface="Montserrat Light"/>
                          <a:cs typeface="Montserrat Light"/>
                        </a:rPr>
                        <a:t>Talon suolaisia </a:t>
                      </a:r>
                      <a:endParaRPr lang="fi-FI" sz="900">
                        <a:latin typeface="Montserrat Light"/>
                        <a:cs typeface="Montserrat Light"/>
                      </a:endParaRPr>
                    </a:p>
                    <a:p>
                      <a:pPr marL="91440" marR="375285" lvl="0" indent="38100" algn="ctr">
                        <a:lnSpc>
                          <a:spcPct val="108300"/>
                        </a:lnSpc>
                        <a:buNone/>
                      </a:pPr>
                      <a:r>
                        <a:rPr lang="fi-FI" sz="900" b="0" dirty="0">
                          <a:solidFill>
                            <a:srgbClr val="231F20"/>
                          </a:solidFill>
                          <a:latin typeface="Montserrat Light"/>
                          <a:cs typeface="Montserrat Light"/>
                        </a:rPr>
                        <a:t>muffineita</a:t>
                      </a:r>
                      <a:r>
                        <a:rPr lang="fi-FI" sz="900" b="0" spc="5"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36880" algn="ctr">
                        <a:lnSpc>
                          <a:spcPct val="108300"/>
                        </a:lnSpc>
                      </a:pPr>
                      <a:r>
                        <a:rPr lang="fi-FI" sz="900" b="0" spc="-25" dirty="0">
                          <a:solidFill>
                            <a:srgbClr val="231F20"/>
                          </a:solidFill>
                          <a:latin typeface="Montserrat Light"/>
                          <a:cs typeface="Montserrat Light"/>
                        </a:rPr>
                        <a:t>Siskonmakkarakeittoa M</a:t>
                      </a:r>
                      <a:r>
                        <a:rPr sz="900" b="0" spc="-25" dirty="0">
                          <a:solidFill>
                            <a:srgbClr val="231F20"/>
                          </a:solidFill>
                          <a:latin typeface="Montserrat Light"/>
                          <a:cs typeface="Montserrat Light"/>
                        </a:rPr>
                        <a:t>,G</a:t>
                      </a:r>
                      <a:endParaRPr lang="fi-FI" sz="900" b="0" spc="-25" dirty="0">
                        <a:solidFill>
                          <a:srgbClr val="231F20"/>
                        </a:solidFill>
                        <a:latin typeface="Montserrat Light"/>
                        <a:cs typeface="Montserrat Light"/>
                      </a:endParaRPr>
                    </a:p>
                    <a:p>
                      <a:pPr marL="91440" marR="436880" algn="ctr">
                        <a:lnSpc>
                          <a:spcPct val="108300"/>
                        </a:lnSpc>
                      </a:pPr>
                      <a:r>
                        <a:rPr lang="fi-FI" sz="900" b="0" spc="-25" dirty="0">
                          <a:solidFill>
                            <a:srgbClr val="231F20"/>
                          </a:solidFill>
                          <a:latin typeface="Montserrat Light"/>
                          <a:cs typeface="Montserrat Light"/>
                        </a:rPr>
                        <a:t>Vadelmaista piimähyytelöä L,G</a:t>
                      </a:r>
                      <a:r>
                        <a:rPr sz="900" b="0" spc="500" dirty="0">
                          <a:solidFill>
                            <a:srgbClr val="231F20"/>
                          </a:solidFill>
                          <a:latin typeface="Montserrat Light"/>
                          <a:cs typeface="Montserrat Light"/>
                        </a:rPr>
                        <a:t> </a:t>
                      </a:r>
                      <a:r>
                        <a:rPr lang="fi-FI"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47040" algn="ctr">
                        <a:lnSpc>
                          <a:spcPct val="108300"/>
                        </a:lnSpc>
                      </a:pPr>
                      <a:r>
                        <a:rPr lang="fi-FI" sz="900" b="0" spc="0" dirty="0">
                          <a:solidFill>
                            <a:srgbClr val="231F20"/>
                          </a:solidFill>
                          <a:latin typeface="Montserrat Light"/>
                          <a:cs typeface="Montserrat Light"/>
                        </a:rPr>
                        <a:t>Luumurahkaa L,</a:t>
                      </a:r>
                      <a:r>
                        <a:rPr sz="900" b="0" spc="0" dirty="0">
                          <a:solidFill>
                            <a:srgbClr val="231F20"/>
                          </a:solidFill>
                          <a:latin typeface="Montserrat Light"/>
                          <a:cs typeface="Montserrat Light"/>
                        </a:rPr>
                        <a:t>G </a:t>
                      </a:r>
                      <a:endParaRPr lang="en-US" sz="900" spc="0" dirty="0">
                        <a:solidFill>
                          <a:schemeClr val="tx1"/>
                        </a:solidFill>
                        <a:latin typeface="Montserrat Light"/>
                        <a:cs typeface="Montserrat Light"/>
                      </a:endParaRPr>
                    </a:p>
                    <a:p>
                      <a:pPr marL="91440" marR="447040" lvl="0" algn="ctr">
                        <a:lnSpc>
                          <a:spcPct val="108300"/>
                        </a:lnSpc>
                        <a:buNone/>
                      </a:pPr>
                      <a:r>
                        <a:rPr lang="fi-FI" sz="900" b="0" spc="0" dirty="0">
                          <a:solidFill>
                            <a:schemeClr val="tx1"/>
                          </a:solidFill>
                          <a:latin typeface="Montserrat Light"/>
                          <a:cs typeface="Montserrat Light"/>
                        </a:rPr>
                        <a:t>Leikkelettä</a:t>
                      </a:r>
                      <a:endParaRPr sz="900" spc="0" dirty="0">
                        <a:solidFill>
                          <a:schemeClr val="tx1"/>
                        </a:solidFill>
                        <a:latin typeface="Montserrat Light"/>
                        <a:cs typeface="Montserrat Light"/>
                      </a:endParaRPr>
                    </a:p>
                    <a:p>
                      <a:pPr marL="91440" marR="485140" algn="ctr">
                        <a:lnSpc>
                          <a:spcPct val="108300"/>
                        </a:lnSpc>
                      </a:pPr>
                      <a:r>
                        <a:rPr lang="fi-FI" sz="900" b="0" spc="0" dirty="0">
                          <a:solidFill>
                            <a:srgbClr val="231F20"/>
                          </a:solidFill>
                          <a:latin typeface="Montserrat Light"/>
                          <a:cs typeface="Montserrat Light"/>
                        </a:rPr>
                        <a:t>Hedelmää</a:t>
                      </a:r>
                      <a:endParaRPr sz="900" spc="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762590">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990">
                        <a:lnSpc>
                          <a:spcPct val="100000"/>
                        </a:lnSpc>
                        <a:spcBef>
                          <a:spcPts val="655"/>
                        </a:spcBef>
                      </a:pPr>
                      <a:r>
                        <a:rPr lang="fi-FI" sz="900" b="1" spc="-25" dirty="0">
                          <a:solidFill>
                            <a:srgbClr val="113A58"/>
                          </a:solidFill>
                          <a:latin typeface="Montserrat SemiBold"/>
                          <a:cs typeface="Montserrat SemiBold"/>
                        </a:rPr>
                        <a:t>KE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lvl="0" indent="0" algn="ctr">
                        <a:lnSpc>
                          <a:spcPct val="100000"/>
                        </a:lnSpc>
                        <a:spcBef>
                          <a:spcPts val="100"/>
                        </a:spcBef>
                        <a:buNone/>
                      </a:pPr>
                      <a:r>
                        <a:rPr lang="en-US" sz="900" b="0" i="0" u="none" strike="noStrike" spc="-50" noProof="0" dirty="0">
                          <a:solidFill>
                            <a:schemeClr val="tx1"/>
                          </a:solidFill>
                          <a:latin typeface="Montserrat Light"/>
                        </a:rPr>
                        <a:t>4-viljanpuuroa M</a:t>
                      </a:r>
                      <a:r>
                        <a:rPr lang="en-US" sz="900" b="0" spc="-50" dirty="0">
                          <a:solidFill>
                            <a:srgbClr val="231F20"/>
                          </a:solidFill>
                          <a:latin typeface="Montserrat Light"/>
                          <a:cs typeface="Montserrat Light"/>
                        </a:rPr>
                        <a:t> </a:t>
                      </a:r>
                      <a:endParaRPr lang="en-US" sz="900" b="0" spc="500" dirty="0">
                        <a:solidFill>
                          <a:srgbClr val="231F20"/>
                        </a:solidFill>
                        <a:latin typeface="Montserrat Light"/>
                        <a:cs typeface="Montserrat Light"/>
                      </a:endParaRPr>
                    </a:p>
                    <a:p>
                      <a:pPr marL="611505" marR="603885" lvl="0" indent="0" algn="ctr">
                        <a:lnSpc>
                          <a:spcPct val="100000"/>
                        </a:lnSpc>
                        <a:spcBef>
                          <a:spcPts val="100"/>
                        </a:spcBef>
                        <a:buNone/>
                      </a:pPr>
                      <a:r>
                        <a:rPr lang="fi-FI" sz="900" b="0" spc="-10" dirty="0">
                          <a:solidFill>
                            <a:srgbClr val="231F20"/>
                          </a:solidFill>
                          <a:latin typeface="Montserrat Light"/>
                          <a:cs typeface="Montserrat Light"/>
                        </a:rPr>
                        <a:t>Hilloa</a:t>
                      </a:r>
                      <a:r>
                        <a:rPr sz="900" b="0" spc="500" dirty="0">
                          <a:solidFill>
                            <a:srgbClr val="231F20"/>
                          </a:solidFill>
                          <a:latin typeface="Montserrat Light"/>
                          <a:cs typeface="Montserrat Light"/>
                        </a:rPr>
                        <a:t> </a:t>
                      </a:r>
                      <a:endParaRPr lang="fi-FI" sz="900" dirty="0">
                        <a:latin typeface="Montserrat Light"/>
                        <a:cs typeface="Montserrat Light"/>
                      </a:endParaRPr>
                    </a:p>
                    <a:p>
                      <a:pPr marL="611505" marR="603885" lvl="0" indent="0" algn="ctr">
                        <a:lnSpc>
                          <a:spcPct val="100000"/>
                        </a:lnSpc>
                        <a:spcBef>
                          <a:spcPts val="100"/>
                        </a:spcBef>
                        <a:buNone/>
                      </a:pPr>
                      <a:r>
                        <a:rPr lang="fi-FI" sz="900" b="0" spc="-10" dirty="0">
                          <a:solidFill>
                            <a:schemeClr val="tx1"/>
                          </a:solidFill>
                          <a:latin typeface="Montserrat Light"/>
                          <a:cs typeface="Montserrat Light"/>
                        </a:rPr>
                        <a:t>Leikkelettä</a:t>
                      </a:r>
                      <a:r>
                        <a:rPr sz="900" b="0" spc="500" dirty="0">
                          <a:solidFill>
                            <a:srgbClr val="231F20"/>
                          </a:solidFill>
                          <a:latin typeface="Montserrat Light"/>
                          <a:cs typeface="Montserrat Light"/>
                        </a:rPr>
                        <a:t> </a:t>
                      </a:r>
                      <a:endParaRPr lang="en-US" sz="900" dirty="0">
                        <a:latin typeface="Montserrat Light"/>
                        <a:cs typeface="Montserrat Light"/>
                      </a:endParaRPr>
                    </a:p>
                    <a:p>
                      <a:pPr marL="611505" marR="603885" lvl="0" indent="0" algn="ctr">
                        <a:lnSpc>
                          <a:spcPct val="100000"/>
                        </a:lnSpc>
                        <a:spcBef>
                          <a:spcPts val="100"/>
                        </a:spcBef>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04165" marR="296545" algn="ctr">
                        <a:lnSpc>
                          <a:spcPct val="108300"/>
                        </a:lnSpc>
                      </a:pPr>
                      <a:r>
                        <a:rPr sz="900" b="0" err="1">
                          <a:solidFill>
                            <a:srgbClr val="231F20"/>
                          </a:solidFill>
                          <a:latin typeface="Montserrat Light"/>
                          <a:cs typeface="Montserrat Light"/>
                        </a:rPr>
                        <a:t>Palermon</a:t>
                      </a:r>
                      <a:r>
                        <a:rPr sz="900" b="0" dirty="0">
                          <a:solidFill>
                            <a:srgbClr val="231F20"/>
                          </a:solidFill>
                          <a:latin typeface="Montserrat Light"/>
                          <a:cs typeface="Montserrat Light"/>
                        </a:rPr>
                        <a:t> </a:t>
                      </a:r>
                      <a:r>
                        <a:rPr sz="900" b="0" err="1">
                          <a:solidFill>
                            <a:srgbClr val="231F20"/>
                          </a:solidFill>
                          <a:latin typeface="Montserrat Light"/>
                          <a:cs typeface="Montserrat Light"/>
                        </a:rPr>
                        <a:t>broileri</a:t>
                      </a:r>
                      <a:r>
                        <a:rPr lang="fi-FI" sz="900" b="0" dirty="0">
                          <a:solidFill>
                            <a:srgbClr val="231F20"/>
                          </a:solidFill>
                          <a:latin typeface="Montserrat Light"/>
                          <a:cs typeface="Montserrat Light"/>
                        </a:rPr>
                        <a:t>pastaa</a:t>
                      </a:r>
                      <a:r>
                        <a:rPr sz="900" b="0" dirty="0">
                          <a:solidFill>
                            <a:srgbClr val="231F20"/>
                          </a:solidFill>
                          <a:latin typeface="Montserrat Light"/>
                          <a:cs typeface="Montserrat Light"/>
                        </a:rPr>
                        <a:t> </a:t>
                      </a:r>
                      <a:r>
                        <a:rPr sz="900" b="0" spc="-50" dirty="0">
                          <a:solidFill>
                            <a:srgbClr val="231F20"/>
                          </a:solidFill>
                          <a:latin typeface="Montserrat Light"/>
                          <a:cs typeface="Montserrat Light"/>
                        </a:rPr>
                        <a:t>L</a:t>
                      </a:r>
                      <a:r>
                        <a:rPr lang="fi-FI" sz="900" b="0" spc="0" dirty="0">
                          <a:solidFill>
                            <a:srgbClr val="231F20"/>
                          </a:solidFill>
                          <a:latin typeface="Montserrat Light"/>
                          <a:cs typeface="Montserrat Light"/>
                        </a:rPr>
                        <a:t> Kurpitsakuutioita </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a:latin typeface="Times New Roman"/>
                        <a:cs typeface="Times New Roman"/>
                      </a:endParaRPr>
                    </a:p>
                    <a:p>
                      <a:pPr marL="91440" marR="412750" indent="-20320" algn="ctr">
                        <a:lnSpc>
                          <a:spcPct val="108300"/>
                        </a:lnSpc>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412750" lvl="0" indent="-20320" algn="ctr">
                        <a:lnSpc>
                          <a:spcPct val="108300"/>
                        </a:lnSpc>
                        <a:buNone/>
                      </a:pPr>
                      <a:r>
                        <a:rPr lang="fi-FI" sz="900" b="0" dirty="0">
                          <a:solidFill>
                            <a:srgbClr val="231F20"/>
                          </a:solidFill>
                          <a:latin typeface="Montserrat Light"/>
                          <a:cs typeface="Montserrat Light"/>
                        </a:rPr>
                        <a:t>Talon</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pullaa</a:t>
                      </a:r>
                      <a:r>
                        <a:rPr lang="fi-FI" sz="900" b="0" spc="10"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309245" algn="ctr">
                        <a:lnSpc>
                          <a:spcPct val="108300"/>
                        </a:lnSpc>
                      </a:pPr>
                      <a:r>
                        <a:rPr lang="fi-FI" sz="900" b="0" spc="5" dirty="0">
                          <a:solidFill>
                            <a:srgbClr val="231F20"/>
                          </a:solidFill>
                          <a:latin typeface="Montserrat Light"/>
                          <a:cs typeface="Montserrat Light"/>
                        </a:rPr>
                        <a:t>Kermaista kahden </a:t>
                      </a:r>
                      <a:endParaRPr lang="fi-FI" sz="900" b="0" spc="-25" dirty="0">
                        <a:solidFill>
                          <a:srgbClr val="231F20"/>
                        </a:solidFill>
                        <a:latin typeface="Montserrat Light"/>
                        <a:cs typeface="Montserrat Light"/>
                      </a:endParaRPr>
                    </a:p>
                    <a:p>
                      <a:pPr marL="91440" marR="309245" lvl="0" algn="ctr">
                        <a:lnSpc>
                          <a:spcPct val="108300"/>
                        </a:lnSpc>
                        <a:buNone/>
                      </a:pPr>
                      <a:r>
                        <a:rPr lang="fi-FI" sz="900" b="0" spc="5" dirty="0">
                          <a:solidFill>
                            <a:srgbClr val="231F20"/>
                          </a:solidFill>
                          <a:latin typeface="Montserrat Light"/>
                          <a:cs typeface="Montserrat Light"/>
                        </a:rPr>
                        <a:t>kalan</a:t>
                      </a:r>
                      <a:r>
                        <a:rPr sz="900" b="0" spc="5" dirty="0">
                          <a:solidFill>
                            <a:srgbClr val="231F20"/>
                          </a:solidFill>
                          <a:latin typeface="Montserrat Light"/>
                          <a:cs typeface="Montserrat Light"/>
                        </a:rPr>
                        <a:t> </a:t>
                      </a:r>
                      <a:r>
                        <a:rPr sz="900" b="0" dirty="0">
                          <a:solidFill>
                            <a:srgbClr val="231F20"/>
                          </a:solidFill>
                          <a:latin typeface="Montserrat Light"/>
                          <a:cs typeface="Montserrat Light"/>
                        </a:rPr>
                        <a:t>keittoa</a:t>
                      </a:r>
                      <a:r>
                        <a:rPr sz="900" b="0" spc="10" dirty="0">
                          <a:solidFill>
                            <a:srgbClr val="231F20"/>
                          </a:solidFill>
                          <a:latin typeface="Montserrat Light"/>
                          <a:cs typeface="Montserrat Light"/>
                        </a:rPr>
                        <a:t> </a:t>
                      </a:r>
                      <a:r>
                        <a:rPr lang="fi-FI" sz="900" b="0" spc="-25" dirty="0">
                          <a:solidFill>
                            <a:srgbClr val="231F20"/>
                          </a:solidFill>
                          <a:latin typeface="Montserrat Light"/>
                          <a:cs typeface="Montserrat Light"/>
                        </a:rPr>
                        <a:t>L</a:t>
                      </a:r>
                      <a:r>
                        <a:rPr sz="900" b="0" spc="-25" dirty="0">
                          <a:solidFill>
                            <a:srgbClr val="231F20"/>
                          </a:solidFill>
                          <a:latin typeface="Montserrat Light"/>
                          <a:cs typeface="Montserrat Light"/>
                        </a:rPr>
                        <a:t>,G</a:t>
                      </a:r>
                      <a:endParaRPr lang="fi-FI" sz="900" b="0" spc="-25" dirty="0">
                        <a:solidFill>
                          <a:srgbClr val="231F20"/>
                        </a:solidFill>
                        <a:latin typeface="Montserrat Light"/>
                        <a:cs typeface="Montserrat Light"/>
                      </a:endParaRPr>
                    </a:p>
                    <a:p>
                      <a:pPr marL="91440" marR="309245" algn="ctr">
                        <a:lnSpc>
                          <a:spcPct val="108300"/>
                        </a:lnSpc>
                      </a:pPr>
                      <a:r>
                        <a:rPr lang="fi-FI" sz="900" b="0" spc="-25" dirty="0">
                          <a:solidFill>
                            <a:srgbClr val="231F20"/>
                          </a:solidFill>
                          <a:latin typeface="Montserrat Light"/>
                          <a:cs typeface="Montserrat Light"/>
                        </a:rPr>
                        <a:t>Hedelmärahkaa L,G</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309245" lvl="0" algn="ctr">
                        <a:lnSpc>
                          <a:spcPct val="108300"/>
                        </a:lnSpc>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79425" algn="ctr">
                        <a:lnSpc>
                          <a:spcPct val="108300"/>
                        </a:lnSpc>
                      </a:pPr>
                      <a:r>
                        <a:rPr lang="fi-FI" sz="900" b="0" spc="-25" dirty="0">
                          <a:solidFill>
                            <a:schemeClr val="tx1"/>
                          </a:solidFill>
                          <a:latin typeface="Montserrat Light"/>
                          <a:cs typeface="Montserrat Light"/>
                        </a:rPr>
                        <a:t>Puolukka-</a:t>
                      </a:r>
                    </a:p>
                    <a:p>
                      <a:pPr marL="91440" marR="479425" algn="ctr">
                        <a:lnSpc>
                          <a:spcPct val="108300"/>
                        </a:lnSpc>
                      </a:pPr>
                      <a:r>
                        <a:rPr lang="fi-FI" sz="900" b="0" spc="-25" dirty="0">
                          <a:solidFill>
                            <a:schemeClr val="tx1"/>
                          </a:solidFill>
                          <a:latin typeface="Montserrat Light"/>
                          <a:cs typeface="Montserrat Light"/>
                        </a:rPr>
                        <a:t>vispipuuroa M</a:t>
                      </a:r>
                      <a:r>
                        <a:rPr sz="900" b="1" spc="500" dirty="0">
                          <a:solidFill>
                            <a:schemeClr val="tx1"/>
                          </a:solidFill>
                          <a:latin typeface="Montserrat Light"/>
                          <a:cs typeface="Montserrat Light"/>
                        </a:rPr>
                        <a:t> </a:t>
                      </a:r>
                      <a:endParaRPr lang="en-US" sz="900" b="1">
                        <a:solidFill>
                          <a:schemeClr val="tx1"/>
                        </a:solidFill>
                        <a:latin typeface="Montserrat Light"/>
                        <a:cs typeface="Montserrat Light"/>
                      </a:endParaRPr>
                    </a:p>
                    <a:p>
                      <a:pPr marL="91440" marR="479425" lvl="0" algn="ctr">
                        <a:lnSpc>
                          <a:spcPct val="108300"/>
                        </a:lnSpc>
                        <a:buNone/>
                      </a:pPr>
                      <a:r>
                        <a:rPr sz="900" b="0" spc="-10" err="1">
                          <a:solidFill>
                            <a:schemeClr val="tx1"/>
                          </a:solidFill>
                          <a:latin typeface="Montserrat Light"/>
                          <a:cs typeface="Montserrat Light"/>
                        </a:rPr>
                        <a:t>Juustoa</a:t>
                      </a:r>
                      <a:endParaRPr sz="900">
                        <a:solidFill>
                          <a:schemeClr val="tx1"/>
                        </a:solidFill>
                        <a:latin typeface="Montserrat Light"/>
                        <a:cs typeface="Montserrat Light"/>
                      </a:endParaRPr>
                    </a:p>
                    <a:p>
                      <a:pPr marL="91440" marR="485140" algn="ctr">
                        <a:lnSpc>
                          <a:spcPct val="108300"/>
                        </a:lnSpc>
                      </a:pPr>
                      <a:r>
                        <a:rPr lang="fi-FI" sz="900" b="0" dirty="0">
                          <a:solidFill>
                            <a:schemeClr val="tx1"/>
                          </a:solidFill>
                          <a:latin typeface="Montserrat Light"/>
                          <a:cs typeface="Montserrat Light"/>
                        </a:rPr>
                        <a:t>Hedelmää</a:t>
                      </a:r>
                      <a:endParaRPr sz="900" dirty="0">
                        <a:solidFill>
                          <a:schemeClr val="tx1"/>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838389">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2720">
                        <a:lnSpc>
                          <a:spcPct val="100000"/>
                        </a:lnSpc>
                        <a:spcBef>
                          <a:spcPts val="655"/>
                        </a:spcBef>
                      </a:pPr>
                      <a:r>
                        <a:rPr lang="fi-FI" sz="900" b="1" spc="-25" dirty="0">
                          <a:solidFill>
                            <a:srgbClr val="113A58"/>
                          </a:solidFill>
                          <a:latin typeface="Montserrat SemiBold"/>
                          <a:cs typeface="Montserrat SemiBold"/>
                        </a:rPr>
                        <a:t>TO</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lvl="0" indent="0" algn="ctr">
                        <a:lnSpc>
                          <a:spcPct val="100000"/>
                        </a:lnSpc>
                        <a:spcBef>
                          <a:spcPts val="100"/>
                        </a:spcBef>
                        <a:buNone/>
                      </a:pPr>
                      <a:r>
                        <a:rPr lang="en-US" sz="900" b="0" i="0" u="none" strike="noStrike" spc="-50" noProof="0" dirty="0" err="1">
                          <a:solidFill>
                            <a:schemeClr val="tx1"/>
                          </a:solidFill>
                          <a:latin typeface="Montserrat Light"/>
                        </a:rPr>
                        <a:t>Kaurapuuroa</a:t>
                      </a:r>
                      <a:r>
                        <a:rPr lang="en-US" sz="900" b="0" i="0" u="none" strike="noStrike" spc="-50" noProof="0" dirty="0">
                          <a:solidFill>
                            <a:schemeClr val="tx1"/>
                          </a:solidFill>
                          <a:latin typeface="Montserrat Light"/>
                        </a:rPr>
                        <a:t> M</a:t>
                      </a:r>
                      <a:r>
                        <a:rPr lang="fi-FI" sz="900" b="0" spc="-5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612140" marR="604520" lvl="0" indent="0" algn="ctr">
                        <a:lnSpc>
                          <a:spcPct val="100000"/>
                        </a:lnSpc>
                        <a:spcBef>
                          <a:spcPts val="100"/>
                        </a:spcBef>
                        <a:buNone/>
                      </a:pPr>
                      <a:r>
                        <a:rPr lang="fi-FI" sz="900" b="0" spc="-10" dirty="0">
                          <a:solidFill>
                            <a:srgbClr val="231F20"/>
                          </a:solidFill>
                          <a:latin typeface="Montserrat Light"/>
                          <a:cs typeface="Montserrat Light"/>
                        </a:rPr>
                        <a:t>Mehukeittoa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612140" marR="604520" lvl="0" indent="0" algn="ctr">
                        <a:lnSpc>
                          <a:spcPct val="100000"/>
                        </a:lnSpc>
                        <a:spcBef>
                          <a:spcPts val="100"/>
                        </a:spcBef>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612140" marR="604520" lvl="0" indent="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87655" marR="463550" algn="ctr">
                        <a:lnSpc>
                          <a:spcPct val="108300"/>
                        </a:lnSpc>
                        <a:spcBef>
                          <a:spcPts val="370"/>
                        </a:spcBef>
                      </a:pPr>
                      <a:r>
                        <a:rPr lang="fi-FI" sz="900" b="0" spc="0" dirty="0">
                          <a:solidFill>
                            <a:srgbClr val="231F20"/>
                          </a:solidFill>
                          <a:latin typeface="Montserrat Light"/>
                          <a:cs typeface="Montserrat Light"/>
                        </a:rPr>
                        <a:t>Kaali-jauhelihalaatikkoa </a:t>
                      </a:r>
                      <a:r>
                        <a:rPr sz="900" b="0" spc="0" dirty="0">
                          <a:solidFill>
                            <a:srgbClr val="231F20"/>
                          </a:solidFill>
                          <a:latin typeface="Montserrat Light"/>
                          <a:cs typeface="Montserrat Light"/>
                        </a:rPr>
                        <a:t>M,G </a:t>
                      </a:r>
                      <a:endParaRPr lang="fi-FI" sz="900" b="0" spc="0" dirty="0">
                        <a:solidFill>
                          <a:srgbClr val="231F20"/>
                        </a:solidFill>
                        <a:latin typeface="Montserrat Light"/>
                        <a:cs typeface="Montserrat Light"/>
                      </a:endParaRPr>
                    </a:p>
                    <a:p>
                      <a:pPr marL="287655" marR="463550" algn="ctr">
                        <a:lnSpc>
                          <a:spcPct val="108300"/>
                        </a:lnSpc>
                        <a:spcBef>
                          <a:spcPts val="370"/>
                        </a:spcBef>
                      </a:pPr>
                      <a:r>
                        <a:rPr sz="900" b="0" spc="0">
                          <a:solidFill>
                            <a:srgbClr val="231F20"/>
                          </a:solidFill>
                          <a:latin typeface="Montserrat Light"/>
                          <a:cs typeface="Montserrat Light"/>
                        </a:rPr>
                        <a:t>P</a:t>
                      </a:r>
                      <a:r>
                        <a:rPr lang="fi-FI" sz="900" b="0" spc="0" dirty="0" err="1">
                          <a:solidFill>
                            <a:srgbClr val="231F20"/>
                          </a:solidFill>
                          <a:latin typeface="Montserrat Light"/>
                          <a:cs typeface="Montserrat Light"/>
                        </a:rPr>
                        <a:t>uolukkahilloa</a:t>
                      </a:r>
                      <a:r>
                        <a:rPr lang="fi-FI" sz="900" b="0" spc="0" dirty="0">
                          <a:solidFill>
                            <a:srgbClr val="231F20"/>
                          </a:solidFill>
                          <a:latin typeface="Montserrat Light"/>
                          <a:cs typeface="Montserrat Light"/>
                        </a:rPr>
                        <a:t> M</a:t>
                      </a:r>
                      <a:r>
                        <a:rPr sz="900" b="0" spc="0" dirty="0">
                          <a:solidFill>
                            <a:srgbClr val="231F20"/>
                          </a:solidFill>
                          <a:latin typeface="Montserrat Light"/>
                          <a:cs typeface="Montserrat Light"/>
                        </a:rPr>
                        <a:t>,G </a:t>
                      </a:r>
                      <a:r>
                        <a:rPr lang="fi-FI" sz="900" b="0" spc="0" dirty="0">
                          <a:solidFill>
                            <a:srgbClr val="231F20"/>
                          </a:solidFill>
                          <a:latin typeface="Montserrat Light"/>
                          <a:cs typeface="Montserrat Light"/>
                        </a:rPr>
                        <a:t>Rakuuna</a:t>
                      </a:r>
                      <a:r>
                        <a:rPr sz="900" b="0" spc="0" dirty="0" err="1">
                          <a:solidFill>
                            <a:srgbClr val="231F20"/>
                          </a:solidFill>
                          <a:latin typeface="Montserrat Light"/>
                          <a:cs typeface="Montserrat Light"/>
                        </a:rPr>
                        <a:t>porkkanoita</a:t>
                      </a:r>
                      <a:r>
                        <a:rPr lang="fi-FI" sz="900" b="0" spc="0" dirty="0">
                          <a:solidFill>
                            <a:srgbClr val="231F20"/>
                          </a:solidFill>
                          <a:latin typeface="Montserrat Light"/>
                          <a:cs typeface="Montserrat Light"/>
                        </a:rPr>
                        <a:t> M,G</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900">
                        <a:latin typeface="Times New Roman"/>
                        <a:cs typeface="Times New Roman"/>
                      </a:endParaRPr>
                    </a:p>
                    <a:p>
                      <a:pPr marL="91440" marR="359410" indent="53975" algn="ctr">
                        <a:lnSpc>
                          <a:spcPct val="108300"/>
                        </a:lnSpc>
                      </a:pPr>
                      <a:endParaRPr lang="fi-FI" sz="900" b="0">
                        <a:solidFill>
                          <a:srgbClr val="231F20"/>
                        </a:solidFill>
                        <a:latin typeface="Montserrat Light"/>
                        <a:cs typeface="Montserrat Light"/>
                      </a:endParaRPr>
                    </a:p>
                    <a:p>
                      <a:pPr marL="91440" marR="359410" lvl="0" indent="53975" algn="ctr">
                        <a:lnSpc>
                          <a:spcPct val="108300"/>
                        </a:lnSpc>
                        <a:buNone/>
                      </a:pPr>
                      <a:r>
                        <a:rPr lang="fi-FI" sz="900" b="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359410" lvl="0" indent="53975" algn="ctr">
                        <a:lnSpc>
                          <a:spcPct val="108300"/>
                        </a:lnSpc>
                        <a:buNone/>
                      </a:pPr>
                      <a:r>
                        <a:rPr lang="fi-FI" sz="900" b="0">
                          <a:solidFill>
                            <a:srgbClr val="231F20"/>
                          </a:solidFill>
                          <a:latin typeface="Montserrat Light"/>
                          <a:cs typeface="Montserrat Light"/>
                        </a:rPr>
                        <a:t>Rahkapiirakkaa</a:t>
                      </a:r>
                      <a:r>
                        <a:rPr lang="fi-FI" sz="900" b="0" spc="-15" dirty="0">
                          <a:solidFill>
                            <a:srgbClr val="231F20"/>
                          </a:solidFill>
                          <a:latin typeface="Montserrat Light"/>
                          <a:cs typeface="Montserrat Light"/>
                        </a:rPr>
                        <a:t> </a:t>
                      </a:r>
                      <a:r>
                        <a:rPr lang="fi-FI" sz="900" b="0" spc="-50">
                          <a:solidFill>
                            <a:srgbClr val="231F20"/>
                          </a:solidFill>
                          <a:latin typeface="Montserrat Light"/>
                          <a:cs typeface="Montserrat Light"/>
                        </a:rPr>
                        <a:t>L</a:t>
                      </a:r>
                      <a:endParaRPr lang="fi-FI" sz="9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88315" indent="-635" algn="ctr">
                        <a:lnSpc>
                          <a:spcPct val="108300"/>
                        </a:lnSpc>
                      </a:pPr>
                      <a:r>
                        <a:rPr lang="fi-FI" sz="900" b="0" dirty="0">
                          <a:solidFill>
                            <a:srgbClr val="231F20"/>
                          </a:solidFill>
                          <a:latin typeface="Montserrat Light"/>
                          <a:cs typeface="Montserrat Light"/>
                        </a:rPr>
                        <a:t>Porkkanasosekeitto</a:t>
                      </a:r>
                      <a:r>
                        <a:rPr sz="900" b="0" dirty="0">
                          <a:solidFill>
                            <a:srgbClr val="231F20"/>
                          </a:solidFill>
                          <a:latin typeface="Montserrat Light"/>
                          <a:cs typeface="Montserrat Light"/>
                        </a:rPr>
                        <a:t>a</a:t>
                      </a:r>
                      <a:r>
                        <a:rPr sz="900" b="0" spc="-10" dirty="0">
                          <a:solidFill>
                            <a:srgbClr val="231F20"/>
                          </a:solidFill>
                          <a:latin typeface="Montserrat Light"/>
                          <a:cs typeface="Montserrat Light"/>
                        </a:rPr>
                        <a:t> </a:t>
                      </a:r>
                      <a:r>
                        <a:rPr sz="900" b="0" spc="-50" dirty="0">
                          <a:solidFill>
                            <a:srgbClr val="231F20"/>
                          </a:solidFill>
                          <a:latin typeface="Montserrat Light"/>
                          <a:cs typeface="Montserrat Light"/>
                        </a:rPr>
                        <a:t>L</a:t>
                      </a:r>
                      <a:r>
                        <a:rPr lang="fi-FI" sz="900" b="0" spc="-50" dirty="0">
                          <a:solidFill>
                            <a:srgbClr val="231F20"/>
                          </a:solidFill>
                          <a:latin typeface="Montserrat Light"/>
                          <a:cs typeface="Montserrat Light"/>
                        </a:rPr>
                        <a:t>,G</a:t>
                      </a:r>
                      <a:r>
                        <a:rPr sz="900" b="0" spc="50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91440" marR="488315" indent="-635" algn="ctr">
                        <a:lnSpc>
                          <a:spcPct val="108300"/>
                        </a:lnSpc>
                      </a:pPr>
                      <a:r>
                        <a:rPr lang="fi-FI" sz="900" b="0" spc="0" dirty="0">
                          <a:solidFill>
                            <a:srgbClr val="231F20"/>
                          </a:solidFill>
                          <a:latin typeface="Montserrat Light"/>
                          <a:cs typeface="Montserrat Light"/>
                        </a:rPr>
                        <a:t>Raejuustoa L, G </a:t>
                      </a:r>
                    </a:p>
                    <a:p>
                      <a:pPr marL="91440" marR="488315" lvl="0" indent="-635" algn="ctr">
                        <a:lnSpc>
                          <a:spcPct val="108300"/>
                        </a:lnSpc>
                        <a:buNone/>
                      </a:pPr>
                      <a:r>
                        <a:rPr lang="fi-FI" sz="900" b="0" spc="0" dirty="0">
                          <a:solidFill>
                            <a:srgbClr val="231F20"/>
                          </a:solidFill>
                          <a:latin typeface="Montserrat Light"/>
                          <a:cs typeface="Montserrat Light"/>
                        </a:rPr>
                        <a:t>Marjarahkaa L.G</a:t>
                      </a:r>
                    </a:p>
                    <a:p>
                      <a:pPr marL="91440" marR="488315" lvl="0" indent="-635" algn="ctr">
                        <a:lnSpc>
                          <a:spcPct val="108300"/>
                        </a:lnSpc>
                        <a:buNone/>
                      </a:pPr>
                      <a:r>
                        <a:rPr sz="900" b="0" spc="-10" dirty="0">
                          <a:solidFill>
                            <a:srgbClr val="231F20"/>
                          </a:solidFill>
                          <a:latin typeface="Montserrat Light"/>
                          <a:cs typeface="Montserrat Light"/>
                        </a:rPr>
                        <a:t>Tuorevihanneksia</a:t>
                      </a:r>
                      <a:endParaRPr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52120" algn="ctr">
                        <a:lnSpc>
                          <a:spcPct val="108300"/>
                        </a:lnSpc>
                      </a:pPr>
                      <a:r>
                        <a:rPr lang="fi-FI" sz="900" b="0">
                          <a:solidFill>
                            <a:srgbClr val="231F20"/>
                          </a:solidFill>
                          <a:latin typeface="Montserrat Light"/>
                          <a:cs typeface="Montserrat Light"/>
                        </a:rPr>
                        <a:t>Uunimunakasta</a:t>
                      </a:r>
                      <a:r>
                        <a:rPr sz="900" b="0" dirty="0">
                          <a:solidFill>
                            <a:srgbClr val="231F20"/>
                          </a:solidFill>
                          <a:latin typeface="Montserrat Light"/>
                          <a:cs typeface="Montserrat Light"/>
                        </a:rPr>
                        <a:t> </a:t>
                      </a:r>
                      <a:r>
                        <a:rPr sz="900" b="0" spc="-25">
                          <a:solidFill>
                            <a:srgbClr val="231F20"/>
                          </a:solidFill>
                          <a:latin typeface="Montserrat Light"/>
                          <a:cs typeface="Montserrat Light"/>
                        </a:rPr>
                        <a:t>L,G</a:t>
                      </a:r>
                      <a:r>
                        <a:rPr sz="900" b="0" spc="500" dirty="0">
                          <a:solidFill>
                            <a:srgbClr val="231F20"/>
                          </a:solidFill>
                          <a:latin typeface="Montserrat Light"/>
                          <a:cs typeface="Montserrat Light"/>
                        </a:rPr>
                        <a:t> </a:t>
                      </a:r>
                      <a:endParaRPr lang="en-US" sz="900" dirty="0">
                        <a:latin typeface="Montserrat Light"/>
                        <a:cs typeface="Montserrat Light"/>
                      </a:endParaRPr>
                    </a:p>
                    <a:p>
                      <a:pPr marL="91440" marR="452120" lvl="0" algn="ctr">
                        <a:lnSpc>
                          <a:spcPct val="108300"/>
                        </a:lnSpc>
                        <a:buNone/>
                      </a:pPr>
                      <a:r>
                        <a:rPr sz="900" b="0" spc="-10" err="1">
                          <a:solidFill>
                            <a:srgbClr val="231F20"/>
                          </a:solidFill>
                          <a:latin typeface="Montserrat Light"/>
                          <a:cs typeface="Montserrat Light"/>
                        </a:rPr>
                        <a:t>Leikkelettä</a:t>
                      </a:r>
                      <a:endParaRPr sz="900">
                        <a:latin typeface="Montserrat Light"/>
                        <a:cs typeface="Montserrat Light"/>
                      </a:endParaRPr>
                    </a:p>
                    <a:p>
                      <a:pPr marL="91440" marR="485140" algn="ctr">
                        <a:lnSpc>
                          <a:spcPct val="108300"/>
                        </a:lnSpc>
                      </a:pPr>
                      <a:r>
                        <a:rPr lang="fi-FI" sz="900" b="0">
                          <a:solidFill>
                            <a:srgbClr val="231F20"/>
                          </a:solidFill>
                          <a:latin typeface="Montserrat Light"/>
                          <a:cs typeface="Montserrat Light"/>
                        </a:rPr>
                        <a:t>Hedelmää</a:t>
                      </a:r>
                      <a:endParaRPr sz="90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787060">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4625">
                        <a:lnSpc>
                          <a:spcPct val="100000"/>
                        </a:lnSpc>
                        <a:spcBef>
                          <a:spcPts val="655"/>
                        </a:spcBef>
                      </a:pPr>
                      <a:r>
                        <a:rPr lang="fi-FI" sz="900" b="1" spc="-25" dirty="0">
                          <a:solidFill>
                            <a:srgbClr val="113A58"/>
                          </a:solidFill>
                          <a:latin typeface="Montserrat SemiBold"/>
                          <a:cs typeface="Montserrat SemiBold"/>
                        </a:rPr>
                        <a:t>PE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lvl="0" indent="0" algn="ctr">
                        <a:lnSpc>
                          <a:spcPct val="100000"/>
                        </a:lnSpc>
                        <a:spcBef>
                          <a:spcPts val="100"/>
                        </a:spcBef>
                        <a:buNone/>
                      </a:pPr>
                      <a:r>
                        <a:rPr lang="fi-FI" sz="900" b="0" i="0" u="none" strike="noStrike" spc="-50" noProof="0">
                          <a:solidFill>
                            <a:schemeClr val="tx1"/>
                          </a:solidFill>
                          <a:latin typeface="Montserrat Light"/>
                        </a:rPr>
                        <a:t>Ruispuuroa M</a:t>
                      </a:r>
                      <a:r>
                        <a:rPr lang="en-US" sz="900" b="0" spc="-50" dirty="0">
                          <a:solidFill>
                            <a:srgbClr val="231F20"/>
                          </a:solidFill>
                          <a:latin typeface="Montserrat Light"/>
                          <a:cs typeface="Montserrat Light"/>
                        </a:rPr>
                        <a:t> </a:t>
                      </a:r>
                      <a:endParaRPr lang="en-US" sz="900" b="0" spc="500" dirty="0">
                        <a:solidFill>
                          <a:srgbClr val="231F20"/>
                        </a:solidFill>
                        <a:latin typeface="Montserrat Light"/>
                        <a:cs typeface="Montserrat Light"/>
                      </a:endParaRPr>
                    </a:p>
                    <a:p>
                      <a:pPr marL="611505" marR="603885" lvl="0" indent="0" algn="ctr">
                        <a:lnSpc>
                          <a:spcPct val="100000"/>
                        </a:lnSpc>
                        <a:spcBef>
                          <a:spcPts val="100"/>
                        </a:spcBef>
                        <a:buNone/>
                      </a:pPr>
                      <a:r>
                        <a:rPr lang="fi-FI" sz="900" b="0" spc="-10">
                          <a:solidFill>
                            <a:srgbClr val="231F20"/>
                          </a:solidFill>
                          <a:latin typeface="Montserrat Light"/>
                          <a:cs typeface="Montserrat Light"/>
                        </a:rPr>
                        <a:t>Hilloa</a:t>
                      </a:r>
                      <a:r>
                        <a:rPr sz="900" b="0" spc="500" dirty="0">
                          <a:solidFill>
                            <a:srgbClr val="231F20"/>
                          </a:solidFill>
                          <a:latin typeface="Montserrat Light"/>
                          <a:cs typeface="Montserrat Light"/>
                        </a:rPr>
                        <a:t> </a:t>
                      </a:r>
                      <a:endParaRPr lang="en-US" sz="900" dirty="0">
                        <a:latin typeface="Montserrat Light"/>
                        <a:cs typeface="Montserrat Light"/>
                      </a:endParaRPr>
                    </a:p>
                    <a:p>
                      <a:pPr marL="611505" marR="603885" lvl="0" indent="0" algn="ctr">
                        <a:lnSpc>
                          <a:spcPct val="100000"/>
                        </a:lnSpc>
                        <a:spcBef>
                          <a:spcPts val="100"/>
                        </a:spcBef>
                        <a:buNone/>
                      </a:pPr>
                      <a:r>
                        <a:rPr sz="900" b="0" spc="-10" err="1">
                          <a:solidFill>
                            <a:srgbClr val="231F20"/>
                          </a:solidFill>
                          <a:latin typeface="Montserrat Light"/>
                          <a:cs typeface="Montserrat Light"/>
                        </a:rPr>
                        <a:t>Leikkelettä</a:t>
                      </a:r>
                      <a:r>
                        <a:rPr sz="900" b="0" spc="500" dirty="0">
                          <a:solidFill>
                            <a:srgbClr val="231F20"/>
                          </a:solidFill>
                          <a:latin typeface="Montserrat Light"/>
                          <a:cs typeface="Montserrat Light"/>
                        </a:rPr>
                        <a:t> </a:t>
                      </a:r>
                      <a:endParaRPr lang="en-US" sz="900" dirty="0">
                        <a:latin typeface="Montserrat Light"/>
                        <a:cs typeface="Montserrat Light"/>
                      </a:endParaRPr>
                    </a:p>
                    <a:p>
                      <a:pPr marL="611505" marR="603885" lvl="0" indent="0" algn="ctr">
                        <a:lnSpc>
                          <a:spcPct val="100000"/>
                        </a:lnSpc>
                        <a:spcBef>
                          <a:spcPts val="100"/>
                        </a:spcBef>
                        <a:buNone/>
                      </a:pPr>
                      <a:r>
                        <a:rPr sz="900" b="0" spc="-10">
                          <a:solidFill>
                            <a:srgbClr val="231F20"/>
                          </a:solidFill>
                          <a:latin typeface="Montserrat Light"/>
                          <a:cs typeface="Montserrat Light"/>
                        </a:rPr>
                        <a:t>Tuorevihanneksia</a:t>
                      </a:r>
                      <a:endParaRPr sz="900">
                        <a:latin typeface="Montserrat Light"/>
                        <a:cs typeface="Montserrat Light"/>
                      </a:endParaRPr>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87655" marR="457200" algn="ctr">
                        <a:lnSpc>
                          <a:spcPct val="108300"/>
                        </a:lnSpc>
                        <a:spcBef>
                          <a:spcPts val="0"/>
                        </a:spcBef>
                      </a:pPr>
                      <a:r>
                        <a:rPr lang="fi-FI" sz="900" b="0" spc="0">
                          <a:solidFill>
                            <a:srgbClr val="231F20"/>
                          </a:solidFill>
                          <a:latin typeface="Montserrat Light"/>
                          <a:cs typeface="Montserrat Light"/>
                        </a:rPr>
                        <a:t>Seitiä </a:t>
                      </a:r>
                    </a:p>
                    <a:p>
                      <a:pPr marL="287655" marR="457200" algn="ctr">
                        <a:lnSpc>
                          <a:spcPct val="108300"/>
                        </a:lnSpc>
                        <a:spcBef>
                          <a:spcPts val="0"/>
                        </a:spcBef>
                      </a:pPr>
                      <a:r>
                        <a:rPr lang="fi-FI" sz="900" b="0" spc="0">
                          <a:solidFill>
                            <a:srgbClr val="231F20"/>
                          </a:solidFill>
                          <a:latin typeface="Montserrat Light"/>
                          <a:cs typeface="Montserrat Light"/>
                        </a:rPr>
                        <a:t>pinaattikastikkeessa L,G</a:t>
                      </a:r>
                    </a:p>
                    <a:p>
                      <a:pPr marL="287655" marR="457200" algn="ctr">
                        <a:lnSpc>
                          <a:spcPct val="108300"/>
                        </a:lnSpc>
                        <a:spcBef>
                          <a:spcPts val="0"/>
                        </a:spcBef>
                      </a:pPr>
                      <a:r>
                        <a:rPr lang="fi-FI" sz="900" b="0" spc="0">
                          <a:solidFill>
                            <a:srgbClr val="231F20"/>
                          </a:solidFill>
                          <a:latin typeface="Montserrat Light"/>
                          <a:cs typeface="Montserrat Light"/>
                        </a:rPr>
                        <a:t>Perunasosetta L,G</a:t>
                      </a:r>
                    </a:p>
                    <a:p>
                      <a:pPr marL="287655" marR="457200" algn="ctr">
                        <a:lnSpc>
                          <a:spcPct val="108300"/>
                        </a:lnSpc>
                        <a:spcBef>
                          <a:spcPts val="0"/>
                        </a:spcBef>
                      </a:pPr>
                      <a:r>
                        <a:rPr lang="fi-FI" sz="900" b="0" spc="0">
                          <a:solidFill>
                            <a:srgbClr val="231F20"/>
                          </a:solidFill>
                          <a:latin typeface="Montserrat Light"/>
                          <a:cs typeface="Montserrat Light"/>
                        </a:rPr>
                        <a:t>Vihersalaattia</a:t>
                      </a:r>
                      <a:endParaRPr sz="900" spc="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a:latin typeface="Times New Roman"/>
                        <a:cs typeface="Times New Roman"/>
                      </a:endParaRPr>
                    </a:p>
                    <a:p>
                      <a:pPr marL="91440" marR="412750" indent="-20320" algn="ctr">
                        <a:lnSpc>
                          <a:spcPct val="108300"/>
                        </a:lnSpc>
                      </a:pPr>
                      <a:r>
                        <a:rPr lang="fi-FI" sz="900" b="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412750" lvl="0" indent="-20320" algn="ctr">
                        <a:lnSpc>
                          <a:spcPct val="108300"/>
                        </a:lnSpc>
                        <a:buNone/>
                      </a:pPr>
                      <a:r>
                        <a:rPr lang="fi-FI" sz="900" b="0">
                          <a:solidFill>
                            <a:srgbClr val="231F20"/>
                          </a:solidFill>
                          <a:latin typeface="Montserrat Light"/>
                          <a:cs typeface="Montserrat Light"/>
                        </a:rPr>
                        <a:t>Talon</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pullaa</a:t>
                      </a:r>
                      <a:r>
                        <a:rPr lang="fi-FI" sz="900" b="0" spc="10" dirty="0">
                          <a:solidFill>
                            <a:srgbClr val="231F20"/>
                          </a:solidFill>
                          <a:latin typeface="Montserrat Light"/>
                          <a:cs typeface="Montserrat Light"/>
                        </a:rPr>
                        <a:t> </a:t>
                      </a:r>
                      <a:r>
                        <a:rPr lang="fi-FI" sz="900" b="0" spc="-50">
                          <a:solidFill>
                            <a:srgbClr val="231F20"/>
                          </a:solidFill>
                          <a:latin typeface="Montserrat Light"/>
                          <a:cs typeface="Montserrat Light"/>
                        </a:rPr>
                        <a:t>L</a:t>
                      </a:r>
                      <a:endParaRPr lang="fi-FI" sz="9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05765" indent="-198120" algn="ctr">
                        <a:lnSpc>
                          <a:spcPct val="108300"/>
                        </a:lnSpc>
                        <a:spcBef>
                          <a:spcPts val="0"/>
                        </a:spcBef>
                      </a:pPr>
                      <a:r>
                        <a:rPr lang="fi-FI" sz="900" b="0" spc="-10">
                          <a:solidFill>
                            <a:srgbClr val="231F20"/>
                          </a:solidFill>
                          <a:latin typeface="Montserrat Light"/>
                          <a:cs typeface="Montserrat Light"/>
                        </a:rPr>
                        <a:t>Jauheliha-</a:t>
                      </a:r>
                    </a:p>
                    <a:p>
                      <a:pPr marL="91440" marR="405765" indent="-198120" algn="ctr">
                        <a:lnSpc>
                          <a:spcPct val="108300"/>
                        </a:lnSpc>
                        <a:spcBef>
                          <a:spcPts val="0"/>
                        </a:spcBef>
                      </a:pPr>
                      <a:r>
                        <a:rPr lang="fi-FI" sz="900" b="0" spc="-10">
                          <a:solidFill>
                            <a:srgbClr val="231F20"/>
                          </a:solidFill>
                          <a:latin typeface="Montserrat Light"/>
                          <a:cs typeface="Montserrat Light"/>
                        </a:rPr>
                        <a:t>perunasoselaatikkoa L,G </a:t>
                      </a:r>
                      <a:endParaRPr lang="fi-FI" sz="900">
                        <a:latin typeface="Montserrat Light"/>
                        <a:cs typeface="Montserrat Light"/>
                      </a:endParaRPr>
                    </a:p>
                    <a:p>
                      <a:pPr marL="91440" marR="405765" lvl="0" indent="-198120" algn="ctr">
                        <a:lnSpc>
                          <a:spcPct val="108300"/>
                        </a:lnSpc>
                        <a:spcBef>
                          <a:spcPts val="0"/>
                        </a:spcBef>
                        <a:buNone/>
                      </a:pPr>
                      <a:r>
                        <a:rPr lang="fi-FI" sz="900" b="0" spc="-10">
                          <a:solidFill>
                            <a:srgbClr val="231F20"/>
                          </a:solidFill>
                          <a:latin typeface="Montserrat Light"/>
                          <a:cs typeface="Montserrat Light"/>
                        </a:rPr>
                        <a:t>Mansikkakiisseliä M,G</a:t>
                      </a:r>
                      <a:r>
                        <a:rPr sz="900" b="0" spc="500" dirty="0">
                          <a:solidFill>
                            <a:srgbClr val="231F20"/>
                          </a:solidFill>
                          <a:latin typeface="Montserrat Light"/>
                          <a:cs typeface="Montserrat Light"/>
                        </a:rPr>
                        <a:t> </a:t>
                      </a:r>
                      <a:endParaRPr lang="fi-FI" sz="900" dirty="0">
                        <a:latin typeface="Montserrat Light"/>
                        <a:cs typeface="Montserrat Light"/>
                      </a:endParaRPr>
                    </a:p>
                    <a:p>
                      <a:pPr marL="91440" marR="405765" lvl="0" indent="-198120" algn="ctr">
                        <a:lnSpc>
                          <a:spcPct val="108300"/>
                        </a:lnSpc>
                        <a:spcBef>
                          <a:spcPts val="0"/>
                        </a:spcBef>
                        <a:buNone/>
                      </a:pPr>
                      <a:r>
                        <a:rPr lang="fi-FI" sz="900" b="0" spc="-10">
                          <a:solidFill>
                            <a:srgbClr val="231F20"/>
                          </a:solidFill>
                          <a:latin typeface="Montserrat Light"/>
                          <a:cs typeface="Montserrat Light"/>
                        </a:rPr>
                        <a:t>Tuorevihanneksia</a:t>
                      </a:r>
                      <a:endParaRPr sz="90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555625" algn="ctr">
                        <a:lnSpc>
                          <a:spcPct val="108300"/>
                        </a:lnSpc>
                      </a:pPr>
                      <a:r>
                        <a:rPr lang="fi-FI" sz="900" b="0">
                          <a:solidFill>
                            <a:srgbClr val="231F20"/>
                          </a:solidFill>
                          <a:latin typeface="Montserrat Light"/>
                          <a:cs typeface="Montserrat Light"/>
                        </a:rPr>
                        <a:t>Lihapiirakkaa M</a:t>
                      </a:r>
                    </a:p>
                    <a:p>
                      <a:pPr marL="91440" marR="555625" algn="ctr">
                        <a:lnSpc>
                          <a:spcPct val="108300"/>
                        </a:lnSpc>
                      </a:pPr>
                      <a:r>
                        <a:rPr lang="fi-FI" sz="900" b="0" err="1">
                          <a:solidFill>
                            <a:srgbClr val="231F20"/>
                          </a:solidFill>
                          <a:latin typeface="Montserrat Light"/>
                          <a:cs typeface="Montserrat Light"/>
                        </a:rPr>
                        <a:t>Mangolassia</a:t>
                      </a:r>
                      <a:r>
                        <a:rPr lang="fi-FI" sz="900" b="0">
                          <a:solidFill>
                            <a:srgbClr val="231F20"/>
                          </a:solidFill>
                          <a:latin typeface="Montserrat Light"/>
                          <a:cs typeface="Montserrat Light"/>
                        </a:rPr>
                        <a:t> L,G</a:t>
                      </a:r>
                    </a:p>
                    <a:p>
                      <a:pPr marL="91440" marR="555625" algn="ctr">
                        <a:lnSpc>
                          <a:spcPct val="108300"/>
                        </a:lnSpc>
                      </a:pPr>
                      <a:r>
                        <a:rPr lang="fi-FI" sz="900" b="0">
                          <a:solidFill>
                            <a:srgbClr val="231F20"/>
                          </a:solidFill>
                          <a:latin typeface="Montserrat Light"/>
                          <a:cs typeface="Montserrat Light"/>
                        </a:rPr>
                        <a:t>Hedelmää</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747472">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a:lnSpc>
                          <a:spcPct val="100000"/>
                        </a:lnSpc>
                        <a:spcBef>
                          <a:spcPts val="25"/>
                        </a:spcBef>
                      </a:pPr>
                      <a:endParaRPr lang="fi-FI" sz="900" dirty="0">
                        <a:latin typeface="Times New Roman"/>
                        <a:cs typeface="Times New Roman"/>
                      </a:endParaRPr>
                    </a:p>
                    <a:p>
                      <a:pPr marL="176530">
                        <a:lnSpc>
                          <a:spcPct val="100000"/>
                        </a:lnSpc>
                      </a:pPr>
                      <a:r>
                        <a:rPr lang="fi-FI" sz="900" b="1" spc="-25" dirty="0">
                          <a:solidFill>
                            <a:srgbClr val="113A58"/>
                          </a:solidFill>
                          <a:latin typeface="Montserrat SemiBold"/>
                          <a:cs typeface="Montserrat SemiBold"/>
                        </a:rPr>
                        <a:t>LA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indent="0">
                        <a:lnSpc>
                          <a:spcPct val="100000"/>
                        </a:lnSpc>
                        <a:spcBef>
                          <a:spcPts val="100"/>
                        </a:spcBef>
                      </a:pPr>
                      <a:endParaRPr sz="900">
                        <a:latin typeface="Times New Roman"/>
                        <a:cs typeface="Times New Roman"/>
                      </a:endParaRPr>
                    </a:p>
                    <a:p>
                      <a:pPr marL="645795" marR="638175" lvl="0" indent="0" algn="ctr">
                        <a:lnSpc>
                          <a:spcPct val="100000"/>
                        </a:lnSpc>
                        <a:spcBef>
                          <a:spcPts val="100"/>
                        </a:spcBef>
                        <a:buNone/>
                      </a:pPr>
                      <a:r>
                        <a:rPr lang="en-US" sz="900" b="0" i="0" u="none" strike="noStrike" spc="-50" noProof="0" err="1">
                          <a:solidFill>
                            <a:schemeClr val="tx1"/>
                          </a:solidFill>
                          <a:latin typeface="Montserrat Light"/>
                        </a:rPr>
                        <a:t>Vehnäpuuroa</a:t>
                      </a:r>
                      <a:r>
                        <a:rPr lang="en-US" sz="900" b="0" i="0" u="none" strike="noStrike" spc="-50" noProof="0">
                          <a:solidFill>
                            <a:schemeClr val="tx1"/>
                          </a:solidFill>
                          <a:latin typeface="Montserrat Light"/>
                        </a:rPr>
                        <a:t> M</a:t>
                      </a:r>
                      <a:endParaRPr lang="en-US"/>
                    </a:p>
                    <a:p>
                      <a:pPr marL="645795" marR="638175" lvl="0" indent="0" algn="ctr">
                        <a:lnSpc>
                          <a:spcPct val="100000"/>
                        </a:lnSpc>
                        <a:spcBef>
                          <a:spcPts val="100"/>
                        </a:spcBef>
                        <a:buNone/>
                      </a:pPr>
                      <a:r>
                        <a:rPr sz="900" b="0" spc="-10" err="1">
                          <a:solidFill>
                            <a:srgbClr val="231F20"/>
                          </a:solidFill>
                          <a:latin typeface="Montserrat Light"/>
                          <a:cs typeface="Montserrat Light"/>
                        </a:rPr>
                        <a:t>Hilloa</a:t>
                      </a:r>
                      <a:endParaRPr sz="900" err="1">
                        <a:latin typeface="Montserrat Light"/>
                        <a:cs typeface="Montserrat Light"/>
                      </a:endParaRPr>
                    </a:p>
                    <a:p>
                      <a:pPr marL="611505" marR="603885" indent="0" algn="ctr">
                        <a:lnSpc>
                          <a:spcPct val="100000"/>
                        </a:lnSpc>
                        <a:spcBef>
                          <a:spcPts val="100"/>
                        </a:spcBef>
                      </a:pPr>
                      <a:r>
                        <a:rPr sz="900" b="0" spc="-10" err="1">
                          <a:solidFill>
                            <a:srgbClr val="231F20"/>
                          </a:solidFill>
                          <a:latin typeface="Montserrat Light"/>
                          <a:cs typeface="Montserrat Light"/>
                        </a:rPr>
                        <a:t>Juustoa</a:t>
                      </a:r>
                      <a:r>
                        <a:rPr sz="900" b="0" spc="500" dirty="0">
                          <a:solidFill>
                            <a:srgbClr val="231F20"/>
                          </a:solidFill>
                          <a:latin typeface="Montserrat Light"/>
                          <a:cs typeface="Montserrat Light"/>
                        </a:rPr>
                        <a:t> </a:t>
                      </a:r>
                      <a:endParaRPr lang="en-US" sz="900" dirty="0">
                        <a:latin typeface="Montserrat Light"/>
                        <a:cs typeface="Montserrat Light"/>
                      </a:endParaRPr>
                    </a:p>
                    <a:p>
                      <a:pPr marL="611505" marR="603885" lvl="0" indent="0" algn="ctr">
                        <a:lnSpc>
                          <a:spcPct val="100000"/>
                        </a:lnSpc>
                        <a:spcBef>
                          <a:spcPts val="100"/>
                        </a:spcBef>
                        <a:buNone/>
                      </a:pPr>
                      <a:r>
                        <a:rPr sz="900" b="0" spc="-10">
                          <a:solidFill>
                            <a:srgbClr val="231F20"/>
                          </a:solidFill>
                          <a:latin typeface="Montserrat Light"/>
                          <a:cs typeface="Montserrat Light"/>
                        </a:rPr>
                        <a:t>Tuorevihanneksia</a:t>
                      </a:r>
                      <a:endParaRPr sz="900" err="1">
                        <a:latin typeface="Montserrat Light"/>
                        <a:cs typeface="Montserrat Light"/>
                      </a:endParaRPr>
                    </a:p>
                  </a:txBody>
                  <a:tcPr marL="0" marR="0" marT="3175"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13055" marR="305435" algn="ctr">
                        <a:lnSpc>
                          <a:spcPct val="108300"/>
                        </a:lnSpc>
                      </a:pPr>
                      <a:r>
                        <a:rPr lang="fi-FI" sz="900" b="0">
                          <a:solidFill>
                            <a:srgbClr val="231F20"/>
                          </a:solidFill>
                          <a:latin typeface="Montserrat Light"/>
                          <a:cs typeface="Montserrat Light"/>
                        </a:rPr>
                        <a:t>Lindströmin pihvejä</a:t>
                      </a:r>
                      <a:r>
                        <a:rPr lang="fi-FI" sz="900" b="0" spc="-50">
                          <a:solidFill>
                            <a:srgbClr val="231F20"/>
                          </a:solidFill>
                          <a:latin typeface="Montserrat Light"/>
                          <a:cs typeface="Montserrat Light"/>
                        </a:rPr>
                        <a:t> M,G</a:t>
                      </a:r>
                    </a:p>
                    <a:p>
                      <a:pPr marL="313055" marR="305435" algn="ctr">
                        <a:lnSpc>
                          <a:spcPct val="108300"/>
                        </a:lnSpc>
                      </a:pPr>
                      <a:r>
                        <a:rPr lang="fi-FI" sz="900" b="0" spc="-50">
                          <a:solidFill>
                            <a:srgbClr val="231F20"/>
                          </a:solidFill>
                          <a:latin typeface="Montserrat Light"/>
                          <a:cs typeface="Montserrat Light"/>
                        </a:rPr>
                        <a:t>Ruskeaa kastiketta  M</a:t>
                      </a:r>
                      <a:endParaRPr lang="fi-FI" sz="900" b="0" spc="500">
                        <a:solidFill>
                          <a:srgbClr val="231F20"/>
                        </a:solidFill>
                        <a:latin typeface="Montserrat Light"/>
                        <a:cs typeface="Montserrat Light"/>
                      </a:endParaRPr>
                    </a:p>
                    <a:p>
                      <a:pPr marL="313055" marR="305435" lvl="0" algn="ctr">
                        <a:lnSpc>
                          <a:spcPct val="108300"/>
                        </a:lnSpc>
                        <a:buNone/>
                      </a:pPr>
                      <a:r>
                        <a:rPr sz="900" b="0">
                          <a:solidFill>
                            <a:srgbClr val="231F20"/>
                          </a:solidFill>
                          <a:latin typeface="Montserrat Light"/>
                          <a:cs typeface="Montserrat Light"/>
                        </a:rPr>
                        <a:t>Perunasosetta</a:t>
                      </a:r>
                      <a:r>
                        <a:rPr sz="900" b="0" spc="25" dirty="0">
                          <a:solidFill>
                            <a:srgbClr val="231F20"/>
                          </a:solidFill>
                          <a:latin typeface="Montserrat Light"/>
                          <a:cs typeface="Montserrat Light"/>
                        </a:rPr>
                        <a:t> </a:t>
                      </a:r>
                      <a:r>
                        <a:rPr sz="900" b="0" spc="-25">
                          <a:solidFill>
                            <a:srgbClr val="231F20"/>
                          </a:solidFill>
                          <a:latin typeface="Montserrat Light"/>
                          <a:cs typeface="Montserrat Light"/>
                        </a:rPr>
                        <a:t>L,G</a:t>
                      </a:r>
                      <a:r>
                        <a:rPr sz="900" b="0" spc="500" dirty="0">
                          <a:solidFill>
                            <a:srgbClr val="231F20"/>
                          </a:solidFill>
                          <a:latin typeface="Montserrat Light"/>
                          <a:cs typeface="Montserrat Light"/>
                        </a:rPr>
                        <a:t> </a:t>
                      </a:r>
                      <a:endParaRPr lang="fi-FI" sz="900" b="0" spc="-10" dirty="0">
                        <a:solidFill>
                          <a:srgbClr val="231F20"/>
                        </a:solidFill>
                        <a:latin typeface="Montserrat Light"/>
                        <a:cs typeface="Montserrat Light"/>
                      </a:endParaRPr>
                    </a:p>
                    <a:p>
                      <a:pPr marL="313055" marR="305435" algn="ctr">
                        <a:lnSpc>
                          <a:spcPct val="108300"/>
                        </a:lnSpc>
                      </a:pPr>
                      <a:r>
                        <a:rPr lang="fi-FI" sz="900" b="0" spc="-10">
                          <a:solidFill>
                            <a:srgbClr val="231F20"/>
                          </a:solidFill>
                          <a:latin typeface="Montserrat Light"/>
                          <a:cs typeface="Montserrat Light"/>
                        </a:rPr>
                        <a:t>Vihersalaattia</a:t>
                      </a:r>
                      <a:endParaRPr sz="90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210820" indent="201930" algn="ctr">
                        <a:lnSpc>
                          <a:spcPct val="108300"/>
                        </a:lnSpc>
                      </a:pPr>
                      <a:r>
                        <a:rPr sz="900" b="0">
                          <a:solidFill>
                            <a:srgbClr val="231F20"/>
                          </a:solidFill>
                          <a:latin typeface="Montserrat Light"/>
                          <a:cs typeface="Montserrat Light"/>
                        </a:rPr>
                        <a:t>Kahvia</a:t>
                      </a:r>
                      <a:r>
                        <a:rPr sz="900" b="0" spc="5" dirty="0">
                          <a:solidFill>
                            <a:srgbClr val="231F20"/>
                          </a:solidFill>
                          <a:latin typeface="Montserrat Light"/>
                          <a:cs typeface="Montserrat Light"/>
                        </a:rPr>
                        <a:t> </a:t>
                      </a:r>
                      <a:r>
                        <a:rPr sz="900" b="0">
                          <a:solidFill>
                            <a:srgbClr val="231F20"/>
                          </a:solidFill>
                          <a:latin typeface="Montserrat Light"/>
                          <a:cs typeface="Montserrat Light"/>
                        </a:rPr>
                        <a:t>ja</a:t>
                      </a:r>
                      <a:r>
                        <a:rPr sz="900" b="0" spc="5" dirty="0">
                          <a:solidFill>
                            <a:srgbClr val="231F20"/>
                          </a:solidFill>
                          <a:latin typeface="Montserrat Light"/>
                          <a:cs typeface="Montserrat Light"/>
                        </a:rPr>
                        <a:t> </a:t>
                      </a:r>
                      <a:r>
                        <a:rPr sz="900" b="0" spc="-10">
                          <a:solidFill>
                            <a:srgbClr val="231F20"/>
                          </a:solidFill>
                          <a:latin typeface="Montserrat Light"/>
                          <a:cs typeface="Montserrat Light"/>
                        </a:rPr>
                        <a:t>teetä</a:t>
                      </a:r>
                      <a:endParaRPr lang="fi-FI" sz="900" b="0" spc="500">
                        <a:solidFill>
                          <a:srgbClr val="231F20"/>
                        </a:solidFill>
                        <a:latin typeface="Montserrat Light"/>
                        <a:cs typeface="Montserrat Light"/>
                      </a:endParaRPr>
                    </a:p>
                    <a:p>
                      <a:pPr marL="91440" marR="210820" indent="201930" algn="ctr">
                        <a:lnSpc>
                          <a:spcPct val="108300"/>
                        </a:lnSpc>
                      </a:pPr>
                      <a:r>
                        <a:rPr lang="fi-FI" sz="900" b="0" spc="0">
                          <a:solidFill>
                            <a:srgbClr val="231F20"/>
                          </a:solidFill>
                          <a:latin typeface="Montserrat Light"/>
                          <a:cs typeface="Montserrat Light"/>
                        </a:rPr>
                        <a:t>Kinkkusämpylää</a:t>
                      </a:r>
                      <a:r>
                        <a:rPr sz="900" b="0" spc="-20" dirty="0">
                          <a:solidFill>
                            <a:srgbClr val="231F20"/>
                          </a:solidFill>
                          <a:latin typeface="Montserrat Light"/>
                          <a:cs typeface="Montserrat Light"/>
                        </a:rPr>
                        <a:t> </a:t>
                      </a:r>
                      <a:r>
                        <a:rPr lang="en-US" sz="900" b="0" spc="-20">
                          <a:solidFill>
                            <a:srgbClr val="231F20"/>
                          </a:solidFill>
                          <a:latin typeface="Montserrat Light"/>
                          <a:cs typeface="Montserrat Light"/>
                        </a:rPr>
                        <a:t>M</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226060" algn="ctr">
                        <a:lnSpc>
                          <a:spcPct val="108300"/>
                        </a:lnSpc>
                      </a:pPr>
                      <a:r>
                        <a:rPr lang="fi-FI" sz="900" b="0">
                          <a:solidFill>
                            <a:srgbClr val="231F20"/>
                          </a:solidFill>
                          <a:latin typeface="Montserrat Light"/>
                          <a:cs typeface="Montserrat Light"/>
                        </a:rPr>
                        <a:t>Palvirouhekiusausta L,G</a:t>
                      </a:r>
                    </a:p>
                    <a:p>
                      <a:pPr marL="91440" marR="226060" algn="ctr">
                        <a:lnSpc>
                          <a:spcPct val="108300"/>
                        </a:lnSpc>
                      </a:pPr>
                      <a:r>
                        <a:rPr lang="fi-FI" sz="900" b="0">
                          <a:solidFill>
                            <a:srgbClr val="231F20"/>
                          </a:solidFill>
                          <a:latin typeface="Montserrat Light"/>
                          <a:cs typeface="Montserrat Light"/>
                        </a:rPr>
                        <a:t>Ohukaisia L ja hilloa</a:t>
                      </a:r>
                    </a:p>
                    <a:p>
                      <a:pPr marL="91440" marR="226060" algn="ctr">
                        <a:lnSpc>
                          <a:spcPct val="108300"/>
                        </a:lnSpc>
                      </a:pPr>
                      <a:r>
                        <a:rPr lang="fi-FI" sz="900" b="0" spc="-10">
                          <a:solidFill>
                            <a:srgbClr val="231F20"/>
                          </a:solidFill>
                          <a:latin typeface="Montserrat Light"/>
                          <a:cs typeface="Montserrat Light"/>
                        </a:rPr>
                        <a:t>Punajuurikuutioita M,G</a:t>
                      </a:r>
                      <a:endParaRPr sz="900" b="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144145" algn="ctr">
                        <a:lnSpc>
                          <a:spcPct val="108300"/>
                        </a:lnSpc>
                      </a:pPr>
                      <a:r>
                        <a:rPr lang="fi-FI" sz="900" b="0">
                          <a:solidFill>
                            <a:schemeClr val="tx1"/>
                          </a:solidFill>
                          <a:latin typeface="Montserrat Light"/>
                          <a:cs typeface="Montserrat Light"/>
                        </a:rPr>
                        <a:t>Turkkilaista jogurttia L,G Marjahilloa</a:t>
                      </a:r>
                    </a:p>
                    <a:p>
                      <a:pPr marL="91440" marR="144145" algn="ctr">
                        <a:lnSpc>
                          <a:spcPct val="108300"/>
                        </a:lnSpc>
                      </a:pPr>
                      <a:r>
                        <a:rPr lang="fi-FI" sz="900" b="0">
                          <a:solidFill>
                            <a:srgbClr val="231F20"/>
                          </a:solidFill>
                          <a:latin typeface="Montserrat Light"/>
                          <a:cs typeface="Montserrat Light"/>
                        </a:rPr>
                        <a:t>Leikkelettä</a:t>
                      </a:r>
                    </a:p>
                    <a:p>
                      <a:pPr marL="91440" marR="144145" algn="ctr">
                        <a:lnSpc>
                          <a:spcPct val="108300"/>
                        </a:lnSpc>
                      </a:pPr>
                      <a:r>
                        <a:rPr lang="fi-FI" sz="900" b="0">
                          <a:solidFill>
                            <a:srgbClr val="231F20"/>
                          </a:solidFill>
                          <a:latin typeface="Montserrat Light"/>
                          <a:cs typeface="Montserrat Light"/>
                        </a:rPr>
                        <a:t>Hedelmää</a:t>
                      </a:r>
                      <a:endParaRPr sz="90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762590">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355">
                        <a:lnSpc>
                          <a:spcPct val="100000"/>
                        </a:lnSpc>
                        <a:spcBef>
                          <a:spcPts val="655"/>
                        </a:spcBef>
                      </a:pPr>
                      <a:r>
                        <a:rPr lang="fi-FI" sz="900" b="1" spc="-25" dirty="0">
                          <a:solidFill>
                            <a:srgbClr val="113A58"/>
                          </a:solidFill>
                          <a:latin typeface="Montserrat SemiBold"/>
                          <a:cs typeface="Montserrat SemiBold"/>
                        </a:rPr>
                        <a:t>SU</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lang="fi-FI" sz="900" b="0" spc="-10">
                          <a:solidFill>
                            <a:srgbClr val="231F20"/>
                          </a:solidFill>
                          <a:latin typeface="Montserrat Light"/>
                          <a:cs typeface="Montserrat Light"/>
                        </a:rPr>
                        <a:t>Riisipuuroa L,G </a:t>
                      </a:r>
                      <a:endParaRPr lang="en-US" sz="900"/>
                    </a:p>
                    <a:p>
                      <a:pPr marL="611505" marR="603885" lvl="0" indent="0" algn="ctr">
                        <a:lnSpc>
                          <a:spcPct val="100000"/>
                        </a:lnSpc>
                        <a:spcBef>
                          <a:spcPts val="100"/>
                        </a:spcBef>
                        <a:buNone/>
                      </a:pPr>
                      <a:r>
                        <a:rPr lang="fi-FI" sz="900" b="0" spc="-10">
                          <a:solidFill>
                            <a:srgbClr val="231F20"/>
                          </a:solidFill>
                          <a:latin typeface="Montserrat Light"/>
                          <a:cs typeface="Montserrat Light"/>
                        </a:rPr>
                        <a:t>Mehukeittoa </a:t>
                      </a:r>
                    </a:p>
                    <a:p>
                      <a:pPr marL="611505" marR="603885" lvl="0" indent="0" algn="ctr">
                        <a:lnSpc>
                          <a:spcPct val="100000"/>
                        </a:lnSpc>
                        <a:spcBef>
                          <a:spcPts val="100"/>
                        </a:spcBef>
                        <a:buNone/>
                      </a:pPr>
                      <a:r>
                        <a:rPr lang="fi-FI" sz="900" b="0" spc="-10">
                          <a:solidFill>
                            <a:srgbClr val="231F20"/>
                          </a:solidFill>
                          <a:latin typeface="Montserrat Light"/>
                          <a:cs typeface="Montserrat Light"/>
                        </a:rPr>
                        <a:t>Leikkelettä</a:t>
                      </a:r>
                      <a:endParaRPr lang="fi-FI" sz="900"/>
                    </a:p>
                    <a:p>
                      <a:pPr marL="611505" marR="603885" lvl="0" indent="0" algn="ctr">
                        <a:lnSpc>
                          <a:spcPct val="100000"/>
                        </a:lnSpc>
                        <a:spcBef>
                          <a:spcPts val="100"/>
                        </a:spcBef>
                        <a:buNone/>
                      </a:pPr>
                      <a:r>
                        <a:rPr lang="fi-FI" sz="900" b="0" spc="-10">
                          <a:solidFill>
                            <a:srgbClr val="231F20"/>
                          </a:solidFill>
                          <a:latin typeface="Montserrat Light"/>
                          <a:cs typeface="Montserrat Light"/>
                        </a:rPr>
                        <a:t> Tuorevihanneksia</a:t>
                      </a:r>
                      <a:endParaRPr lang="fi-FI" sz="900"/>
                    </a:p>
                  </a:txBody>
                  <a:tcPr marL="0" marR="0" marT="4699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165100" marR="157480" indent="0" algn="ctr">
                        <a:lnSpc>
                          <a:spcPct val="100000"/>
                        </a:lnSpc>
                        <a:spcBef>
                          <a:spcPts val="100"/>
                        </a:spcBef>
                      </a:pPr>
                      <a:r>
                        <a:rPr lang="fi-FI" sz="900" b="0" dirty="0">
                          <a:solidFill>
                            <a:srgbClr val="231F20"/>
                          </a:solidFill>
                          <a:latin typeface="Montserrat Light"/>
                          <a:cs typeface="Montserrat Light"/>
                        </a:rPr>
                        <a:t>Porsaan</a:t>
                      </a:r>
                      <a:r>
                        <a:rPr lang="fi-FI" sz="900" b="0" spc="20" dirty="0">
                          <a:solidFill>
                            <a:srgbClr val="231F20"/>
                          </a:solidFill>
                          <a:latin typeface="Montserrat Light"/>
                          <a:cs typeface="Montserrat Light"/>
                        </a:rPr>
                        <a:t> </a:t>
                      </a:r>
                      <a:r>
                        <a:rPr lang="fi-FI" sz="900" b="0" dirty="0">
                          <a:solidFill>
                            <a:srgbClr val="231F20"/>
                          </a:solidFill>
                          <a:latin typeface="Montserrat Light"/>
                          <a:cs typeface="Montserrat Light"/>
                        </a:rPr>
                        <a:t>pikkupaistia</a:t>
                      </a:r>
                      <a:r>
                        <a:rPr lang="fi-FI" sz="900" b="0" spc="25" dirty="0">
                          <a:solidFill>
                            <a:srgbClr val="231F20"/>
                          </a:solidFill>
                          <a:latin typeface="Montserrat Light"/>
                          <a:cs typeface="Montserrat Light"/>
                        </a:rPr>
                        <a:t> pippuri</a:t>
                      </a:r>
                      <a:r>
                        <a:rPr lang="fi-FI" sz="900" b="0" dirty="0">
                          <a:solidFill>
                            <a:srgbClr val="231F20"/>
                          </a:solidFill>
                          <a:latin typeface="Montserrat Light"/>
                          <a:cs typeface="Montserrat Light"/>
                        </a:rPr>
                        <a:t>kastikkeessa</a:t>
                      </a:r>
                      <a:r>
                        <a:rPr lang="fi-FI" sz="900" b="0" spc="20">
                          <a:solidFill>
                            <a:srgbClr val="231F20"/>
                          </a:solidFill>
                          <a:latin typeface="Montserrat Light"/>
                          <a:cs typeface="Montserrat Light"/>
                        </a:rPr>
                        <a:t> L</a:t>
                      </a:r>
                      <a:r>
                        <a:rPr lang="fi-FI" sz="900" b="0" spc="-25">
                          <a:solidFill>
                            <a:srgbClr val="231F20"/>
                          </a:solidFill>
                          <a:latin typeface="Montserrat Light"/>
                          <a:cs typeface="Montserrat Light"/>
                        </a:rPr>
                        <a:t>,G</a:t>
                      </a:r>
                      <a:r>
                        <a:rPr lang="fi-FI" sz="900" b="0" spc="500" dirty="0">
                          <a:solidFill>
                            <a:srgbClr val="231F20"/>
                          </a:solidFill>
                          <a:latin typeface="Montserrat Light"/>
                          <a:cs typeface="Montserrat Light"/>
                        </a:rPr>
                        <a:t> </a:t>
                      </a:r>
                    </a:p>
                    <a:p>
                      <a:pPr marL="165100" marR="157480" indent="0" algn="ctr">
                        <a:lnSpc>
                          <a:spcPct val="100000"/>
                        </a:lnSpc>
                        <a:spcBef>
                          <a:spcPts val="100"/>
                        </a:spcBef>
                      </a:pPr>
                      <a:r>
                        <a:rPr lang="fi-FI" sz="900" b="0" spc="0" err="1">
                          <a:solidFill>
                            <a:srgbClr val="231F20"/>
                          </a:solidFill>
                          <a:latin typeface="Montserrat Light"/>
                          <a:cs typeface="Montserrat Light"/>
                        </a:rPr>
                        <a:t>Skånen</a:t>
                      </a:r>
                      <a:r>
                        <a:rPr lang="fi-FI" sz="900" b="0" spc="0">
                          <a:solidFill>
                            <a:srgbClr val="231F20"/>
                          </a:solidFill>
                          <a:latin typeface="Montserrat Light"/>
                          <a:cs typeface="Montserrat Light"/>
                        </a:rPr>
                        <a:t> k</a:t>
                      </a:r>
                      <a:r>
                        <a:rPr lang="fi-FI" sz="900" b="0">
                          <a:solidFill>
                            <a:srgbClr val="231F20"/>
                          </a:solidFill>
                          <a:latin typeface="Montserrat Light"/>
                          <a:cs typeface="Montserrat Light"/>
                        </a:rPr>
                        <a:t>ermaperunoita</a:t>
                      </a:r>
                      <a:r>
                        <a:rPr lang="fi-FI" sz="900" b="0" spc="-20" dirty="0">
                          <a:solidFill>
                            <a:srgbClr val="231F20"/>
                          </a:solidFill>
                          <a:latin typeface="Montserrat Light"/>
                          <a:cs typeface="Montserrat Light"/>
                        </a:rPr>
                        <a:t> </a:t>
                      </a:r>
                      <a:r>
                        <a:rPr lang="fi-FI" sz="900" b="0" spc="-25">
                          <a:solidFill>
                            <a:srgbClr val="231F20"/>
                          </a:solidFill>
                          <a:latin typeface="Montserrat Light"/>
                          <a:cs typeface="Montserrat Light"/>
                        </a:rPr>
                        <a:t>L,G</a:t>
                      </a:r>
                      <a:endParaRPr lang="fi-FI" sz="900">
                        <a:latin typeface="Montserrat Light"/>
                        <a:cs typeface="Montserrat Light"/>
                      </a:endParaRPr>
                    </a:p>
                    <a:p>
                      <a:pPr marL="165100" marR="157480" lvl="0" indent="0" algn="ctr">
                        <a:lnSpc>
                          <a:spcPct val="100000"/>
                        </a:lnSpc>
                        <a:spcBef>
                          <a:spcPts val="100"/>
                        </a:spcBef>
                        <a:buNone/>
                      </a:pPr>
                      <a:r>
                        <a:rPr lang="fi-FI" sz="900" b="0" spc="-10">
                          <a:solidFill>
                            <a:srgbClr val="231F20"/>
                          </a:solidFill>
                          <a:latin typeface="Montserrat Light"/>
                          <a:cs typeface="Montserrat Light"/>
                        </a:rPr>
                        <a:t>Uunijuureksia M,G</a:t>
                      </a:r>
                      <a:endParaRPr lang="fi-FI" sz="90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900">
                        <a:latin typeface="Times New Roman"/>
                        <a:cs typeface="Times New Roman"/>
                      </a:endParaRPr>
                    </a:p>
                    <a:p>
                      <a:pPr marL="91440" marR="287655" indent="125095" algn="ctr">
                        <a:lnSpc>
                          <a:spcPct val="108300"/>
                        </a:lnSpc>
                      </a:pPr>
                      <a:r>
                        <a:rPr sz="900" b="0" err="1">
                          <a:solidFill>
                            <a:srgbClr val="231F20"/>
                          </a:solidFill>
                          <a:latin typeface="Montserrat Light"/>
                          <a:cs typeface="Montserrat Light"/>
                        </a:rPr>
                        <a:t>Kahvia</a:t>
                      </a:r>
                      <a:r>
                        <a:rPr sz="900" b="0" spc="5" dirty="0">
                          <a:solidFill>
                            <a:srgbClr val="231F20"/>
                          </a:solidFill>
                          <a:latin typeface="Montserrat Light"/>
                          <a:cs typeface="Montserrat Light"/>
                        </a:rPr>
                        <a:t> </a:t>
                      </a:r>
                      <a:r>
                        <a:rPr sz="900" b="0">
                          <a:solidFill>
                            <a:srgbClr val="231F20"/>
                          </a:solidFill>
                          <a:latin typeface="Montserrat Light"/>
                          <a:cs typeface="Montserrat Light"/>
                        </a:rPr>
                        <a:t>ja</a:t>
                      </a:r>
                      <a:r>
                        <a:rPr sz="900" b="0" spc="5" dirty="0">
                          <a:solidFill>
                            <a:srgbClr val="231F20"/>
                          </a:solidFill>
                          <a:latin typeface="Montserrat Light"/>
                          <a:cs typeface="Montserrat Light"/>
                        </a:rPr>
                        <a:t> </a:t>
                      </a:r>
                      <a:r>
                        <a:rPr sz="900" b="0" spc="-10" err="1">
                          <a:solidFill>
                            <a:srgbClr val="231F20"/>
                          </a:solidFill>
                          <a:latin typeface="Montserrat Light"/>
                          <a:cs typeface="Montserrat Light"/>
                        </a:rPr>
                        <a:t>teetä</a:t>
                      </a:r>
                      <a:r>
                        <a:rPr sz="900" b="0" spc="500" dirty="0">
                          <a:solidFill>
                            <a:srgbClr val="231F20"/>
                          </a:solidFill>
                          <a:latin typeface="Montserrat Light"/>
                          <a:cs typeface="Montserrat Light"/>
                        </a:rPr>
                        <a:t> </a:t>
                      </a:r>
                      <a:r>
                        <a:rPr lang="en-US" sz="900" b="0" err="1">
                          <a:solidFill>
                            <a:srgbClr val="231F20"/>
                          </a:solidFill>
                          <a:latin typeface="Montserrat Light"/>
                          <a:cs typeface="Montserrat Light"/>
                        </a:rPr>
                        <a:t>Porkkanapiirakkaa</a:t>
                      </a:r>
                      <a:r>
                        <a:rPr sz="900" b="0" spc="-10" dirty="0">
                          <a:solidFill>
                            <a:srgbClr val="231F20"/>
                          </a:solidFill>
                          <a:latin typeface="Montserrat Light"/>
                          <a:cs typeface="Montserrat Light"/>
                        </a:rPr>
                        <a:t> </a:t>
                      </a:r>
                      <a:r>
                        <a:rPr sz="900" b="0" spc="-50">
                          <a:solidFill>
                            <a:srgbClr val="231F20"/>
                          </a:solidFill>
                          <a:latin typeface="Montserrat Light"/>
                          <a:cs typeface="Montserrat Light"/>
                        </a:rPr>
                        <a:t>L</a:t>
                      </a:r>
                      <a:endParaRPr sz="9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261620" algn="ctr">
                        <a:lnSpc>
                          <a:spcPct val="108300"/>
                        </a:lnSpc>
                      </a:pPr>
                      <a:r>
                        <a:rPr lang="fi-FI" sz="900" b="0">
                          <a:solidFill>
                            <a:srgbClr val="231F20"/>
                          </a:solidFill>
                          <a:latin typeface="Montserrat Light"/>
                          <a:cs typeface="Montserrat Light"/>
                        </a:rPr>
                        <a:t>Broilerikeittoa M,G</a:t>
                      </a:r>
                    </a:p>
                    <a:p>
                      <a:pPr marL="91440" marR="261620" algn="ctr">
                        <a:lnSpc>
                          <a:spcPct val="108300"/>
                        </a:lnSpc>
                      </a:pPr>
                      <a:r>
                        <a:rPr lang="fi-FI" sz="900" b="0" spc="-10">
                          <a:solidFill>
                            <a:srgbClr val="231F20"/>
                          </a:solidFill>
                          <a:latin typeface="Montserrat Light"/>
                          <a:cs typeface="Montserrat Light"/>
                        </a:rPr>
                        <a:t>Jäätelöä  ja kinuskikastiketta L,G</a:t>
                      </a:r>
                    </a:p>
                    <a:p>
                      <a:pPr marL="91440" marR="261620" algn="ctr">
                        <a:lnSpc>
                          <a:spcPct val="108300"/>
                        </a:lnSpc>
                      </a:pPr>
                      <a:r>
                        <a:rPr lang="fi-FI" sz="900" b="0" spc="-10">
                          <a:solidFill>
                            <a:srgbClr val="231F20"/>
                          </a:solidFill>
                          <a:latin typeface="Montserrat Light"/>
                          <a:cs typeface="Montserrat Light"/>
                        </a:rPr>
                        <a:t>Tuorevihanneksia</a:t>
                      </a:r>
                      <a:endParaRPr lang="fi-FI" sz="90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1800" marR="344170" indent="-267970" algn="ctr">
                        <a:lnSpc>
                          <a:spcPct val="119100"/>
                        </a:lnSpc>
                        <a:spcBef>
                          <a:spcPts val="0"/>
                        </a:spcBef>
                      </a:pPr>
                      <a:r>
                        <a:rPr lang="fi-FI" sz="900" b="0" dirty="0">
                          <a:solidFill>
                            <a:srgbClr val="231F20"/>
                          </a:solidFill>
                          <a:latin typeface="Montserrat Light"/>
                          <a:cs typeface="Montserrat Light"/>
                        </a:rPr>
                        <a:t>Viiliä L,G</a:t>
                      </a:r>
                    </a:p>
                    <a:p>
                      <a:pPr marL="431800" marR="344170" indent="-267970" algn="ctr">
                        <a:lnSpc>
                          <a:spcPct val="119100"/>
                        </a:lnSpc>
                        <a:spcBef>
                          <a:spcPts val="0"/>
                        </a:spcBef>
                      </a:pPr>
                      <a:r>
                        <a:rPr lang="fi-FI" sz="900" b="0" dirty="0">
                          <a:solidFill>
                            <a:srgbClr val="231F20"/>
                          </a:solidFill>
                          <a:latin typeface="Montserrat Light"/>
                          <a:cs typeface="Montserrat Light"/>
                        </a:rPr>
                        <a:t>Hilloa</a:t>
                      </a:r>
                      <a:r>
                        <a:rPr lang="fi-FI" sz="900" b="0" spc="10"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10" dirty="0">
                          <a:solidFill>
                            <a:srgbClr val="231F20"/>
                          </a:solidFill>
                          <a:latin typeface="Montserrat Light"/>
                          <a:cs typeface="Montserrat Light"/>
                        </a:rPr>
                        <a:t> </a:t>
                      </a:r>
                      <a:r>
                        <a:rPr lang="fi-FI" sz="900" b="0" spc="-10" noProof="0" dirty="0">
                          <a:solidFill>
                            <a:srgbClr val="231F20"/>
                          </a:solidFill>
                          <a:latin typeface="Montserrat Light"/>
                          <a:cs typeface="Montserrat Light"/>
                        </a:rPr>
                        <a:t>pellavarouhetta</a:t>
                      </a:r>
                      <a:endParaRPr lang="fi-FI" sz="900" b="0" spc="0" noProof="0" dirty="0">
                        <a:solidFill>
                          <a:schemeClr val="tx1"/>
                        </a:solidFill>
                        <a:latin typeface="Montserrat Light"/>
                        <a:cs typeface="Montserrat Light"/>
                      </a:endParaRPr>
                    </a:p>
                    <a:p>
                      <a:pPr marL="431800" marR="344170" indent="-267970" algn="ctr">
                        <a:lnSpc>
                          <a:spcPct val="119100"/>
                        </a:lnSpc>
                        <a:spcBef>
                          <a:spcPts val="0"/>
                        </a:spcBef>
                      </a:pPr>
                      <a:r>
                        <a:rPr lang="fi-FI" sz="900" b="0" spc="-10" dirty="0">
                          <a:solidFill>
                            <a:srgbClr val="231F20"/>
                          </a:solidFill>
                          <a:latin typeface="Montserrat Light"/>
                          <a:cs typeface="Montserrat Light"/>
                        </a:rPr>
                        <a:t>Juustoa</a:t>
                      </a:r>
                      <a:endParaRPr lang="fi-FI" sz="900" b="0" spc="500" dirty="0">
                        <a:solidFill>
                          <a:srgbClr val="231F20"/>
                        </a:solidFill>
                        <a:latin typeface="Montserrat Light"/>
                        <a:cs typeface="Montserrat Light"/>
                      </a:endParaRPr>
                    </a:p>
                    <a:p>
                      <a:pPr marL="431800" marR="344170" indent="-267970" algn="ctr">
                        <a:lnSpc>
                          <a:spcPct val="119100"/>
                        </a:lnSpc>
                        <a:spcBef>
                          <a:spcPts val="0"/>
                        </a:spcBef>
                      </a:pPr>
                      <a:r>
                        <a:rPr lang="fi-FI" sz="900" b="0" dirty="0">
                          <a:solidFill>
                            <a:srgbClr val="231F20"/>
                          </a:solidFill>
                          <a:latin typeface="Montserrat Light"/>
                          <a:cs typeface="Montserrat Light"/>
                        </a:rPr>
                        <a:t>Hedelmää</a:t>
                      </a:r>
                      <a:endParaRPr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pic>
        <p:nvPicPr>
          <p:cNvPr id="11" name="object 11"/>
          <p:cNvPicPr/>
          <p:nvPr/>
        </p:nvPicPr>
        <p:blipFill>
          <a:blip r:embed="rId2" cstate="print"/>
          <a:stretch>
            <a:fillRect/>
          </a:stretch>
        </p:blipFill>
        <p:spPr>
          <a:xfrm>
            <a:off x="9650476" y="7118001"/>
            <a:ext cx="683888" cy="210888"/>
          </a:xfrm>
          <a:prstGeom prst="rect">
            <a:avLst/>
          </a:prstGeom>
        </p:spPr>
      </p:pic>
      <p:sp>
        <p:nvSpPr>
          <p:cNvPr id="12" name="object 12"/>
          <p:cNvSpPr txBox="1"/>
          <p:nvPr/>
        </p:nvSpPr>
        <p:spPr>
          <a:xfrm>
            <a:off x="330376" y="7107691"/>
            <a:ext cx="7884905" cy="292307"/>
          </a:xfrm>
          <a:prstGeom prst="rect">
            <a:avLst/>
          </a:prstGeom>
        </p:spPr>
        <p:txBody>
          <a:bodyPr vert="horz" wrap="square" lIns="0" tIns="1397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a:ln>
                <a:noFill/>
              </a:ln>
              <a:solidFill>
                <a:sysClr val="windowText" lastClr="000000"/>
              </a:solidFill>
              <a:effectLst/>
              <a:uLnTx/>
              <a:uFillTx/>
              <a:latin typeface="Montserrat Light"/>
              <a:cs typeface="Montserrat Light"/>
            </a:endParaRPr>
          </a:p>
        </p:txBody>
      </p:sp>
      <p:sp>
        <p:nvSpPr>
          <p:cNvPr id="15" name="object 9">
            <a:extLst>
              <a:ext uri="{FF2B5EF4-FFF2-40B4-BE49-F238E27FC236}">
                <a16:creationId xmlns:a16="http://schemas.microsoft.com/office/drawing/2014/main" id="{38E8D356-D09C-0C1D-6D8E-15425272EE3C}"/>
              </a:ext>
            </a:extLst>
          </p:cNvPr>
          <p:cNvSpPr txBox="1">
            <a:spLocks noGrp="1"/>
          </p:cNvSpPr>
          <p:nvPr>
            <p:ph type="title"/>
          </p:nvPr>
        </p:nvSpPr>
        <p:spPr>
          <a:xfrm>
            <a:off x="316406" y="82343"/>
            <a:ext cx="5088432" cy="761008"/>
          </a:xfrm>
          <a:prstGeom prst="rect">
            <a:avLst/>
          </a:prstGeom>
        </p:spPr>
        <p:txBody>
          <a:bodyPr vert="horz" wrap="square" lIns="0" tIns="98328" rIns="0" bIns="0" rtlCol="0" anchor="t">
            <a:spAutoFit/>
          </a:bodyPr>
          <a:lstStyle/>
          <a:p>
            <a:pPr marL="47625">
              <a:spcBef>
                <a:spcPts val="225"/>
              </a:spcBef>
            </a:pPr>
            <a:r>
              <a:rPr dirty="0">
                <a:solidFill>
                  <a:schemeClr val="tx1"/>
                </a:solidFill>
              </a:rPr>
              <a:t>RUOKALISTA</a:t>
            </a:r>
            <a:r>
              <a:rPr lang="fi-FI" dirty="0">
                <a:solidFill>
                  <a:schemeClr val="tx1"/>
                </a:solidFill>
              </a:rPr>
              <a:t>VIIKKO</a:t>
            </a:r>
            <a:r>
              <a:rPr spc="-75" dirty="0">
                <a:solidFill>
                  <a:schemeClr val="tx1"/>
                </a:solidFill>
              </a:rPr>
              <a:t> </a:t>
            </a:r>
            <a:r>
              <a:rPr lang="fi-FI" spc="-60" dirty="0">
                <a:solidFill>
                  <a:schemeClr val="tx1"/>
                </a:solidFill>
              </a:rPr>
              <a:t>4 MT ja Vapa</a:t>
            </a:r>
            <a:br>
              <a:rPr lang="fi-FI" spc="-60" dirty="0">
                <a:solidFill>
                  <a:schemeClr val="tx1"/>
                </a:solidFill>
              </a:rPr>
            </a:br>
            <a:r>
              <a:rPr lang="fi-FI" sz="1200" spc="-60" dirty="0">
                <a:solidFill>
                  <a:schemeClr val="tx1"/>
                </a:solidFill>
              </a:rPr>
              <a:t>Voimassa kalenteriviikoilla 6, 11, 16, 21, 26, 31, 36, 41, 46/ 2026</a:t>
            </a:r>
            <a:br>
              <a:rPr lang="fi-FI" sz="1200" spc="-60" dirty="0">
                <a:solidFill>
                  <a:schemeClr val="tx1"/>
                </a:solidFill>
              </a:rPr>
            </a:br>
            <a:r>
              <a:rPr lang="fi-FI" sz="1200" dirty="0">
                <a:solidFill>
                  <a:schemeClr val="tx1"/>
                </a:solidFill>
              </a:rPr>
              <a:t>		</a:t>
            </a:r>
            <a:endParaRPr sz="1200" dirty="0">
              <a:solidFill>
                <a:schemeClr val="tx1"/>
              </a:solidFill>
            </a:endParaRPr>
          </a:p>
        </p:txBody>
      </p:sp>
      <p:pic>
        <p:nvPicPr>
          <p:cNvPr id="16" name="Picture 2">
            <a:extLst>
              <a:ext uri="{FF2B5EF4-FFF2-40B4-BE49-F238E27FC236}">
                <a16:creationId xmlns:a16="http://schemas.microsoft.com/office/drawing/2014/main" id="{E7C04AA7-133A-AF64-5FC0-FC55502CE2F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04838" y="115096"/>
            <a:ext cx="936688" cy="865277"/>
          </a:xfrm>
          <a:prstGeom prst="rect">
            <a:avLst/>
          </a:prstGeom>
          <a:noFill/>
          <a:extLst>
            <a:ext uri="{909E8E84-426E-40DD-AFC4-6F175D3DCCD1}">
              <a14:hiddenFill xmlns:a14="http://schemas.microsoft.com/office/drawing/2010/main">
                <a:solidFill>
                  <a:srgbClr val="FFFFFF"/>
                </a:solidFill>
              </a14:hiddenFill>
            </a:ext>
          </a:extLst>
        </p:spPr>
      </p:pic>
      <p:sp>
        <p:nvSpPr>
          <p:cNvPr id="3" name="Tekstiruutu 13">
            <a:extLst>
              <a:ext uri="{FF2B5EF4-FFF2-40B4-BE49-F238E27FC236}">
                <a16:creationId xmlns:a16="http://schemas.microsoft.com/office/drawing/2014/main" id="{AD1753F0-697B-5745-64F4-FE2F0303978C}"/>
              </a:ext>
            </a:extLst>
          </p:cNvPr>
          <p:cNvSpPr txBox="1"/>
          <p:nvPr/>
        </p:nvSpPr>
        <p:spPr>
          <a:xfrm>
            <a:off x="8409490" y="7135497"/>
            <a:ext cx="1097280" cy="246221"/>
          </a:xfrm>
          <a:prstGeom prst="rect">
            <a:avLst/>
          </a:prstGeom>
          <a:noFill/>
        </p:spPr>
        <p:txBody>
          <a:bodyPr wrap="square" rtlCol="0">
            <a:spAutoFit/>
          </a:bodyPr>
          <a:lstStyle>
            <a:defPPr>
              <a:defRPr kern="0"/>
            </a:defPPr>
          </a:lstStyle>
          <a:p>
            <a:r>
              <a:rPr lang="fi-FI" sz="1000" dirty="0"/>
              <a:t>12.1.2026</a:t>
            </a:r>
          </a:p>
        </p:txBody>
      </p:sp>
      <p:pic>
        <p:nvPicPr>
          <p:cNvPr id="4" name="Kuva 3">
            <a:extLst>
              <a:ext uri="{FF2B5EF4-FFF2-40B4-BE49-F238E27FC236}">
                <a16:creationId xmlns:a16="http://schemas.microsoft.com/office/drawing/2014/main" id="{E45C5D4A-2787-A1D9-C88C-2F126879C3D3}"/>
              </a:ext>
            </a:extLst>
          </p:cNvPr>
          <p:cNvPicPr>
            <a:picLocks noChangeAspect="1"/>
          </p:cNvPicPr>
          <p:nvPr/>
        </p:nvPicPr>
        <p:blipFill>
          <a:blip r:embed="rId4"/>
          <a:stretch>
            <a:fillRect/>
          </a:stretch>
        </p:blipFill>
        <p:spPr>
          <a:xfrm>
            <a:off x="7142479" y="115096"/>
            <a:ext cx="3430270" cy="94098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82714D-A98C-93B5-2993-C4F1E8C86DD8}"/>
            </a:ext>
          </a:extLst>
        </p:cNvPr>
        <p:cNvGrpSpPr/>
        <p:nvPr/>
      </p:nvGrpSpPr>
      <p:grpSpPr>
        <a:xfrm>
          <a:off x="0" y="0"/>
          <a:ext cx="0" cy="0"/>
          <a:chOff x="0" y="0"/>
          <a:chExt cx="0" cy="0"/>
        </a:xfrm>
      </p:grpSpPr>
      <p:graphicFrame>
        <p:nvGraphicFramePr>
          <p:cNvPr id="10" name="object 10">
            <a:extLst>
              <a:ext uri="{FF2B5EF4-FFF2-40B4-BE49-F238E27FC236}">
                <a16:creationId xmlns:a16="http://schemas.microsoft.com/office/drawing/2014/main" id="{3D15ADA4-28E6-24E1-BFC6-16B909C0EE8F}"/>
              </a:ext>
            </a:extLst>
          </p:cNvPr>
          <p:cNvGraphicFramePr>
            <a:graphicFrameLocks noGrp="1"/>
          </p:cNvGraphicFramePr>
          <p:nvPr>
            <p:extLst>
              <p:ext uri="{D42A27DB-BD31-4B8C-83A1-F6EECF244321}">
                <p14:modId xmlns:p14="http://schemas.microsoft.com/office/powerpoint/2010/main" val="4139979473"/>
              </p:ext>
            </p:extLst>
          </p:nvPr>
        </p:nvGraphicFramePr>
        <p:xfrm>
          <a:off x="110359" y="1085748"/>
          <a:ext cx="10471654" cy="5867643"/>
        </p:xfrm>
        <a:graphic>
          <a:graphicData uri="http://schemas.openxmlformats.org/drawingml/2006/table">
            <a:tbl>
              <a:tblPr firstRow="1" bandRow="1">
                <a:tableStyleId>{2D5ABB26-0587-4C30-8999-92F81FD0307C}</a:tableStyleId>
              </a:tblPr>
              <a:tblGrid>
                <a:gridCol w="515246">
                  <a:extLst>
                    <a:ext uri="{9D8B030D-6E8A-4147-A177-3AD203B41FA5}">
                      <a16:colId xmlns:a16="http://schemas.microsoft.com/office/drawing/2014/main" val="20000"/>
                    </a:ext>
                  </a:extLst>
                </a:gridCol>
                <a:gridCol w="2235835">
                  <a:extLst>
                    <a:ext uri="{9D8B030D-6E8A-4147-A177-3AD203B41FA5}">
                      <a16:colId xmlns:a16="http://schemas.microsoft.com/office/drawing/2014/main" val="20001"/>
                    </a:ext>
                  </a:extLst>
                </a:gridCol>
                <a:gridCol w="2011630">
                  <a:extLst>
                    <a:ext uri="{9D8B030D-6E8A-4147-A177-3AD203B41FA5}">
                      <a16:colId xmlns:a16="http://schemas.microsoft.com/office/drawing/2014/main" val="20002"/>
                    </a:ext>
                  </a:extLst>
                </a:gridCol>
                <a:gridCol w="1630204">
                  <a:extLst>
                    <a:ext uri="{9D8B030D-6E8A-4147-A177-3AD203B41FA5}">
                      <a16:colId xmlns:a16="http://schemas.microsoft.com/office/drawing/2014/main" val="20003"/>
                    </a:ext>
                  </a:extLst>
                </a:gridCol>
                <a:gridCol w="2081047">
                  <a:extLst>
                    <a:ext uri="{9D8B030D-6E8A-4147-A177-3AD203B41FA5}">
                      <a16:colId xmlns:a16="http://schemas.microsoft.com/office/drawing/2014/main" val="20004"/>
                    </a:ext>
                  </a:extLst>
                </a:gridCol>
                <a:gridCol w="1997692">
                  <a:extLst>
                    <a:ext uri="{9D8B030D-6E8A-4147-A177-3AD203B41FA5}">
                      <a16:colId xmlns:a16="http://schemas.microsoft.com/office/drawing/2014/main" val="20005"/>
                    </a:ext>
                  </a:extLst>
                </a:gridCol>
              </a:tblGrid>
              <a:tr h="232486">
                <a:tc gridSpan="2">
                  <a:txBody>
                    <a:bodyPr/>
                    <a:lstStyle/>
                    <a:p>
                      <a:pPr marL="1194435">
                        <a:lnSpc>
                          <a:spcPct val="100000"/>
                        </a:lnSpc>
                        <a:spcBef>
                          <a:spcPts val="660"/>
                        </a:spcBef>
                      </a:pPr>
                      <a:r>
                        <a:rPr lang="fi-FI" sz="1050" b="1" spc="-10" dirty="0">
                          <a:solidFill>
                            <a:schemeClr val="tx1"/>
                          </a:solidFill>
                          <a:latin typeface="Montserrat Thin"/>
                          <a:cs typeface="Montserrat Thin"/>
                        </a:rPr>
                        <a:t>AAMIAINEN</a:t>
                      </a:r>
                      <a:endParaRPr lang="fi-FI" sz="1050" b="1" dirty="0">
                        <a:solidFill>
                          <a:schemeClr val="tx1"/>
                        </a:solidFill>
                        <a:latin typeface="Montserrat Thin"/>
                        <a:cs typeface="Montserrat Thin"/>
                      </a:endParaRPr>
                    </a:p>
                  </a:txBody>
                  <a:tcPr marL="0" marR="0" marT="83820" marB="0">
                    <a:lnL w="3175">
                      <a:solidFill>
                        <a:srgbClr val="231F20"/>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hMerge="1">
                  <a:txBody>
                    <a:bodyPr/>
                    <a:lstStyle/>
                    <a:p>
                      <a:endParaRPr/>
                    </a:p>
                  </a:txBody>
                  <a:tcPr marL="0" marR="0" marT="0" marB="0"/>
                </a:tc>
                <a:tc>
                  <a:txBody>
                    <a:bodyPr/>
                    <a:lstStyle/>
                    <a:p>
                      <a:pPr algn="ctr">
                        <a:lnSpc>
                          <a:spcPct val="100000"/>
                        </a:lnSpc>
                        <a:spcBef>
                          <a:spcPts val="660"/>
                        </a:spcBef>
                      </a:pPr>
                      <a:r>
                        <a:rPr lang="fi-FI" sz="1050" b="1" spc="-10" dirty="0">
                          <a:solidFill>
                            <a:schemeClr val="tx1"/>
                          </a:solidFill>
                          <a:latin typeface="Montserrat Thin"/>
                          <a:cs typeface="Montserrat Thin"/>
                        </a:rPr>
                        <a:t>LOUNAS</a:t>
                      </a:r>
                      <a:endParaRPr lang="fi-FI"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marL="443865">
                        <a:lnSpc>
                          <a:spcPct val="100000"/>
                        </a:lnSpc>
                        <a:spcBef>
                          <a:spcPts val="660"/>
                        </a:spcBef>
                      </a:pPr>
                      <a:r>
                        <a:rPr lang="fi-FI" sz="1050" b="1" spc="-10" dirty="0">
                          <a:solidFill>
                            <a:schemeClr val="tx1"/>
                          </a:solidFill>
                          <a:latin typeface="Montserrat Thin"/>
                          <a:cs typeface="Montserrat Thin"/>
                        </a:rPr>
                        <a:t>PÄIVÄKAHVI</a:t>
                      </a:r>
                      <a:endParaRPr lang="fi-FI"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0"/>
                        </a:spcBef>
                      </a:pPr>
                      <a:r>
                        <a:rPr lang="fi-FI" sz="1050" b="1" spc="-10" dirty="0">
                          <a:solidFill>
                            <a:schemeClr val="tx1"/>
                          </a:solidFill>
                          <a:latin typeface="Montserrat Thin"/>
                          <a:cs typeface="Montserrat Thin"/>
                        </a:rPr>
                        <a:t>PÄIVÄLLINEN</a:t>
                      </a:r>
                      <a:endParaRPr lang="fi-FI"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tc>
                  <a:txBody>
                    <a:bodyPr/>
                    <a:lstStyle/>
                    <a:p>
                      <a:pPr algn="ctr">
                        <a:lnSpc>
                          <a:spcPct val="100000"/>
                        </a:lnSpc>
                        <a:spcBef>
                          <a:spcPts val="660"/>
                        </a:spcBef>
                      </a:pPr>
                      <a:r>
                        <a:rPr lang="fi-FI" sz="1050" b="1" spc="-10" dirty="0">
                          <a:solidFill>
                            <a:schemeClr val="tx1"/>
                          </a:solidFill>
                          <a:latin typeface="Montserrat Thin"/>
                          <a:cs typeface="Montserrat Thin"/>
                        </a:rPr>
                        <a:t>ILTAPALA</a:t>
                      </a:r>
                      <a:endParaRPr lang="fi-FI" sz="1050" b="1" dirty="0">
                        <a:solidFill>
                          <a:schemeClr val="tx1"/>
                        </a:solidFill>
                        <a:latin typeface="Montserrat Thin"/>
                        <a:cs typeface="Montserrat Thin"/>
                      </a:endParaRPr>
                    </a:p>
                  </a:txBody>
                  <a:tcPr marL="0" marR="0" marT="83820"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chemeClr val="accent1">
                        <a:lumMod val="20000"/>
                        <a:lumOff val="80000"/>
                      </a:schemeClr>
                    </a:solidFill>
                  </a:tcPr>
                </a:tc>
                <a:extLst>
                  <a:ext uri="{0D108BD9-81ED-4DB2-BD59-A6C34878D82A}">
                    <a16:rowId xmlns:a16="http://schemas.microsoft.com/office/drawing/2014/main" val="10000"/>
                  </a:ext>
                </a:extLst>
              </a:tr>
              <a:tr h="83640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60020">
                        <a:lnSpc>
                          <a:spcPct val="100000"/>
                        </a:lnSpc>
                        <a:spcBef>
                          <a:spcPts val="665"/>
                        </a:spcBef>
                      </a:pPr>
                      <a:r>
                        <a:rPr lang="fi-FI" sz="900" b="1" spc="-25" dirty="0">
                          <a:solidFill>
                            <a:srgbClr val="113A58"/>
                          </a:solidFill>
                          <a:latin typeface="Montserrat SemiBold"/>
                          <a:cs typeface="Montserrat SemiBold"/>
                        </a:rPr>
                        <a:t>MA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604520" lvl="0" algn="ctr">
                        <a:lnSpc>
                          <a:spcPct val="108300"/>
                        </a:lnSpc>
                      </a:pPr>
                      <a:r>
                        <a:rPr lang="fi-FI" sz="900" b="0" spc="-10" dirty="0">
                          <a:solidFill>
                            <a:srgbClr val="231F20"/>
                          </a:solidFill>
                          <a:latin typeface="Montserrat Light"/>
                          <a:cs typeface="Montserrat Light"/>
                        </a:rPr>
                        <a:t>4-</a:t>
                      </a:r>
                      <a:r>
                        <a:rPr lang="fi-FI" sz="900" b="0" dirty="0">
                          <a:solidFill>
                            <a:srgbClr val="231F20"/>
                          </a:solidFill>
                          <a:latin typeface="Montserrat Light"/>
                          <a:cs typeface="Montserrat Light"/>
                        </a:rPr>
                        <a:t>viljanmaitopuuroa L </a:t>
                      </a:r>
                      <a:r>
                        <a:rPr lang="fi-FI" sz="900" b="0" spc="-10" dirty="0">
                          <a:solidFill>
                            <a:srgbClr val="231F20"/>
                          </a:solidFill>
                          <a:latin typeface="Montserrat Light"/>
                          <a:cs typeface="Montserrat Light"/>
                        </a:rPr>
                        <a:t>Hedelmäsosetta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762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91440" marR="367665" algn="ctr">
                        <a:lnSpc>
                          <a:spcPct val="108300"/>
                        </a:lnSpc>
                      </a:pPr>
                      <a:r>
                        <a:rPr lang="fi-FI" sz="900" b="0" dirty="0">
                          <a:solidFill>
                            <a:srgbClr val="231F20"/>
                          </a:solidFill>
                          <a:latin typeface="Montserrat Light"/>
                          <a:cs typeface="Montserrat Light"/>
                        </a:rPr>
                        <a:t>Makkarakastiketta</a:t>
                      </a:r>
                      <a:r>
                        <a:rPr lang="fi-FI" sz="900" b="0" spc="50" dirty="0">
                          <a:solidFill>
                            <a:srgbClr val="231F20"/>
                          </a:solidFill>
                          <a:latin typeface="Montserrat Light"/>
                          <a:cs typeface="Montserrat Light"/>
                        </a:rPr>
                        <a:t> L</a:t>
                      </a:r>
                      <a:endParaRPr lang="fi-FI" sz="900" b="0" spc="-25" dirty="0">
                        <a:solidFill>
                          <a:srgbClr val="231F20"/>
                        </a:solidFill>
                        <a:latin typeface="Montserrat Light"/>
                        <a:cs typeface="Montserrat Light"/>
                      </a:endParaRPr>
                    </a:p>
                    <a:p>
                      <a:pPr marL="91440" marR="367665" algn="ctr">
                        <a:lnSpc>
                          <a:spcPct val="108300"/>
                        </a:lnSpc>
                      </a:pPr>
                      <a:r>
                        <a:rPr lang="fi-FI" sz="900" b="0" spc="-25" dirty="0">
                          <a:solidFill>
                            <a:srgbClr val="231F20"/>
                          </a:solidFill>
                          <a:latin typeface="Montserrat Light"/>
                          <a:cs typeface="Montserrat Light"/>
                        </a:rPr>
                        <a:t>Keitettyjä perunoita M,G</a:t>
                      </a:r>
                    </a:p>
                    <a:p>
                      <a:pPr marL="91440" marR="367665" algn="ctr">
                        <a:lnSpc>
                          <a:spcPct val="108300"/>
                        </a:lnSpc>
                      </a:pPr>
                      <a:r>
                        <a:rPr lang="fi-FI" sz="900" b="0" strike="noStrike" spc="-25" dirty="0">
                          <a:solidFill>
                            <a:schemeClr val="tx1"/>
                          </a:solidFill>
                          <a:latin typeface="Montserrat Light"/>
                          <a:cs typeface="Montserrat Light"/>
                        </a:rPr>
                        <a:t>Kurkkuraastesalaattia</a:t>
                      </a: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107950" marR="210820" indent="53975" algn="ctr">
                        <a:lnSpc>
                          <a:spcPct val="108300"/>
                        </a:lnSpc>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endParaRPr lang="fi-FI" sz="900" b="0" spc="500" dirty="0">
                        <a:solidFill>
                          <a:srgbClr val="231F20"/>
                        </a:solidFill>
                        <a:latin typeface="Montserrat Light"/>
                        <a:cs typeface="Montserrat Light"/>
                      </a:endParaRPr>
                    </a:p>
                    <a:p>
                      <a:pPr marL="107950" marR="210820" indent="53975" algn="ctr">
                        <a:lnSpc>
                          <a:spcPct val="108300"/>
                        </a:lnSpc>
                      </a:pPr>
                      <a:r>
                        <a:rPr lang="fi-FI" sz="900" b="0" spc="0" dirty="0">
                          <a:solidFill>
                            <a:srgbClr val="231F20"/>
                          </a:solidFill>
                          <a:latin typeface="Montserrat Light"/>
                          <a:cs typeface="Montserrat Light"/>
                        </a:rPr>
                        <a:t>Kahvikak</a:t>
                      </a:r>
                      <a:r>
                        <a:rPr lang="fi-FI" sz="900" b="0" dirty="0">
                          <a:solidFill>
                            <a:srgbClr val="231F20"/>
                          </a:solidFill>
                          <a:latin typeface="Montserrat Light"/>
                          <a:cs typeface="Montserrat Light"/>
                        </a:rPr>
                        <a:t>kua</a:t>
                      </a:r>
                      <a:r>
                        <a:rPr lang="fi-FI" sz="900" b="0" spc="-20"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b="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501650" marR="494665" algn="ctr">
                        <a:lnSpc>
                          <a:spcPct val="108300"/>
                        </a:lnSpc>
                      </a:pPr>
                      <a:r>
                        <a:rPr lang="fi-FI" sz="900" b="0" dirty="0">
                          <a:solidFill>
                            <a:srgbClr val="231F20"/>
                          </a:solidFill>
                          <a:latin typeface="Montserrat Light"/>
                          <a:cs typeface="Montserrat Light"/>
                        </a:rPr>
                        <a:t>Värikästä </a:t>
                      </a:r>
                    </a:p>
                    <a:p>
                      <a:pPr marL="501650" marR="494665" algn="ctr">
                        <a:lnSpc>
                          <a:spcPct val="108300"/>
                        </a:lnSpc>
                      </a:pPr>
                      <a:r>
                        <a:rPr lang="fi-FI" sz="900" b="0" dirty="0">
                          <a:solidFill>
                            <a:srgbClr val="231F20"/>
                          </a:solidFill>
                          <a:latin typeface="Montserrat Light"/>
                          <a:cs typeface="Montserrat Light"/>
                        </a:rPr>
                        <a:t>kasviskeittoa</a:t>
                      </a:r>
                      <a:r>
                        <a:rPr lang="fi-FI" sz="900" b="0" spc="-20" dirty="0">
                          <a:solidFill>
                            <a:srgbClr val="231F20"/>
                          </a:solidFill>
                          <a:latin typeface="Montserrat Light"/>
                          <a:cs typeface="Montserrat Light"/>
                        </a:rPr>
                        <a:t> </a:t>
                      </a:r>
                      <a:r>
                        <a:rPr lang="fi-FI" sz="900" b="0" spc="-25" dirty="0">
                          <a:solidFill>
                            <a:srgbClr val="231F20"/>
                          </a:solidFill>
                          <a:latin typeface="Montserrat Light"/>
                          <a:cs typeface="Montserrat Light"/>
                        </a:rPr>
                        <a:t>M,G</a:t>
                      </a:r>
                    </a:p>
                    <a:p>
                      <a:pPr marL="501650" marR="494665" algn="ctr">
                        <a:lnSpc>
                          <a:spcPct val="108300"/>
                        </a:lnSpc>
                      </a:pPr>
                      <a:r>
                        <a:rPr lang="fi-FI" sz="900" b="0" spc="-25" dirty="0">
                          <a:solidFill>
                            <a:schemeClr val="tx1"/>
                          </a:solidFill>
                          <a:latin typeface="Montserrat Light"/>
                          <a:cs typeface="Montserrat Light"/>
                        </a:rPr>
                        <a:t>Kahvivanukasta L,G</a:t>
                      </a:r>
                      <a:r>
                        <a:rPr lang="fi-FI" sz="900" b="0" spc="500" dirty="0">
                          <a:solidFill>
                            <a:schemeClr val="tx1"/>
                          </a:solidFill>
                          <a:latin typeface="Montserrat Light"/>
                          <a:cs typeface="Montserrat Light"/>
                        </a:rPr>
                        <a:t> </a:t>
                      </a: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97180" marR="289560" algn="ctr">
                        <a:lnSpc>
                          <a:spcPct val="108300"/>
                        </a:lnSpc>
                      </a:pPr>
                      <a:r>
                        <a:rPr lang="fi-FI" sz="900" b="0" spc="0" dirty="0">
                          <a:solidFill>
                            <a:srgbClr val="231F20"/>
                          </a:solidFill>
                          <a:latin typeface="Montserrat Light"/>
                          <a:cs typeface="Montserrat Light"/>
                        </a:rPr>
                        <a:t>Hedelmäjogurttia L,G </a:t>
                      </a:r>
                    </a:p>
                    <a:p>
                      <a:pPr marL="297180" marR="289560" algn="ctr">
                        <a:lnSpc>
                          <a:spcPct val="108300"/>
                        </a:lnSpc>
                      </a:pPr>
                      <a:r>
                        <a:rPr lang="fi-FI" sz="900" b="0" spc="0" dirty="0">
                          <a:solidFill>
                            <a:srgbClr val="231F20"/>
                          </a:solidFill>
                          <a:latin typeface="Montserrat Light"/>
                          <a:cs typeface="Montserrat Light"/>
                        </a:rPr>
                        <a:t>Leikkelettä</a:t>
                      </a:r>
                    </a:p>
                    <a:p>
                      <a:pPr marL="297180" marR="289560" algn="ctr">
                        <a:lnSpc>
                          <a:spcPct val="108300"/>
                        </a:lnSpc>
                      </a:pPr>
                      <a:r>
                        <a:rPr lang="fi-FI" sz="900" b="0" spc="0" dirty="0">
                          <a:solidFill>
                            <a:srgbClr val="231F20"/>
                          </a:solidFill>
                          <a:latin typeface="Montserrat Light"/>
                          <a:cs typeface="Montserrat Light"/>
                        </a:rPr>
                        <a:t>Hedelmää</a:t>
                      </a:r>
                      <a:endParaRPr lang="fi-FI" sz="900" spc="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76947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96215">
                        <a:lnSpc>
                          <a:spcPct val="100000"/>
                        </a:lnSpc>
                        <a:spcBef>
                          <a:spcPts val="655"/>
                        </a:spcBef>
                      </a:pPr>
                      <a:r>
                        <a:rPr lang="fi-FI" sz="900" b="1" spc="-25" dirty="0">
                          <a:solidFill>
                            <a:srgbClr val="113A58"/>
                          </a:solidFill>
                          <a:latin typeface="Montserrat SemiBold"/>
                          <a:cs typeface="Montserrat SemiBold"/>
                        </a:rPr>
                        <a:t>TI</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algn="ctr">
                        <a:lnSpc>
                          <a:spcPct val="108300"/>
                        </a:lnSpc>
                        <a:buNone/>
                      </a:pPr>
                      <a:r>
                        <a:rPr lang="en-US" sz="900" b="0" i="0" u="none" strike="noStrike" spc="-50" noProof="0" err="1">
                          <a:solidFill>
                            <a:schemeClr val="tx1"/>
                          </a:solidFill>
                          <a:latin typeface="Montserrat Light"/>
                        </a:rPr>
                        <a:t>Kaurapuuroa</a:t>
                      </a:r>
                      <a:r>
                        <a:rPr lang="en-US" sz="900" b="0" i="0" u="none" strike="noStrike" spc="-50" noProof="0" dirty="0">
                          <a:solidFill>
                            <a:schemeClr val="tx1"/>
                          </a:solidFill>
                          <a:latin typeface="Montserrat Light"/>
                        </a:rPr>
                        <a:t> M</a:t>
                      </a:r>
                      <a:r>
                        <a:rPr lang="fi-FI" sz="900" b="0" spc="-50" dirty="0">
                          <a:solidFill>
                            <a:srgbClr val="231F20"/>
                          </a:solidFill>
                          <a:latin typeface="Montserrat Light"/>
                          <a:cs typeface="Montserrat Light"/>
                        </a:rPr>
                        <a:t> </a:t>
                      </a:r>
                      <a:endParaRPr lang="fi-FI" sz="900" b="0" spc="500" dirty="0">
                        <a:solidFill>
                          <a:srgbClr val="231F20"/>
                        </a:solidFill>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Mehukeittoa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27355" algn="ctr">
                        <a:lnSpc>
                          <a:spcPct val="100000"/>
                        </a:lnSpc>
                        <a:spcBef>
                          <a:spcPts val="100"/>
                        </a:spcBef>
                      </a:pPr>
                      <a:r>
                        <a:rPr lang="fi-FI" sz="900" b="0" dirty="0">
                          <a:solidFill>
                            <a:srgbClr val="231F20"/>
                          </a:solidFill>
                          <a:latin typeface="Montserrat Light"/>
                          <a:cs typeface="Montserrat Light"/>
                        </a:rPr>
                        <a:t>Punajuuripihvejä M,G Timjamikastiketta</a:t>
                      </a:r>
                      <a:r>
                        <a:rPr lang="fi-FI" sz="900" b="0" spc="20" dirty="0">
                          <a:solidFill>
                            <a:srgbClr val="231F20"/>
                          </a:solidFill>
                          <a:latin typeface="Montserrat Light"/>
                          <a:cs typeface="Montserrat Light"/>
                        </a:rPr>
                        <a:t> </a:t>
                      </a:r>
                      <a:r>
                        <a:rPr lang="fi-FI" sz="900" b="0" spc="-50" dirty="0">
                          <a:solidFill>
                            <a:srgbClr val="231F20"/>
                          </a:solidFill>
                          <a:latin typeface="Montserrat Light"/>
                          <a:cs typeface="Montserrat Light"/>
                        </a:rPr>
                        <a:t>L,G</a:t>
                      </a:r>
                      <a:r>
                        <a:rPr lang="fi-FI" sz="900" b="0" spc="500" dirty="0">
                          <a:solidFill>
                            <a:srgbClr val="231F20"/>
                          </a:solidFill>
                          <a:latin typeface="Montserrat Light"/>
                          <a:cs typeface="Montserrat Light"/>
                        </a:rPr>
                        <a:t> </a:t>
                      </a:r>
                      <a:r>
                        <a:rPr lang="fi-FI" sz="900" b="0" spc="0" dirty="0">
                          <a:solidFill>
                            <a:srgbClr val="231F20"/>
                          </a:solidFill>
                          <a:latin typeface="Montserrat Light"/>
                          <a:cs typeface="Montserrat Light"/>
                        </a:rPr>
                        <a:t>Perunasosetta </a:t>
                      </a:r>
                      <a:r>
                        <a:rPr lang="fi-FI" sz="900" b="0" spc="-25" dirty="0">
                          <a:solidFill>
                            <a:srgbClr val="231F20"/>
                          </a:solidFill>
                          <a:latin typeface="Montserrat Light"/>
                          <a:cs typeface="Montserrat Light"/>
                        </a:rPr>
                        <a:t>L,G</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427355" lvl="0" algn="ctr">
                        <a:lnSpc>
                          <a:spcPct val="100000"/>
                        </a:lnSpc>
                        <a:spcBef>
                          <a:spcPts val="100"/>
                        </a:spcBef>
                        <a:buNone/>
                      </a:pPr>
                      <a:r>
                        <a:rPr lang="fi-FI" sz="900" b="0" spc="-10" dirty="0">
                          <a:solidFill>
                            <a:srgbClr val="231F20"/>
                          </a:solidFill>
                          <a:latin typeface="Montserrat Light"/>
                          <a:cs typeface="Montserrat Light"/>
                        </a:rPr>
                        <a:t>Vihersalaattia</a:t>
                      </a:r>
                      <a:endParaRPr lang="fi-FI"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lang="fi-FI" sz="900">
                        <a:latin typeface="Times New Roman"/>
                        <a:cs typeface="Times New Roman"/>
                      </a:endParaRPr>
                    </a:p>
                    <a:p>
                      <a:pPr marL="287655" marR="375285" indent="43180" algn="ctr">
                        <a:lnSpc>
                          <a:spcPct val="108300"/>
                        </a:lnSpc>
                        <a:spcBef>
                          <a:spcPts val="0"/>
                        </a:spcBef>
                      </a:pPr>
                      <a:r>
                        <a:rPr lang="fi-FI" sz="900" b="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r>
                        <a:rPr lang="fi-FI" sz="900" b="0" spc="0">
                          <a:solidFill>
                            <a:srgbClr val="231F20"/>
                          </a:solidFill>
                          <a:latin typeface="Montserrat Light"/>
                        </a:rPr>
                        <a:t>Juustosämpylää </a:t>
                      </a:r>
                      <a:r>
                        <a:rPr lang="fi-FI" sz="900" b="0" dirty="0">
                          <a:solidFill>
                            <a:srgbClr val="231F20"/>
                          </a:solidFill>
                          <a:latin typeface="Montserrat Light"/>
                        </a:rPr>
                        <a:t> L</a:t>
                      </a:r>
                      <a:endParaRPr lang="fi-FI" sz="900" dirty="0">
                        <a:solidFill>
                          <a:srgbClr val="231F20"/>
                        </a:solidFill>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23850" marR="500380" algn="ctr">
                        <a:lnSpc>
                          <a:spcPct val="109500"/>
                        </a:lnSpc>
                      </a:pPr>
                      <a:r>
                        <a:rPr lang="fi-FI" sz="900" b="0" spc="-10">
                          <a:solidFill>
                            <a:srgbClr val="231F20"/>
                          </a:solidFill>
                          <a:latin typeface="Montserrat Light"/>
                          <a:cs typeface="Montserrat Light"/>
                        </a:rPr>
                        <a:t>Meetvurstikiusausta</a:t>
                      </a:r>
                      <a:r>
                        <a:rPr lang="fi-FI" sz="900" b="0" spc="45" dirty="0">
                          <a:solidFill>
                            <a:srgbClr val="231F20"/>
                          </a:solidFill>
                          <a:latin typeface="Montserrat Light"/>
                          <a:cs typeface="Montserrat Light"/>
                        </a:rPr>
                        <a:t> </a:t>
                      </a:r>
                      <a:r>
                        <a:rPr lang="fi-FI" sz="900" b="0" spc="-25" dirty="0">
                          <a:solidFill>
                            <a:srgbClr val="231F20"/>
                          </a:solidFill>
                          <a:latin typeface="Montserrat Light"/>
                          <a:cs typeface="Montserrat Light"/>
                        </a:rPr>
                        <a:t>L,G</a:t>
                      </a:r>
                    </a:p>
                    <a:p>
                      <a:pPr marL="507365" marR="500380" algn="ctr">
                        <a:lnSpc>
                          <a:spcPct val="109500"/>
                        </a:lnSpc>
                      </a:pPr>
                      <a:r>
                        <a:rPr lang="fi-FI" sz="900" b="0" spc="-25" dirty="0">
                          <a:solidFill>
                            <a:srgbClr val="231F20"/>
                          </a:solidFill>
                          <a:latin typeface="Montserrat Light"/>
                          <a:cs typeface="Montserrat Light"/>
                        </a:rPr>
                        <a:t>Hedelmäkiisseliä M,G </a:t>
                      </a:r>
                      <a:endParaRPr lang="fi-FI" sz="900" strike="noStrike" dirty="0">
                        <a:solidFill>
                          <a:schemeClr val="tx1"/>
                        </a:solidFill>
                        <a:latin typeface="Montserrat Light"/>
                        <a:cs typeface="Montserrat Light"/>
                      </a:endParaRPr>
                    </a:p>
                    <a:p>
                      <a:pPr marL="507365" marR="500380" lvl="0" algn="ctr">
                        <a:lnSpc>
                          <a:spcPct val="109500"/>
                        </a:lnSpc>
                        <a:buNone/>
                      </a:pPr>
                      <a:r>
                        <a:rPr lang="fi-FI" sz="900" b="0" spc="-25" dirty="0">
                          <a:solidFill>
                            <a:srgbClr val="231F20"/>
                          </a:solidFill>
                          <a:latin typeface="Montserrat Light"/>
                          <a:cs typeface="Montserrat Light"/>
                        </a:rPr>
                        <a:t>Maustekurkkua</a:t>
                      </a:r>
                      <a:endParaRPr lang="fi-FI" sz="900" strike="noStrike" dirty="0">
                        <a:solidFill>
                          <a:schemeClr val="tx1"/>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54025" marR="447040" algn="ctr">
                        <a:lnSpc>
                          <a:spcPct val="108300"/>
                        </a:lnSpc>
                      </a:pPr>
                      <a:r>
                        <a:rPr lang="fi-FI" sz="900" b="0" spc="0" dirty="0">
                          <a:solidFill>
                            <a:srgbClr val="231F20"/>
                          </a:solidFill>
                          <a:latin typeface="Montserrat Light"/>
                          <a:cs typeface="Montserrat Light"/>
                        </a:rPr>
                        <a:t>Aprikoosirahkaa L,G </a:t>
                      </a:r>
                      <a:endParaRPr lang="fi-FI" sz="900" spc="0" dirty="0">
                        <a:solidFill>
                          <a:schemeClr val="tx1"/>
                        </a:solidFill>
                        <a:latin typeface="Montserrat Light"/>
                        <a:cs typeface="Montserrat Light"/>
                      </a:endParaRPr>
                    </a:p>
                    <a:p>
                      <a:pPr marL="454025" marR="447040" lvl="0" algn="ctr">
                        <a:lnSpc>
                          <a:spcPct val="108300"/>
                        </a:lnSpc>
                        <a:buNone/>
                      </a:pPr>
                      <a:r>
                        <a:rPr lang="fi-FI" sz="900" b="0" spc="0" dirty="0">
                          <a:solidFill>
                            <a:schemeClr val="tx1"/>
                          </a:solidFill>
                          <a:latin typeface="Montserrat Light"/>
                          <a:cs typeface="Montserrat Light"/>
                        </a:rPr>
                        <a:t>Juustoa</a:t>
                      </a:r>
                      <a:endParaRPr lang="fi-FI" sz="900" spc="0" dirty="0">
                        <a:solidFill>
                          <a:schemeClr val="tx1"/>
                        </a:solidFill>
                        <a:latin typeface="Montserrat Light"/>
                        <a:cs typeface="Montserrat Light"/>
                      </a:endParaRPr>
                    </a:p>
                    <a:p>
                      <a:pPr marL="492125" marR="485140" algn="ctr">
                        <a:lnSpc>
                          <a:spcPct val="108300"/>
                        </a:lnSpc>
                      </a:pPr>
                      <a:r>
                        <a:rPr lang="fi-FI" sz="900" b="0" spc="0" dirty="0">
                          <a:solidFill>
                            <a:srgbClr val="231F20"/>
                          </a:solidFill>
                          <a:latin typeface="Montserrat Light"/>
                          <a:cs typeface="Montserrat Light"/>
                        </a:rPr>
                        <a:t>Hedelmää</a:t>
                      </a:r>
                      <a:endParaRPr lang="fi-FI" sz="900" spc="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787401">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990">
                        <a:lnSpc>
                          <a:spcPct val="100000"/>
                        </a:lnSpc>
                        <a:spcBef>
                          <a:spcPts val="655"/>
                        </a:spcBef>
                      </a:pPr>
                      <a:r>
                        <a:rPr lang="fi-FI" sz="900" b="1" spc="-25" dirty="0">
                          <a:solidFill>
                            <a:srgbClr val="113A58"/>
                          </a:solidFill>
                          <a:latin typeface="Montserrat SemiBold"/>
                          <a:cs typeface="Montserrat SemiBold"/>
                        </a:rPr>
                        <a:t>KE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13410" lvl="0" algn="ctr">
                        <a:lnSpc>
                          <a:spcPct val="100000"/>
                        </a:lnSpc>
                        <a:spcBef>
                          <a:spcPts val="100"/>
                        </a:spcBef>
                        <a:buNone/>
                      </a:pPr>
                      <a:r>
                        <a:rPr lang="fi-FI" sz="900" b="0" i="0" u="none" strike="noStrike" spc="-50" noProof="0" dirty="0">
                          <a:solidFill>
                            <a:schemeClr val="tx1"/>
                          </a:solidFill>
                          <a:latin typeface="Montserrat Light"/>
                        </a:rPr>
                        <a:t>Ruispuuroa M</a:t>
                      </a:r>
                      <a:endParaRPr lang="en-US" dirty="0"/>
                    </a:p>
                    <a:p>
                      <a:pPr marL="91440" marR="613410" lvl="0" algn="ctr">
                        <a:lnSpc>
                          <a:spcPct val="100000"/>
                        </a:lnSpc>
                        <a:spcBef>
                          <a:spcPts val="100"/>
                        </a:spcBef>
                        <a:buNone/>
                      </a:pPr>
                      <a:r>
                        <a:rPr lang="fi-FI" sz="900" b="0" spc="-10" dirty="0">
                          <a:solidFill>
                            <a:srgbClr val="231F20"/>
                          </a:solidFill>
                          <a:latin typeface="Montserrat Light"/>
                          <a:cs typeface="Montserrat Light"/>
                        </a:rPr>
                        <a:t>Hilloa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13410" lvl="0" algn="ctr">
                        <a:lnSpc>
                          <a:spcPct val="100000"/>
                        </a:lnSpc>
                        <a:spcBef>
                          <a:spcPts val="100"/>
                        </a:spcBef>
                        <a:buNone/>
                      </a:pPr>
                      <a:r>
                        <a:rPr lang="fi-FI" sz="900" b="0" spc="-10" dirty="0">
                          <a:solidFill>
                            <a:srgbClr val="231F20"/>
                          </a:solidFill>
                          <a:latin typeface="Montserrat Light"/>
                          <a:cs typeface="Montserrat Light"/>
                        </a:rPr>
                        <a:t>Leikkelettä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13410" lvl="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04165" marR="296545" algn="ctr">
                        <a:lnSpc>
                          <a:spcPct val="108300"/>
                        </a:lnSpc>
                      </a:pPr>
                      <a:r>
                        <a:rPr lang="fi-FI" sz="900" b="0" dirty="0">
                          <a:solidFill>
                            <a:srgbClr val="231F20"/>
                          </a:solidFill>
                          <a:latin typeface="Montserrat Light"/>
                          <a:cs typeface="Montserrat Light"/>
                        </a:rPr>
                        <a:t>Merimiespataa M,G </a:t>
                      </a:r>
                    </a:p>
                    <a:p>
                      <a:pPr marL="304165" marR="296545" lvl="0" algn="ctr">
                        <a:lnSpc>
                          <a:spcPct val="108300"/>
                        </a:lnSpc>
                        <a:buNone/>
                      </a:pPr>
                      <a:r>
                        <a:rPr lang="fi-FI" sz="900" b="0">
                          <a:solidFill>
                            <a:srgbClr val="231F20"/>
                          </a:solidFill>
                          <a:latin typeface="Montserrat Light"/>
                          <a:cs typeface="Montserrat Light"/>
                        </a:rPr>
                        <a:t>Vihersalaattia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lang="fi-FI" sz="900">
                        <a:latin typeface="Times New Roman"/>
                        <a:cs typeface="Times New Roman"/>
                      </a:endParaRPr>
                    </a:p>
                    <a:p>
                      <a:pPr marL="440690" marR="412750" indent="-20320" algn="ctr">
                        <a:lnSpc>
                          <a:spcPct val="108300"/>
                        </a:lnSpc>
                      </a:pPr>
                      <a:r>
                        <a:rPr lang="fi-FI" sz="900" b="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440690" marR="412750" lvl="0" indent="-20320" algn="ctr">
                        <a:lnSpc>
                          <a:spcPct val="108300"/>
                        </a:lnSpc>
                        <a:buNone/>
                      </a:pPr>
                      <a:r>
                        <a:rPr lang="fi-FI" sz="900" b="0" dirty="0">
                          <a:solidFill>
                            <a:srgbClr val="231F20"/>
                          </a:solidFill>
                          <a:latin typeface="Montserrat Light"/>
                          <a:cs typeface="Montserrat Light"/>
                        </a:rPr>
                        <a:t>Talon</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pullaa</a:t>
                      </a:r>
                      <a:r>
                        <a:rPr lang="fi-FI" sz="900" b="0" spc="10"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16865" marR="309245" algn="ctr">
                        <a:lnSpc>
                          <a:spcPct val="108300"/>
                        </a:lnSpc>
                        <a:spcBef>
                          <a:spcPts val="100"/>
                        </a:spcBef>
                      </a:pPr>
                      <a:r>
                        <a:rPr lang="fi-FI" sz="900" b="0" spc="5" err="1">
                          <a:solidFill>
                            <a:srgbClr val="231F20"/>
                          </a:solidFill>
                          <a:latin typeface="Montserrat Light"/>
                          <a:cs typeface="Montserrat Light"/>
                        </a:rPr>
                        <a:t>Gurry</a:t>
                      </a:r>
                      <a:r>
                        <a:rPr lang="fi-FI" sz="900" b="0" spc="5" dirty="0">
                          <a:solidFill>
                            <a:srgbClr val="231F20"/>
                          </a:solidFill>
                          <a:latin typeface="Montserrat Light"/>
                          <a:cs typeface="Montserrat Light"/>
                        </a:rPr>
                        <a:t>-broileri</a:t>
                      </a:r>
                      <a:r>
                        <a:rPr lang="fi-FI" sz="900" b="0" dirty="0">
                          <a:solidFill>
                            <a:srgbClr val="231F20"/>
                          </a:solidFill>
                          <a:latin typeface="Montserrat Light"/>
                          <a:cs typeface="Montserrat Light"/>
                        </a:rPr>
                        <a:t>keittoa</a:t>
                      </a:r>
                      <a:r>
                        <a:rPr lang="fi-FI" sz="900" b="0" spc="10" dirty="0">
                          <a:solidFill>
                            <a:srgbClr val="231F20"/>
                          </a:solidFill>
                          <a:latin typeface="Montserrat Light"/>
                          <a:cs typeface="Montserrat Light"/>
                        </a:rPr>
                        <a:t> </a:t>
                      </a:r>
                      <a:r>
                        <a:rPr lang="fi-FI" sz="900" b="0" spc="-25" dirty="0">
                          <a:solidFill>
                            <a:srgbClr val="231F20"/>
                          </a:solidFill>
                          <a:latin typeface="Montserrat Light"/>
                          <a:cs typeface="Montserrat Light"/>
                        </a:rPr>
                        <a:t>M,G</a:t>
                      </a:r>
                      <a:endParaRPr lang="fi-FI" sz="900" dirty="0"/>
                    </a:p>
                    <a:p>
                      <a:pPr marL="316865" marR="309245" lvl="0" algn="ctr">
                        <a:lnSpc>
                          <a:spcPct val="100000"/>
                        </a:lnSpc>
                        <a:spcBef>
                          <a:spcPts val="100"/>
                        </a:spcBef>
                        <a:buNone/>
                      </a:pPr>
                      <a:r>
                        <a:rPr lang="fi-FI" sz="900" b="0" spc="-25" dirty="0">
                          <a:solidFill>
                            <a:srgbClr val="231F20"/>
                          </a:solidFill>
                          <a:latin typeface="Montserrat Light"/>
                          <a:cs typeface="Montserrat Light"/>
                        </a:rPr>
                        <a:t>                 Maitokiisseliä L,G              </a:t>
                      </a:r>
                    </a:p>
                    <a:p>
                      <a:pPr marL="316865" marR="309245" lvl="0" algn="ctr">
                        <a:lnSpc>
                          <a:spcPct val="108300"/>
                        </a:lnSpc>
                        <a:buNone/>
                      </a:pPr>
                      <a:r>
                        <a:rPr lang="fi-FI" sz="900" b="0" spc="0">
                          <a:solidFill>
                            <a:srgbClr val="231F20"/>
                          </a:solidFill>
                          <a:latin typeface="Montserrat Light"/>
                          <a:cs typeface="Montserrat Light"/>
                        </a:rPr>
                        <a:t>Hilloa  </a:t>
                      </a:r>
                      <a:endParaRPr lang="fi-FI" sz="900" b="0" spc="500">
                        <a:solidFill>
                          <a:srgbClr val="231F20"/>
                        </a:solidFill>
                        <a:latin typeface="Montserrat Light"/>
                      </a:endParaRPr>
                    </a:p>
                    <a:p>
                      <a:pPr marL="316865" marR="309245" algn="ctr">
                        <a:lnSpc>
                          <a:spcPct val="108300"/>
                        </a:lnSpc>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59410" marR="479425" algn="ctr">
                        <a:lnSpc>
                          <a:spcPct val="108300"/>
                        </a:lnSpc>
                      </a:pPr>
                      <a:r>
                        <a:rPr lang="fi-FI" sz="900" b="0" spc="-25" dirty="0">
                          <a:solidFill>
                            <a:schemeClr val="tx1"/>
                          </a:solidFill>
                          <a:latin typeface="Montserrat Light"/>
                          <a:cs typeface="Montserrat Light"/>
                        </a:rPr>
                        <a:t>Omenajogurttia L,G</a:t>
                      </a:r>
                      <a:endParaRPr lang="fi-FI" sz="900" dirty="0">
                        <a:solidFill>
                          <a:schemeClr val="tx1"/>
                        </a:solidFill>
                        <a:latin typeface="Montserrat Light"/>
                        <a:cs typeface="Montserrat Light"/>
                      </a:endParaRPr>
                    </a:p>
                    <a:p>
                      <a:pPr marL="359410" marR="479425" lvl="0" algn="ctr">
                        <a:lnSpc>
                          <a:spcPct val="108300"/>
                        </a:lnSpc>
                        <a:buNone/>
                      </a:pPr>
                      <a:r>
                        <a:rPr lang="fi-FI" sz="900" b="0" spc="-25" dirty="0">
                          <a:solidFill>
                            <a:schemeClr val="tx1"/>
                          </a:solidFill>
                          <a:latin typeface="Montserrat Light"/>
                          <a:cs typeface="Montserrat Light"/>
                        </a:rPr>
                        <a:t>Leikkelettä</a:t>
                      </a:r>
                    </a:p>
                    <a:p>
                      <a:pPr marL="359410" marR="485140" algn="ctr">
                        <a:lnSpc>
                          <a:spcPct val="108300"/>
                        </a:lnSpc>
                      </a:pPr>
                      <a:r>
                        <a:rPr lang="fi-FI" sz="900" b="0" dirty="0">
                          <a:solidFill>
                            <a:schemeClr val="tx1"/>
                          </a:solidFill>
                          <a:latin typeface="Montserrat Light"/>
                          <a:cs typeface="Montserrat Light"/>
                        </a:rPr>
                        <a:t>Hedelmää</a:t>
                      </a:r>
                      <a:endParaRPr lang="fi-FI" sz="900" dirty="0">
                        <a:solidFill>
                          <a:schemeClr val="tx1"/>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702273">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2720">
                        <a:lnSpc>
                          <a:spcPct val="100000"/>
                        </a:lnSpc>
                        <a:spcBef>
                          <a:spcPts val="655"/>
                        </a:spcBef>
                      </a:pPr>
                      <a:r>
                        <a:rPr lang="fi-FI" sz="900" b="1" spc="-25" dirty="0">
                          <a:solidFill>
                            <a:srgbClr val="113A58"/>
                          </a:solidFill>
                          <a:latin typeface="Montserrat SemiBold"/>
                          <a:cs typeface="Montserrat SemiBold"/>
                        </a:rPr>
                        <a:t>TO</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algn="ctr">
                        <a:lnSpc>
                          <a:spcPct val="108300"/>
                        </a:lnSpc>
                        <a:buNone/>
                      </a:pPr>
                      <a:r>
                        <a:rPr lang="en-US" sz="900" b="0" i="0" u="none" strike="noStrike" spc="-50" noProof="0" err="1">
                          <a:solidFill>
                            <a:schemeClr val="tx1"/>
                          </a:solidFill>
                          <a:latin typeface="Montserrat Light"/>
                        </a:rPr>
                        <a:t>Vehnäpuuroa</a:t>
                      </a:r>
                      <a:r>
                        <a:rPr lang="en-US" sz="900" b="0" i="0" u="none" strike="noStrike" spc="-50" noProof="0" dirty="0">
                          <a:solidFill>
                            <a:schemeClr val="tx1"/>
                          </a:solidFill>
                          <a:latin typeface="Montserrat Light"/>
                        </a:rPr>
                        <a:t> M</a:t>
                      </a:r>
                      <a:endParaRPr lang="en-US" dirty="0"/>
                    </a:p>
                    <a:p>
                      <a:pPr marL="91440" marR="604520" lvl="0" algn="ctr">
                        <a:lnSpc>
                          <a:spcPct val="108300"/>
                        </a:lnSpc>
                        <a:buNone/>
                      </a:pPr>
                      <a:r>
                        <a:rPr lang="fi-FI" sz="900" b="0" spc="-10" dirty="0">
                          <a:solidFill>
                            <a:srgbClr val="231F20"/>
                          </a:solidFill>
                          <a:latin typeface="Montserrat Light"/>
                          <a:cs typeface="Montserrat Light"/>
                        </a:rPr>
                        <a:t>Mehukeittoa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Juustoa</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604520" lvl="0" algn="ctr">
                        <a:lnSpc>
                          <a:spcPct val="108300"/>
                        </a:lnSpc>
                        <a:buNone/>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463550" algn="ctr">
                        <a:lnSpc>
                          <a:spcPct val="108000"/>
                        </a:lnSpc>
                        <a:spcBef>
                          <a:spcPts val="0"/>
                        </a:spcBef>
                      </a:pPr>
                      <a:r>
                        <a:rPr lang="fi-FI" sz="900" b="0" spc="0" dirty="0">
                          <a:solidFill>
                            <a:srgbClr val="231F20"/>
                          </a:solidFill>
                          <a:latin typeface="Montserrat Light"/>
                          <a:cs typeface="Montserrat Light"/>
                        </a:rPr>
                        <a:t>Hernekeittoa M,G</a:t>
                      </a:r>
                      <a:endParaRPr lang="en-US" sz="900" dirty="0"/>
                    </a:p>
                    <a:p>
                      <a:pPr marL="91440" marR="463550" lvl="0" algn="ctr">
                        <a:lnSpc>
                          <a:spcPct val="108000"/>
                        </a:lnSpc>
                        <a:spcBef>
                          <a:spcPts val="0"/>
                        </a:spcBef>
                        <a:buNone/>
                      </a:pPr>
                      <a:r>
                        <a:rPr lang="fi-FI" sz="900" b="0" spc="0" dirty="0">
                          <a:solidFill>
                            <a:srgbClr val="231F20"/>
                          </a:solidFill>
                          <a:latin typeface="Montserrat Light"/>
                          <a:cs typeface="Montserrat Light"/>
                        </a:rPr>
                        <a:t>Pannukakkua L </a:t>
                      </a:r>
                    </a:p>
                    <a:p>
                      <a:pPr marL="91440" marR="463550" lvl="0" algn="ctr">
                        <a:lnSpc>
                          <a:spcPct val="108000"/>
                        </a:lnSpc>
                        <a:spcBef>
                          <a:spcPts val="0"/>
                        </a:spcBef>
                        <a:buNone/>
                      </a:pPr>
                      <a:r>
                        <a:rPr lang="fi-FI" sz="900" b="0" spc="0" dirty="0">
                          <a:solidFill>
                            <a:srgbClr val="231F20"/>
                          </a:solidFill>
                          <a:latin typeface="Montserrat Light"/>
                          <a:cs typeface="Montserrat Light"/>
                        </a:rPr>
                        <a:t>Hilloa </a:t>
                      </a:r>
                      <a:endParaRPr lang="fi-FI" sz="900" dirty="0"/>
                    </a:p>
                    <a:p>
                      <a:pPr marL="91440" marR="463550" algn="ctr">
                        <a:lnSpc>
                          <a:spcPct val="108000"/>
                        </a:lnSpc>
                        <a:spcBef>
                          <a:spcPts val="0"/>
                        </a:spcBef>
                      </a:pPr>
                      <a:r>
                        <a:rPr lang="fi-FI" sz="900" b="0" spc="0" dirty="0">
                          <a:solidFill>
                            <a:srgbClr val="231F20"/>
                          </a:solidFill>
                          <a:latin typeface="Montserrat Light"/>
                          <a:cs typeface="Montserrat Light"/>
                        </a:rPr>
                        <a:t>Tuorevihanneksia </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lang="fi-FI" sz="900">
                        <a:latin typeface="Times New Roman"/>
                        <a:cs typeface="Times New Roman"/>
                      </a:endParaRPr>
                    </a:p>
                    <a:p>
                      <a:pPr marL="440690" marR="412750" indent="-20320" algn="ctr">
                        <a:lnSpc>
                          <a:spcPct val="108300"/>
                        </a:lnSpc>
                      </a:pPr>
                      <a:r>
                        <a:rPr lang="fi-FI" sz="900" b="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r>
                        <a:rPr lang="fi-FI" sz="900" b="0" spc="0">
                          <a:solidFill>
                            <a:srgbClr val="231F20"/>
                          </a:solidFill>
                          <a:latin typeface="Montserrat Light"/>
                          <a:cs typeface="Montserrat Light"/>
                        </a:rPr>
                        <a:t>Kasvistaskua M</a:t>
                      </a: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95300" marR="488315" indent="-635" algn="ctr">
                        <a:lnSpc>
                          <a:spcPct val="108300"/>
                        </a:lnSpc>
                      </a:pPr>
                      <a:r>
                        <a:rPr lang="fi-FI" sz="900" b="0" spc="-10" dirty="0">
                          <a:solidFill>
                            <a:srgbClr val="231F20"/>
                          </a:solidFill>
                          <a:latin typeface="Montserrat Light"/>
                        </a:rPr>
                        <a:t>Jauheliha-</a:t>
                      </a:r>
                      <a:endParaRPr lang="en-US" dirty="0"/>
                    </a:p>
                    <a:p>
                      <a:pPr marL="495300" marR="488315" lvl="0" indent="-635" algn="ctr">
                        <a:lnSpc>
                          <a:spcPct val="108300"/>
                        </a:lnSpc>
                        <a:buNone/>
                      </a:pPr>
                      <a:r>
                        <a:rPr lang="fi-FI" sz="900" b="0" spc="-10" dirty="0">
                          <a:solidFill>
                            <a:srgbClr val="231F20"/>
                          </a:solidFill>
                          <a:latin typeface="Montserrat Light"/>
                          <a:cs typeface="Montserrat Light"/>
                        </a:rPr>
                        <a:t>perunalaatikkoa </a:t>
                      </a:r>
                      <a:r>
                        <a:rPr lang="fi-FI" sz="900" b="0" spc="-50" dirty="0">
                          <a:solidFill>
                            <a:srgbClr val="231F20"/>
                          </a:solidFill>
                          <a:latin typeface="Montserrat Light"/>
                          <a:cs typeface="Montserrat Light"/>
                        </a:rPr>
                        <a:t>L,G</a:t>
                      </a:r>
                      <a:r>
                        <a:rPr lang="fi-FI" sz="900" b="0" spc="500" dirty="0">
                          <a:solidFill>
                            <a:srgbClr val="231F20"/>
                          </a:solidFill>
                          <a:latin typeface="Montserrat Light"/>
                          <a:cs typeface="Montserrat Light"/>
                        </a:rPr>
                        <a:t> </a:t>
                      </a:r>
                    </a:p>
                    <a:p>
                      <a:pPr marL="495300" marR="488315" indent="-635" algn="ctr">
                        <a:lnSpc>
                          <a:spcPct val="108300"/>
                        </a:lnSpc>
                      </a:pPr>
                      <a:r>
                        <a:rPr lang="fi-FI" sz="900" b="0" spc="0" dirty="0">
                          <a:solidFill>
                            <a:srgbClr val="231F20"/>
                          </a:solidFill>
                          <a:latin typeface="Montserrat Light"/>
                          <a:cs typeface="Montserrat Light"/>
                        </a:rPr>
                        <a:t>Porkkanaraastetta</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59740" marR="452120" algn="ctr">
                        <a:lnSpc>
                          <a:spcPct val="108300"/>
                        </a:lnSpc>
                      </a:pPr>
                      <a:r>
                        <a:rPr lang="fi-FI" sz="900" b="0">
                          <a:solidFill>
                            <a:srgbClr val="231F20"/>
                          </a:solidFill>
                          <a:latin typeface="Montserrat Light"/>
                          <a:cs typeface="Montserrat Light"/>
                        </a:rPr>
                        <a:t>Hedelmävispi-puuroa </a:t>
                      </a:r>
                      <a:r>
                        <a:rPr lang="fi-FI" sz="900" b="0" dirty="0">
                          <a:solidFill>
                            <a:srgbClr val="231F20"/>
                          </a:solidFill>
                          <a:latin typeface="Montserrat Light"/>
                          <a:cs typeface="Montserrat Light"/>
                        </a:rPr>
                        <a:t>M</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459740" marR="452120" lvl="0" algn="ctr">
                        <a:lnSpc>
                          <a:spcPct val="108300"/>
                        </a:lnSpc>
                        <a:buNone/>
                      </a:pPr>
                      <a:r>
                        <a:rPr lang="fi-FI" sz="900" b="0" spc="-10" dirty="0">
                          <a:solidFill>
                            <a:srgbClr val="231F20"/>
                          </a:solidFill>
                          <a:latin typeface="Montserrat Light"/>
                          <a:cs typeface="Montserrat Light"/>
                        </a:rPr>
                        <a:t>Juustoa</a:t>
                      </a:r>
                      <a:endParaRPr lang="fi-FI" sz="900" dirty="0">
                        <a:latin typeface="Montserrat Light"/>
                        <a:cs typeface="Montserrat Light"/>
                      </a:endParaRPr>
                    </a:p>
                    <a:p>
                      <a:pPr marL="492125" marR="485140" algn="ctr">
                        <a:lnSpc>
                          <a:spcPct val="108300"/>
                        </a:lnSpc>
                      </a:pPr>
                      <a:r>
                        <a:rPr lang="fi-FI" sz="900" b="0" dirty="0">
                          <a:solidFill>
                            <a:srgbClr val="231F20"/>
                          </a:solidFill>
                          <a:latin typeface="Montserrat Light"/>
                          <a:cs typeface="Montserrat Light"/>
                        </a:rPr>
                        <a:t>Hedelmää</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868408">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4625">
                        <a:lnSpc>
                          <a:spcPct val="100000"/>
                        </a:lnSpc>
                        <a:spcBef>
                          <a:spcPts val="655"/>
                        </a:spcBef>
                      </a:pPr>
                      <a:r>
                        <a:rPr lang="fi-FI" sz="900" b="1" spc="-25" dirty="0">
                          <a:solidFill>
                            <a:srgbClr val="113A58"/>
                          </a:solidFill>
                          <a:latin typeface="Montserrat SemiBold"/>
                          <a:cs typeface="Montserrat SemiBold"/>
                        </a:rPr>
                        <a:t>PE</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04520" lvl="0" algn="ctr">
                        <a:lnSpc>
                          <a:spcPct val="108300"/>
                        </a:lnSpc>
                        <a:buNone/>
                      </a:pPr>
                      <a:r>
                        <a:rPr lang="fi-FI" sz="900" dirty="0">
                          <a:latin typeface="Montserrat Light"/>
                        </a:rPr>
                        <a:t>4-viljanpuuroa M </a:t>
                      </a:r>
                    </a:p>
                    <a:p>
                      <a:pPr marL="91440" marR="604520" lvl="0" algn="ctr">
                        <a:lnSpc>
                          <a:spcPct val="108300"/>
                        </a:lnSpc>
                        <a:buNone/>
                      </a:pPr>
                      <a:r>
                        <a:rPr lang="fi-FI" sz="900" dirty="0">
                          <a:latin typeface="Montserrat Light"/>
                        </a:rPr>
                        <a:t>Hedelmäsosetta</a:t>
                      </a:r>
                    </a:p>
                    <a:p>
                      <a:pPr marL="91440" marR="604520" lvl="0" algn="ctr">
                        <a:lnSpc>
                          <a:spcPct val="108300"/>
                        </a:lnSpc>
                        <a:buNone/>
                      </a:pPr>
                      <a:r>
                        <a:rPr lang="fi-FI" sz="900" dirty="0">
                          <a:latin typeface="Montserrat Light"/>
                        </a:rPr>
                        <a:t>Juustoa</a:t>
                      </a:r>
                    </a:p>
                    <a:p>
                      <a:pPr marL="91440" marR="604520" lvl="0" algn="ctr">
                        <a:lnSpc>
                          <a:spcPct val="108300"/>
                        </a:lnSpc>
                        <a:buNone/>
                      </a:pPr>
                      <a:r>
                        <a:rPr lang="fi-FI" sz="900" dirty="0">
                          <a:latin typeface="Montserrat Light"/>
                        </a:rPr>
                        <a:t>Tuorevihanneksia</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457200" algn="ctr">
                        <a:lnSpc>
                          <a:spcPct val="100000"/>
                        </a:lnSpc>
                        <a:spcBef>
                          <a:spcPts val="100"/>
                        </a:spcBef>
                      </a:pPr>
                      <a:r>
                        <a:rPr lang="fi-FI" sz="900" b="0" spc="0" err="1">
                          <a:solidFill>
                            <a:srgbClr val="231F20"/>
                          </a:solidFill>
                          <a:latin typeface="Montserrat Light"/>
                          <a:cs typeface="Montserrat Light"/>
                        </a:rPr>
                        <a:t>Possustroganoffia</a:t>
                      </a:r>
                      <a:r>
                        <a:rPr lang="fi-FI" sz="900" b="0" spc="0" dirty="0">
                          <a:solidFill>
                            <a:srgbClr val="231F20"/>
                          </a:solidFill>
                          <a:latin typeface="Montserrat Light"/>
                          <a:cs typeface="Montserrat Light"/>
                        </a:rPr>
                        <a:t> L,G</a:t>
                      </a:r>
                    </a:p>
                    <a:p>
                      <a:pPr marL="91440" marR="457200" lvl="0" indent="0" algn="ctr" defTabSz="914400" eaLnBrk="1" fontAlgn="auto" latinLnBrk="0" hangingPunct="1">
                        <a:lnSpc>
                          <a:spcPct val="100000"/>
                        </a:lnSpc>
                        <a:spcBef>
                          <a:spcPts val="100"/>
                        </a:spcBef>
                        <a:spcAft>
                          <a:spcPts val="0"/>
                        </a:spcAft>
                        <a:buClrTx/>
                        <a:buSzTx/>
                        <a:buFontTx/>
                        <a:buNone/>
                        <a:tabLst/>
                        <a:defRPr/>
                      </a:pPr>
                      <a:r>
                        <a:rPr lang="fi-FI" sz="900" b="0" spc="0" dirty="0">
                          <a:solidFill>
                            <a:srgbClr val="231F20"/>
                          </a:solidFill>
                          <a:latin typeface="Montserrat Light"/>
                          <a:cs typeface="Montserrat Light"/>
                        </a:rPr>
                        <a:t>Perunasosetta L,G </a:t>
                      </a:r>
                      <a:endParaRPr lang="fi-FI" sz="900" dirty="0">
                        <a:highlight>
                          <a:srgbClr val="FFFF00"/>
                        </a:highlight>
                      </a:endParaRPr>
                    </a:p>
                    <a:p>
                      <a:pPr marL="91440" marR="457200" lvl="0" algn="ctr">
                        <a:lnSpc>
                          <a:spcPct val="100000"/>
                        </a:lnSpc>
                        <a:spcBef>
                          <a:spcPts val="100"/>
                        </a:spcBef>
                        <a:buNone/>
                      </a:pPr>
                      <a:r>
                        <a:rPr lang="fi-FI" sz="900" b="0" spc="0" dirty="0">
                          <a:solidFill>
                            <a:srgbClr val="231F20"/>
                          </a:solidFill>
                          <a:latin typeface="Montserrat Light"/>
                          <a:cs typeface="Montserrat Light"/>
                        </a:rPr>
                        <a:t>Parsakaalia M,G</a:t>
                      </a:r>
                      <a:endParaRPr lang="fi-FI" sz="900" b="0" spc="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cap="flat" cmpd="sng" algn="ctr">
                      <a:solidFill>
                        <a:srgbClr val="231F20"/>
                      </a:solidFill>
                      <a:prstDash val="solid"/>
                      <a:round/>
                      <a:headEnd type="none" w="med" len="med"/>
                      <a:tailEnd type="none" w="med" len="med"/>
                    </a:lnB>
                    <a:solidFill>
                      <a:srgbClr val="FFF1E4"/>
                    </a:solidFill>
                  </a:tcPr>
                </a:tc>
                <a:tc>
                  <a:txBody>
                    <a:bodyPr/>
                    <a:lstStyle/>
                    <a:p>
                      <a:pPr algn="ctr">
                        <a:lnSpc>
                          <a:spcPct val="100000"/>
                        </a:lnSpc>
                        <a:spcBef>
                          <a:spcPts val="5"/>
                        </a:spcBef>
                      </a:pPr>
                      <a:endParaRPr lang="fi-FI" sz="900">
                        <a:latin typeface="Times New Roman"/>
                        <a:cs typeface="Times New Roman"/>
                      </a:endParaRPr>
                    </a:p>
                    <a:p>
                      <a:pPr marL="440690" marR="412750" indent="-20320" algn="ctr">
                        <a:lnSpc>
                          <a:spcPct val="108300"/>
                        </a:lnSpc>
                      </a:pPr>
                      <a:r>
                        <a:rPr lang="fi-FI" sz="900" b="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440690" marR="412750" lvl="0" indent="-20320" algn="ctr">
                        <a:lnSpc>
                          <a:spcPct val="108300"/>
                        </a:lnSpc>
                        <a:buNone/>
                      </a:pPr>
                      <a:r>
                        <a:rPr lang="fi-FI" sz="900" b="0" dirty="0">
                          <a:solidFill>
                            <a:srgbClr val="231F20"/>
                          </a:solidFill>
                          <a:latin typeface="Montserrat Light"/>
                          <a:cs typeface="Montserrat Light"/>
                        </a:rPr>
                        <a:t>Talon</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pullaa</a:t>
                      </a:r>
                      <a:r>
                        <a:rPr lang="fi-FI" sz="900" b="0" spc="10"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cap="flat" cmpd="sng" algn="ctr">
                      <a:solidFill>
                        <a:srgbClr val="231F20"/>
                      </a:solidFill>
                      <a:prstDash val="solid"/>
                      <a:round/>
                      <a:headEnd type="none" w="med" len="med"/>
                      <a:tailEnd type="none" w="med" len="med"/>
                    </a:lnB>
                    <a:solidFill>
                      <a:srgbClr val="FFF1E4"/>
                    </a:solidFill>
                  </a:tcPr>
                </a:tc>
                <a:tc>
                  <a:txBody>
                    <a:bodyPr/>
                    <a:lstStyle/>
                    <a:p>
                      <a:pPr marL="395605" marR="405765" indent="-198120" algn="ctr">
                        <a:lnSpc>
                          <a:spcPct val="108300"/>
                        </a:lnSpc>
                        <a:spcBef>
                          <a:spcPts val="0"/>
                        </a:spcBef>
                      </a:pPr>
                      <a:r>
                        <a:rPr lang="fi-FI" sz="900" b="0" spc="-10">
                          <a:solidFill>
                            <a:srgbClr val="231F20"/>
                          </a:solidFill>
                          <a:latin typeface="Montserrat Light"/>
                          <a:cs typeface="Montserrat Light"/>
                        </a:rPr>
                        <a:t>Texmex vuokaa L,G  </a:t>
                      </a:r>
                      <a:r>
                        <a:rPr lang="fi-FI" sz="900" b="0" spc="-10" dirty="0">
                          <a:solidFill>
                            <a:srgbClr val="231F20"/>
                          </a:solidFill>
                          <a:latin typeface="Montserrat Light"/>
                          <a:cs typeface="Montserrat Light"/>
                        </a:rPr>
                        <a:t> </a:t>
                      </a:r>
                      <a:endParaRPr lang="fi-FI" sz="900" dirty="0">
                        <a:latin typeface="Montserrat Light"/>
                        <a:cs typeface="Montserrat Light"/>
                      </a:endParaRPr>
                    </a:p>
                    <a:p>
                      <a:pPr marL="395605" marR="405765" lvl="0" indent="-198120" algn="ctr">
                        <a:lnSpc>
                          <a:spcPct val="108300"/>
                        </a:lnSpc>
                        <a:spcBef>
                          <a:spcPts val="0"/>
                        </a:spcBef>
                        <a:buNone/>
                      </a:pPr>
                      <a:r>
                        <a:rPr lang="fi-FI" sz="900" b="0" spc="-10" dirty="0">
                          <a:solidFill>
                            <a:srgbClr val="231F20"/>
                          </a:solidFill>
                          <a:latin typeface="Montserrat Light"/>
                          <a:cs typeface="Montserrat Light"/>
                        </a:rPr>
                        <a:t>Karpalokiisseliä M,G </a:t>
                      </a:r>
                      <a:endParaRPr lang="fi-FI" sz="900" dirty="0">
                        <a:latin typeface="Montserrat Light"/>
                        <a:cs typeface="Montserrat Light"/>
                      </a:endParaRPr>
                    </a:p>
                    <a:p>
                      <a:pPr marL="395605" marR="405765" lvl="0" indent="-198120" algn="ctr">
                        <a:lnSpc>
                          <a:spcPct val="108300"/>
                        </a:lnSpc>
                        <a:spcBef>
                          <a:spcPts val="0"/>
                        </a:spcBef>
                        <a:buNone/>
                      </a:pPr>
                      <a:r>
                        <a:rPr lang="fi-FI" sz="900" b="0" spc="-10" dirty="0">
                          <a:solidFill>
                            <a:srgbClr val="231F20"/>
                          </a:solidFill>
                          <a:latin typeface="Montserrat Light"/>
                          <a:cs typeface="Montserrat Light"/>
                        </a:rPr>
                        <a:t>        Riisipiirakkaa L          </a:t>
                      </a:r>
                      <a:endParaRPr lang="fi-FI" sz="900" dirty="0">
                        <a:latin typeface="Montserrat Light"/>
                        <a:cs typeface="Montserrat Light"/>
                      </a:endParaRPr>
                    </a:p>
                    <a:p>
                      <a:pPr marL="395605" marR="405765" lvl="0" indent="-198120" algn="ctr">
                        <a:lnSpc>
                          <a:spcPct val="108300"/>
                        </a:lnSpc>
                        <a:spcBef>
                          <a:spcPts val="0"/>
                        </a:spcBef>
                        <a:buNone/>
                      </a:pPr>
                      <a:r>
                        <a:rPr lang="fi-FI" sz="900" b="0" spc="-10">
                          <a:solidFill>
                            <a:srgbClr val="231F20"/>
                          </a:solidFill>
                          <a:latin typeface="Montserrat Light"/>
                          <a:cs typeface="Montserrat Light"/>
                        </a:rPr>
                        <a:t> Juustoa </a:t>
                      </a:r>
                      <a:endParaRPr lang="fi-FI" sz="900">
                        <a:latin typeface="Montserrat Light"/>
                        <a:cs typeface="Montserrat Light"/>
                      </a:endParaRPr>
                    </a:p>
                    <a:p>
                      <a:pPr marL="395605" marR="405765" lvl="0" indent="-198120" algn="ctr">
                        <a:lnSpc>
                          <a:spcPct val="108300"/>
                        </a:lnSpc>
                        <a:spcBef>
                          <a:spcPts val="0"/>
                        </a:spcBef>
                        <a:buNone/>
                      </a:pPr>
                      <a:r>
                        <a:rPr lang="fi-FI" sz="900" b="0" spc="-10" dirty="0">
                          <a:solidFill>
                            <a:srgbClr val="231F20"/>
                          </a:solidFill>
                          <a:latin typeface="Montserrat Light"/>
                          <a:cs typeface="Montserrat Light"/>
                        </a:rPr>
                        <a:t>Tuorevihanneksia </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cap="flat" cmpd="sng" algn="ctr">
                      <a:solidFill>
                        <a:srgbClr val="231F20"/>
                      </a:solidFill>
                      <a:prstDash val="solid"/>
                      <a:round/>
                      <a:headEnd type="none" w="med" len="med"/>
                      <a:tailEnd type="none" w="med" len="med"/>
                    </a:lnB>
                    <a:solidFill>
                      <a:srgbClr val="FFF1E4"/>
                    </a:solidFill>
                  </a:tcPr>
                </a:tc>
                <a:tc>
                  <a:txBody>
                    <a:bodyPr/>
                    <a:lstStyle/>
                    <a:p>
                      <a:pPr marL="431800" marR="555625" algn="ctr">
                        <a:lnSpc>
                          <a:spcPct val="108300"/>
                        </a:lnSpc>
                      </a:pPr>
                      <a:r>
                        <a:rPr lang="fi-FI" sz="900" b="0" dirty="0">
                          <a:solidFill>
                            <a:srgbClr val="231F20"/>
                          </a:solidFill>
                          <a:latin typeface="Montserrat Light"/>
                          <a:cs typeface="Montserrat Light"/>
                        </a:rPr>
                        <a:t>Uunimunakasta L,G </a:t>
                      </a:r>
                      <a:endParaRPr lang="en-US" sz="900" dirty="0"/>
                    </a:p>
                    <a:p>
                      <a:pPr marL="431800" marR="555625" lvl="0" algn="ctr">
                        <a:lnSpc>
                          <a:spcPct val="108300"/>
                        </a:lnSpc>
                        <a:buNone/>
                      </a:pPr>
                      <a:r>
                        <a:rPr lang="fi-FI" sz="900" b="0" dirty="0">
                          <a:solidFill>
                            <a:srgbClr val="231F20"/>
                          </a:solidFill>
                          <a:latin typeface="Montserrat Light"/>
                          <a:cs typeface="Montserrat Light"/>
                        </a:rPr>
                        <a:t>Leikkelettä</a:t>
                      </a:r>
                    </a:p>
                    <a:p>
                      <a:pPr marL="431800" marR="555625" algn="ctr">
                        <a:lnSpc>
                          <a:spcPct val="108300"/>
                        </a:lnSpc>
                      </a:pPr>
                      <a:r>
                        <a:rPr lang="fi-FI" sz="900" b="0" dirty="0">
                          <a:solidFill>
                            <a:srgbClr val="231F20"/>
                          </a:solidFill>
                          <a:latin typeface="Montserrat Light"/>
                          <a:cs typeface="Montserrat Light"/>
                        </a:rPr>
                        <a:t>Hedelmää</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758483">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a:lnSpc>
                          <a:spcPct val="100000"/>
                        </a:lnSpc>
                        <a:spcBef>
                          <a:spcPts val="25"/>
                        </a:spcBef>
                      </a:pPr>
                      <a:endParaRPr lang="fi-FI" sz="900" dirty="0">
                        <a:latin typeface="Times New Roman"/>
                        <a:cs typeface="Times New Roman"/>
                      </a:endParaRPr>
                    </a:p>
                    <a:p>
                      <a:pPr marL="176530">
                        <a:lnSpc>
                          <a:spcPct val="100000"/>
                        </a:lnSpc>
                      </a:pPr>
                      <a:r>
                        <a:rPr lang="fi-FI" sz="900" b="1" spc="-25" dirty="0">
                          <a:solidFill>
                            <a:srgbClr val="113A58"/>
                          </a:solidFill>
                          <a:latin typeface="Montserrat SemiBold"/>
                          <a:cs typeface="Montserrat SemiBold"/>
                        </a:rPr>
                        <a:t>LA</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91440" marR="604520" lvl="0" algn="ctr">
                        <a:lnSpc>
                          <a:spcPct val="108300"/>
                        </a:lnSpc>
                        <a:spcBef>
                          <a:spcPts val="0"/>
                        </a:spcBef>
                        <a:buNone/>
                      </a:pPr>
                      <a:r>
                        <a:rPr lang="en-US" sz="900" noProof="0" dirty="0" err="1">
                          <a:solidFill>
                            <a:schemeClr val="tx1"/>
                          </a:solidFill>
                          <a:latin typeface="Montserrat Light"/>
                          <a:ea typeface="+mn-ea"/>
                          <a:cs typeface="+mn-cs"/>
                        </a:rPr>
                        <a:t>Kaurapuuroa</a:t>
                      </a:r>
                      <a:r>
                        <a:rPr lang="en-US" sz="900" noProof="0" dirty="0">
                          <a:solidFill>
                            <a:schemeClr val="tx1"/>
                          </a:solidFill>
                          <a:latin typeface="Montserrat Light"/>
                          <a:ea typeface="+mn-ea"/>
                          <a:cs typeface="+mn-cs"/>
                        </a:rPr>
                        <a:t> M</a:t>
                      </a:r>
                      <a:r>
                        <a:rPr lang="fi-FI" sz="900" dirty="0">
                          <a:solidFill>
                            <a:schemeClr val="tx1"/>
                          </a:solidFill>
                          <a:latin typeface="Montserrat Light"/>
                          <a:ea typeface="+mn-ea"/>
                          <a:cs typeface="+mn-cs"/>
                        </a:rPr>
                        <a:t> </a:t>
                      </a:r>
                    </a:p>
                    <a:p>
                      <a:pPr marL="91440" marR="604520" lvl="0" algn="ctr">
                        <a:lnSpc>
                          <a:spcPct val="108300"/>
                        </a:lnSpc>
                        <a:spcBef>
                          <a:spcPts val="0"/>
                        </a:spcBef>
                        <a:buNone/>
                      </a:pPr>
                      <a:r>
                        <a:rPr lang="fi-FI" sz="900" dirty="0">
                          <a:solidFill>
                            <a:schemeClr val="tx1"/>
                          </a:solidFill>
                          <a:latin typeface="Montserrat Light"/>
                          <a:ea typeface="+mn-ea"/>
                          <a:cs typeface="+mn-cs"/>
                        </a:rPr>
                        <a:t>Hilloa </a:t>
                      </a:r>
                    </a:p>
                    <a:p>
                      <a:pPr marL="91440" marR="604520" lvl="0" algn="ctr">
                        <a:lnSpc>
                          <a:spcPct val="108300"/>
                        </a:lnSpc>
                        <a:spcBef>
                          <a:spcPts val="0"/>
                        </a:spcBef>
                        <a:buNone/>
                      </a:pPr>
                      <a:r>
                        <a:rPr lang="fi-FI" sz="900" dirty="0">
                          <a:solidFill>
                            <a:schemeClr val="tx1"/>
                          </a:solidFill>
                          <a:latin typeface="Montserrat Light"/>
                          <a:ea typeface="+mn-ea"/>
                          <a:cs typeface="+mn-cs"/>
                        </a:rPr>
                        <a:t>Juustoa </a:t>
                      </a:r>
                    </a:p>
                    <a:p>
                      <a:pPr marL="91440" marR="604520" lvl="0" algn="ctr">
                        <a:lnSpc>
                          <a:spcPct val="108300"/>
                        </a:lnSpc>
                        <a:spcBef>
                          <a:spcPts val="0"/>
                        </a:spcBef>
                        <a:buNone/>
                      </a:pPr>
                      <a:r>
                        <a:rPr lang="fi-FI" sz="900" dirty="0">
                          <a:solidFill>
                            <a:schemeClr val="tx1"/>
                          </a:solidFill>
                          <a:latin typeface="Montserrat Light"/>
                          <a:ea typeface="+mn-ea"/>
                          <a:cs typeface="+mn-cs"/>
                        </a:rPr>
                        <a:t>Tuorevihanneksia</a:t>
                      </a:r>
                    </a:p>
                  </a:txBody>
                  <a:tcPr marL="0" marR="0" marT="3175" marB="0" anchor="ctr">
                    <a:lnL w="3175">
                      <a:solidFill>
                        <a:srgbClr val="231F20"/>
                      </a:solidFill>
                      <a:prstDash val="solid"/>
                    </a:lnL>
                    <a:lnR w="3175" cap="flat" cmpd="sng" algn="ctr">
                      <a:solidFill>
                        <a:srgbClr val="231F20"/>
                      </a:solidFill>
                      <a:prstDash val="solid"/>
                      <a:round/>
                      <a:headEnd type="none" w="med" len="med"/>
                      <a:tailEnd type="none" w="med" len="med"/>
                    </a:lnR>
                    <a:lnT w="3175">
                      <a:solidFill>
                        <a:srgbClr val="231F20"/>
                      </a:solidFill>
                      <a:prstDash val="solid"/>
                    </a:lnT>
                    <a:lnB w="3175">
                      <a:solidFill>
                        <a:srgbClr val="231F20"/>
                      </a:solidFill>
                      <a:prstDash val="solid"/>
                    </a:lnB>
                  </a:tcPr>
                </a:tc>
                <a:tc>
                  <a:txBody>
                    <a:bodyPr/>
                    <a:lstStyle/>
                    <a:p>
                      <a:pPr marL="91440" marR="157480" indent="-395605" algn="ctr">
                        <a:lnSpc>
                          <a:spcPct val="100000"/>
                        </a:lnSpc>
                        <a:spcBef>
                          <a:spcPts val="100"/>
                        </a:spcBef>
                      </a:pPr>
                      <a:r>
                        <a:rPr lang="fi-FI" sz="900" b="0" spc="0" dirty="0">
                          <a:solidFill>
                            <a:srgbClr val="231F20"/>
                          </a:solidFill>
                          <a:latin typeface="Montserrat Light"/>
                          <a:cs typeface="Montserrat Light"/>
                        </a:rPr>
                        <a:t> Broilerin paistileikettä</a:t>
                      </a:r>
                      <a:endParaRPr lang="en-US" sz="900" dirty="0"/>
                    </a:p>
                    <a:p>
                      <a:pPr marL="91440" marR="157480" lvl="0" indent="-395605" algn="ctr">
                        <a:lnSpc>
                          <a:spcPct val="100000"/>
                        </a:lnSpc>
                        <a:spcBef>
                          <a:spcPts val="100"/>
                        </a:spcBef>
                        <a:buNone/>
                      </a:pPr>
                      <a:r>
                        <a:rPr lang="fi-FI" sz="900" b="0" spc="0" dirty="0">
                          <a:solidFill>
                            <a:srgbClr val="231F20"/>
                          </a:solidFill>
                          <a:latin typeface="Montserrat Light"/>
                          <a:cs typeface="Montserrat Light"/>
                        </a:rPr>
                        <a:t>     pippurikastikkeessa L,G                 </a:t>
                      </a:r>
                      <a:endParaRPr lang="en-US" sz="900" dirty="0"/>
                    </a:p>
                    <a:p>
                      <a:pPr marL="91440" marR="157480" lvl="0" indent="-395605" algn="ctr">
                        <a:lnSpc>
                          <a:spcPct val="100000"/>
                        </a:lnSpc>
                        <a:spcBef>
                          <a:spcPts val="100"/>
                        </a:spcBef>
                        <a:buNone/>
                      </a:pPr>
                      <a:r>
                        <a:rPr lang="fi-FI" sz="900" b="0" spc="0" err="1">
                          <a:solidFill>
                            <a:srgbClr val="231F20"/>
                          </a:solidFill>
                          <a:latin typeface="Montserrat Light"/>
                          <a:cs typeface="Montserrat Light"/>
                        </a:rPr>
                        <a:t>Skånen</a:t>
                      </a:r>
                      <a:r>
                        <a:rPr lang="fi-FI" sz="900" b="0" spc="0" dirty="0">
                          <a:solidFill>
                            <a:srgbClr val="231F20"/>
                          </a:solidFill>
                          <a:latin typeface="Montserrat Light"/>
                          <a:cs typeface="Montserrat Light"/>
                        </a:rPr>
                        <a:t> kermaperunoita L,G               </a:t>
                      </a:r>
                    </a:p>
                    <a:p>
                      <a:pPr marL="91440" marR="157480" lvl="0" indent="-395605" algn="ctr">
                        <a:lnSpc>
                          <a:spcPct val="100000"/>
                        </a:lnSpc>
                        <a:spcBef>
                          <a:spcPts val="100"/>
                        </a:spcBef>
                        <a:buNone/>
                      </a:pPr>
                      <a:r>
                        <a:rPr lang="fi-FI" sz="900" b="0" spc="0" dirty="0">
                          <a:solidFill>
                            <a:srgbClr val="231F20"/>
                          </a:solidFill>
                          <a:latin typeface="Montserrat Light"/>
                        </a:rPr>
                        <a:t>Punakaalisalaattia M,G</a:t>
                      </a:r>
                      <a:endParaRPr lang="fi-FI" sz="900" dirty="0"/>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07950" marR="210820" indent="201930" algn="ctr">
                        <a:lnSpc>
                          <a:spcPct val="108300"/>
                        </a:lnSpc>
                      </a:pPr>
                      <a:r>
                        <a:rPr lang="fi-FI" sz="900" b="0" dirty="0">
                          <a:solidFill>
                            <a:srgbClr val="231F20"/>
                          </a:solidFill>
                          <a:latin typeface="Montserrat Light"/>
                          <a:cs typeface="Montserrat Light"/>
                        </a:rPr>
                        <a:t>Kahvia</a:t>
                      </a:r>
                      <a:r>
                        <a:rPr lang="fi-FI" sz="900" b="0" spc="5" dirty="0">
                          <a:solidFill>
                            <a:srgbClr val="231F20"/>
                          </a:solidFill>
                          <a:latin typeface="Montserrat Light"/>
                          <a:cs typeface="Montserrat Light"/>
                        </a:rPr>
                        <a:t> </a:t>
                      </a:r>
                      <a:r>
                        <a:rPr lang="fi-FI" sz="900" b="0" dirty="0">
                          <a:solidFill>
                            <a:srgbClr val="231F20"/>
                          </a:solidFill>
                          <a:latin typeface="Montserrat Light"/>
                          <a:cs typeface="Montserrat Light"/>
                        </a:rPr>
                        <a:t>ja</a:t>
                      </a:r>
                      <a:r>
                        <a:rPr lang="fi-FI" sz="900" b="0" spc="5" dirty="0">
                          <a:solidFill>
                            <a:srgbClr val="231F20"/>
                          </a:solidFill>
                          <a:latin typeface="Montserrat Light"/>
                          <a:cs typeface="Montserrat Light"/>
                        </a:rPr>
                        <a:t> </a:t>
                      </a:r>
                      <a:r>
                        <a:rPr lang="fi-FI" sz="900" b="0" spc="-10" dirty="0">
                          <a:solidFill>
                            <a:srgbClr val="231F20"/>
                          </a:solidFill>
                          <a:latin typeface="Montserrat Light"/>
                          <a:cs typeface="Montserrat Light"/>
                        </a:rPr>
                        <a:t>teetä</a:t>
                      </a:r>
                      <a:endParaRPr lang="fi-FI" sz="900" b="0" spc="500" dirty="0">
                        <a:solidFill>
                          <a:srgbClr val="231F20"/>
                        </a:solidFill>
                        <a:latin typeface="Montserrat Light"/>
                        <a:cs typeface="Montserrat Light"/>
                      </a:endParaRPr>
                    </a:p>
                    <a:p>
                      <a:pPr marL="107950" marR="210820" indent="201930" algn="ctr">
                        <a:lnSpc>
                          <a:spcPct val="108300"/>
                        </a:lnSpc>
                      </a:pPr>
                      <a:r>
                        <a:rPr lang="fi-FI" sz="900" b="0" spc="0" dirty="0">
                          <a:solidFill>
                            <a:srgbClr val="231F20"/>
                          </a:solidFill>
                          <a:latin typeface="Montserrat Light"/>
                          <a:cs typeface="Montserrat Light"/>
                        </a:rPr>
                        <a:t>Puolukka-</a:t>
                      </a:r>
                    </a:p>
                    <a:p>
                      <a:pPr marL="107950" marR="210820" indent="201930" algn="ctr">
                        <a:lnSpc>
                          <a:spcPct val="108300"/>
                        </a:lnSpc>
                      </a:pPr>
                      <a:r>
                        <a:rPr lang="fi-FI" sz="900" b="0" spc="0" dirty="0">
                          <a:solidFill>
                            <a:srgbClr val="231F20"/>
                          </a:solidFill>
                          <a:latin typeface="Montserrat Light"/>
                          <a:cs typeface="Montserrat Light"/>
                        </a:rPr>
                        <a:t>mauste</a:t>
                      </a:r>
                      <a:r>
                        <a:rPr lang="fi-FI" sz="900" b="0" dirty="0">
                          <a:solidFill>
                            <a:srgbClr val="231F20"/>
                          </a:solidFill>
                          <a:latin typeface="Montserrat Light"/>
                          <a:cs typeface="Montserrat Light"/>
                        </a:rPr>
                        <a:t>kakkua</a:t>
                      </a:r>
                      <a:r>
                        <a:rPr lang="fi-FI" sz="900" b="0" spc="-20" dirty="0">
                          <a:solidFill>
                            <a:srgbClr val="231F20"/>
                          </a:solidFill>
                          <a:latin typeface="Montserrat Light"/>
                          <a:cs typeface="Montserrat Light"/>
                        </a:rPr>
                        <a:t> </a:t>
                      </a:r>
                      <a:r>
                        <a:rPr lang="fi-FI" sz="900" b="0" spc="-50" dirty="0">
                          <a:solidFill>
                            <a:srgbClr val="231F20"/>
                          </a:solidFill>
                          <a:latin typeface="Montserrat Light"/>
                          <a:cs typeface="Montserrat Light"/>
                        </a:rPr>
                        <a:t>L</a:t>
                      </a:r>
                      <a:endParaRPr lang="fi-FI" sz="9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33045" marR="226060" algn="ctr">
                        <a:lnSpc>
                          <a:spcPct val="108300"/>
                        </a:lnSpc>
                      </a:pPr>
                      <a:r>
                        <a:rPr lang="fi-FI" sz="900" b="0" dirty="0">
                          <a:solidFill>
                            <a:srgbClr val="231F20"/>
                          </a:solidFill>
                          <a:latin typeface="Montserrat Light"/>
                          <a:cs typeface="Montserrat Light"/>
                        </a:rPr>
                        <a:t>Lohikiusausta L,G</a:t>
                      </a:r>
                    </a:p>
                    <a:p>
                      <a:pPr marL="233045" marR="226060" algn="ctr">
                        <a:lnSpc>
                          <a:spcPct val="108300"/>
                        </a:lnSpc>
                      </a:pPr>
                      <a:r>
                        <a:rPr lang="fi-FI" sz="900" b="0" dirty="0">
                          <a:solidFill>
                            <a:srgbClr val="231F20"/>
                          </a:solidFill>
                          <a:latin typeface="Montserrat Light"/>
                          <a:cs typeface="Montserrat Light"/>
                        </a:rPr>
                        <a:t>Marjakiisseliä M,G</a:t>
                      </a:r>
                    </a:p>
                    <a:p>
                      <a:pPr marL="233045" marR="226060" algn="ctr">
                        <a:lnSpc>
                          <a:spcPct val="108300"/>
                        </a:lnSpc>
                      </a:pPr>
                      <a:r>
                        <a:rPr lang="fi-FI" sz="900" b="0" spc="-10" dirty="0">
                          <a:solidFill>
                            <a:srgbClr val="231F20"/>
                          </a:solidFill>
                          <a:latin typeface="Montserrat Light"/>
                          <a:cs typeface="Montserrat Light"/>
                        </a:rPr>
                        <a:t>Punajuurisalaattia M,G</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51765" marR="144145" algn="ctr">
                        <a:lnSpc>
                          <a:spcPct val="108300"/>
                        </a:lnSpc>
                      </a:pPr>
                      <a:r>
                        <a:rPr lang="fi-FI" sz="900" b="0" dirty="0">
                          <a:solidFill>
                            <a:schemeClr val="tx1"/>
                          </a:solidFill>
                          <a:latin typeface="Montserrat Light"/>
                          <a:cs typeface="Montserrat Light"/>
                        </a:rPr>
                        <a:t>Viiliä L,G </a:t>
                      </a:r>
                    </a:p>
                    <a:p>
                      <a:pPr marL="151765" marR="144145" algn="ctr">
                        <a:lnSpc>
                          <a:spcPct val="108300"/>
                        </a:lnSpc>
                      </a:pPr>
                      <a:r>
                        <a:rPr lang="fi-FI" sz="900" b="0" dirty="0">
                          <a:solidFill>
                            <a:schemeClr val="tx1"/>
                          </a:solidFill>
                          <a:latin typeface="Montserrat Light"/>
                          <a:cs typeface="Montserrat Light"/>
                        </a:rPr>
                        <a:t>Hedelmäsosetta</a:t>
                      </a:r>
                    </a:p>
                    <a:p>
                      <a:pPr marL="151765" marR="144145" algn="ctr">
                        <a:lnSpc>
                          <a:spcPct val="108300"/>
                        </a:lnSpc>
                      </a:pPr>
                      <a:r>
                        <a:rPr lang="fi-FI" sz="900" b="0" dirty="0">
                          <a:solidFill>
                            <a:srgbClr val="231F20"/>
                          </a:solidFill>
                          <a:latin typeface="Montserrat Light"/>
                          <a:cs typeface="Montserrat Light"/>
                        </a:rPr>
                        <a:t>Juustoa</a:t>
                      </a:r>
                    </a:p>
                    <a:p>
                      <a:pPr marL="151765" marR="144145" algn="ctr">
                        <a:lnSpc>
                          <a:spcPct val="108300"/>
                        </a:lnSpc>
                      </a:pPr>
                      <a:r>
                        <a:rPr lang="fi-FI" sz="900" b="0" dirty="0">
                          <a:solidFill>
                            <a:srgbClr val="231F20"/>
                          </a:solidFill>
                          <a:latin typeface="Montserrat Light"/>
                          <a:cs typeface="Montserrat Light"/>
                        </a:rPr>
                        <a:t>Hedelmää</a:t>
                      </a:r>
                      <a:endParaRPr lang="fi-FI" sz="900" dirty="0">
                        <a:latin typeface="Montserrat Light"/>
                        <a:cs typeface="Montserrat Light"/>
                      </a:endParaRPr>
                    </a:p>
                  </a:txBody>
                  <a:tcPr marL="0" marR="0" marT="0" marB="0" anchor="ctr">
                    <a:lnL w="3175" cap="flat" cmpd="sng" algn="ctr">
                      <a:solidFill>
                        <a:srgbClr val="231F20"/>
                      </a:solidFill>
                      <a:prstDash val="solid"/>
                      <a:round/>
                      <a:headEnd type="none" w="med" len="med"/>
                      <a:tailEnd type="none" w="med" len="me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868696">
                <a:tc>
                  <a:txBody>
                    <a:bodyPr/>
                    <a:lstStyle/>
                    <a:p>
                      <a:pPr>
                        <a:lnSpc>
                          <a:spcPct val="100000"/>
                        </a:lnSpc>
                      </a:pPr>
                      <a:endParaRPr lang="fi-FI" sz="900" dirty="0">
                        <a:latin typeface="Times New Roman"/>
                        <a:cs typeface="Times New Roman"/>
                      </a:endParaRPr>
                    </a:p>
                    <a:p>
                      <a:pPr>
                        <a:lnSpc>
                          <a:spcPct val="100000"/>
                        </a:lnSpc>
                      </a:pPr>
                      <a:endParaRPr lang="fi-FI" sz="900" dirty="0">
                        <a:latin typeface="Times New Roman"/>
                        <a:cs typeface="Times New Roman"/>
                      </a:endParaRPr>
                    </a:p>
                    <a:p>
                      <a:pPr marL="173355">
                        <a:lnSpc>
                          <a:spcPct val="100000"/>
                        </a:lnSpc>
                        <a:spcBef>
                          <a:spcPts val="655"/>
                        </a:spcBef>
                      </a:pPr>
                      <a:r>
                        <a:rPr lang="fi-FI" sz="900" b="1" spc="-25" dirty="0">
                          <a:solidFill>
                            <a:srgbClr val="113A58"/>
                          </a:solidFill>
                          <a:latin typeface="Montserrat SemiBold"/>
                          <a:cs typeface="Montserrat SemiBold"/>
                        </a:rPr>
                        <a:t>SU</a:t>
                      </a:r>
                      <a:endParaRPr lang="fi-FI" sz="9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603885" algn="ctr">
                        <a:lnSpc>
                          <a:spcPct val="100000"/>
                        </a:lnSpc>
                        <a:spcBef>
                          <a:spcPts val="100"/>
                        </a:spcBef>
                      </a:pPr>
                      <a:r>
                        <a:rPr lang="fi-FI" sz="900" b="0" spc="-10" dirty="0">
                          <a:solidFill>
                            <a:srgbClr val="231F20"/>
                          </a:solidFill>
                          <a:latin typeface="Montserrat Light"/>
                          <a:cs typeface="Montserrat Light"/>
                        </a:rPr>
                        <a:t>Riisipuuroa L,G </a:t>
                      </a:r>
                      <a:endParaRPr lang="en-US" sz="900" dirty="0"/>
                    </a:p>
                    <a:p>
                      <a:pPr marL="91440" marR="603885" lvl="0" algn="ctr">
                        <a:lnSpc>
                          <a:spcPct val="100000"/>
                        </a:lnSpc>
                        <a:spcBef>
                          <a:spcPts val="100"/>
                        </a:spcBef>
                        <a:buNone/>
                      </a:pPr>
                      <a:r>
                        <a:rPr lang="fi-FI" sz="900" b="0" spc="-10" dirty="0">
                          <a:solidFill>
                            <a:srgbClr val="231F20"/>
                          </a:solidFill>
                          <a:latin typeface="Montserrat Light"/>
                          <a:cs typeface="Montserrat Light"/>
                        </a:rPr>
                        <a:t>Mehukeittoa </a:t>
                      </a:r>
                    </a:p>
                    <a:p>
                      <a:pPr marL="91440" marR="603885" lvl="0" algn="ctr">
                        <a:lnSpc>
                          <a:spcPct val="100000"/>
                        </a:lnSpc>
                        <a:spcBef>
                          <a:spcPts val="100"/>
                        </a:spcBef>
                        <a:buNone/>
                      </a:pPr>
                      <a:r>
                        <a:rPr lang="fi-FI" sz="900" b="0" spc="-10" dirty="0">
                          <a:solidFill>
                            <a:srgbClr val="231F20"/>
                          </a:solidFill>
                          <a:latin typeface="Montserrat Light"/>
                          <a:cs typeface="Montserrat Light"/>
                        </a:rPr>
                        <a:t>Leikkelettä </a:t>
                      </a:r>
                      <a:endParaRPr lang="fi-FI" sz="900" dirty="0"/>
                    </a:p>
                    <a:p>
                      <a:pPr marL="91440" marR="603885" lvl="0" algn="ctr">
                        <a:lnSpc>
                          <a:spcPct val="100000"/>
                        </a:lnSpc>
                        <a:spcBef>
                          <a:spcPts val="100"/>
                        </a:spcBef>
                        <a:buNone/>
                      </a:pPr>
                      <a:r>
                        <a:rPr lang="fi-FI" sz="900" b="0" spc="-10" dirty="0">
                          <a:solidFill>
                            <a:srgbClr val="231F20"/>
                          </a:solidFill>
                          <a:latin typeface="Montserrat Light"/>
                          <a:cs typeface="Montserrat Light"/>
                        </a:rPr>
                        <a:t>Tuorevihanneksia</a:t>
                      </a:r>
                      <a:endParaRPr lang="fi-FI" sz="900" dirty="0"/>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91440" marR="157480" algn="ctr">
                        <a:lnSpc>
                          <a:spcPct val="100000"/>
                        </a:lnSpc>
                        <a:spcBef>
                          <a:spcPts val="100"/>
                        </a:spcBef>
                      </a:pPr>
                      <a:r>
                        <a:rPr lang="fi-FI" sz="900" b="0" dirty="0">
                          <a:solidFill>
                            <a:srgbClr val="231F20"/>
                          </a:solidFill>
                          <a:latin typeface="Montserrat Light"/>
                          <a:cs typeface="Montserrat Light"/>
                        </a:rPr>
                        <a:t>Jauhelihapihvejä M</a:t>
                      </a:r>
                      <a:r>
                        <a:rPr lang="fi-FI" sz="900" b="0" spc="25" dirty="0">
                          <a:solidFill>
                            <a:srgbClr val="231F20"/>
                          </a:solidFill>
                          <a:latin typeface="Montserrat Light"/>
                          <a:cs typeface="Montserrat Light"/>
                        </a:rPr>
                        <a:t> </a:t>
                      </a:r>
                      <a:endParaRPr lang="fi-FI" sz="900" dirty="0">
                        <a:latin typeface="Montserrat Light"/>
                        <a:cs typeface="Montserrat Light"/>
                      </a:endParaRPr>
                    </a:p>
                    <a:p>
                      <a:pPr marL="91440" marR="157480" lvl="0" algn="ctr">
                        <a:lnSpc>
                          <a:spcPct val="100000"/>
                        </a:lnSpc>
                        <a:spcBef>
                          <a:spcPts val="100"/>
                        </a:spcBef>
                        <a:buNone/>
                      </a:pPr>
                      <a:r>
                        <a:rPr lang="fi-FI" sz="900" b="0" dirty="0">
                          <a:solidFill>
                            <a:srgbClr val="231F20"/>
                          </a:solidFill>
                          <a:latin typeface="Montserrat Light"/>
                          <a:ea typeface="+mn-ea"/>
                          <a:cs typeface="Montserrat Light"/>
                        </a:rPr>
                        <a:t>Tummaa sipulikastiketta </a:t>
                      </a:r>
                      <a:r>
                        <a:rPr lang="fi-FI" sz="900" b="0" spc="25" dirty="0">
                          <a:solidFill>
                            <a:srgbClr val="231F20"/>
                          </a:solidFill>
                          <a:latin typeface="Montserrat Light"/>
                          <a:cs typeface="Montserrat Light"/>
                        </a:rPr>
                        <a:t>M</a:t>
                      </a:r>
                      <a:r>
                        <a:rPr lang="fi-FI" sz="900" b="0" spc="-25" dirty="0">
                          <a:solidFill>
                            <a:srgbClr val="231F20"/>
                          </a:solidFill>
                          <a:latin typeface="Montserrat Light"/>
                          <a:cs typeface="Montserrat Light"/>
                        </a:rPr>
                        <a:t>,G</a:t>
                      </a:r>
                      <a:r>
                        <a:rPr lang="fi-FI" sz="900" b="0" spc="500" dirty="0">
                          <a:solidFill>
                            <a:srgbClr val="231F20"/>
                          </a:solidFill>
                          <a:latin typeface="Montserrat Light"/>
                          <a:cs typeface="Montserrat Light"/>
                        </a:rPr>
                        <a:t> </a:t>
                      </a:r>
                      <a:endParaRPr lang="fi-FI" sz="900" dirty="0">
                        <a:latin typeface="Montserrat Light"/>
                        <a:cs typeface="Montserrat Light"/>
                      </a:endParaRPr>
                    </a:p>
                    <a:p>
                      <a:pPr marL="91440" marR="157480" lvl="0" algn="ctr">
                        <a:lnSpc>
                          <a:spcPct val="100000"/>
                        </a:lnSpc>
                        <a:spcBef>
                          <a:spcPts val="100"/>
                        </a:spcBef>
                        <a:buNone/>
                      </a:pPr>
                      <a:r>
                        <a:rPr lang="fi-FI" sz="900" b="0" spc="0" dirty="0">
                          <a:solidFill>
                            <a:srgbClr val="231F20"/>
                          </a:solidFill>
                          <a:latin typeface="Montserrat Light"/>
                          <a:cs typeface="Montserrat Light"/>
                        </a:rPr>
                        <a:t>Perunasosetta L,G</a:t>
                      </a:r>
                      <a:r>
                        <a:rPr lang="fi-FI" sz="900" b="0" spc="0" dirty="0">
                          <a:solidFill>
                            <a:schemeClr val="tx1"/>
                          </a:solidFill>
                          <a:latin typeface="Montserrat Light"/>
                          <a:cs typeface="Montserrat Light"/>
                        </a:rPr>
                        <a:t> </a:t>
                      </a:r>
                      <a:endParaRPr lang="fi-FI" sz="900" dirty="0">
                        <a:latin typeface="Montserrat Light"/>
                        <a:cs typeface="Montserrat Light"/>
                      </a:endParaRPr>
                    </a:p>
                    <a:p>
                      <a:pPr marL="91440" marR="157480" lvl="0" algn="ctr">
                        <a:lnSpc>
                          <a:spcPct val="100000"/>
                        </a:lnSpc>
                        <a:spcBef>
                          <a:spcPts val="100"/>
                        </a:spcBef>
                        <a:buNone/>
                      </a:pPr>
                      <a:r>
                        <a:rPr lang="fi-FI" sz="900" b="0" spc="-10" dirty="0">
                          <a:solidFill>
                            <a:srgbClr val="231F20"/>
                          </a:solidFill>
                          <a:latin typeface="Montserrat Light"/>
                          <a:cs typeface="Montserrat Light"/>
                        </a:rPr>
                        <a:t>Rosmariiniporkkanoita M,G </a:t>
                      </a:r>
                      <a:endParaRPr lang="fi-FI" sz="9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cap="flat" cmpd="sng" algn="ctr">
                      <a:solidFill>
                        <a:srgbClr val="231F20"/>
                      </a:solidFill>
                      <a:prstDash val="solid"/>
                      <a:round/>
                      <a:headEnd type="none" w="med" len="med"/>
                      <a:tailEnd type="none" w="med" len="med"/>
                    </a:lnT>
                    <a:lnB w="3175">
                      <a:solidFill>
                        <a:srgbClr val="231F20"/>
                      </a:solidFill>
                      <a:prstDash val="solid"/>
                    </a:lnB>
                    <a:solidFill>
                      <a:srgbClr val="FFF1E4"/>
                    </a:solidFill>
                  </a:tcPr>
                </a:tc>
                <a:tc>
                  <a:txBody>
                    <a:bodyPr/>
                    <a:lstStyle/>
                    <a:p>
                      <a:pPr marL="447675" marR="421640" indent="-19050" algn="ctr">
                        <a:lnSpc>
                          <a:spcPct val="109500"/>
                        </a:lnSpc>
                      </a:pPr>
                      <a:endParaRPr lang="fi-FI" sz="900" b="0">
                        <a:solidFill>
                          <a:srgbClr val="231F20"/>
                        </a:solidFill>
                        <a:latin typeface="Montserrat Light"/>
                        <a:cs typeface="Montserrat Light"/>
                      </a:endParaRPr>
                    </a:p>
                    <a:p>
                      <a:pPr marL="447675" marR="421640" indent="-19050" algn="ctr">
                        <a:lnSpc>
                          <a:spcPct val="109500"/>
                        </a:lnSpc>
                      </a:pPr>
                      <a:r>
                        <a:rPr lang="fi-FI" sz="900" b="0">
                          <a:solidFill>
                            <a:srgbClr val="231F20"/>
                          </a:solidFill>
                          <a:latin typeface="Montserrat Light"/>
                          <a:cs typeface="Montserrat Light"/>
                        </a:rPr>
                        <a:t>Kahvia</a:t>
                      </a:r>
                      <a:r>
                        <a:rPr lang="fi-FI" sz="900" b="0" spc="-20" dirty="0">
                          <a:solidFill>
                            <a:srgbClr val="231F20"/>
                          </a:solidFill>
                          <a:latin typeface="Montserrat Light"/>
                          <a:cs typeface="Montserrat Light"/>
                        </a:rPr>
                        <a:t> </a:t>
                      </a:r>
                      <a:r>
                        <a:rPr lang="fi-FI" sz="900" b="0">
                          <a:solidFill>
                            <a:srgbClr val="231F20"/>
                          </a:solidFill>
                          <a:latin typeface="Montserrat Light"/>
                          <a:cs typeface="Montserrat Light"/>
                        </a:rPr>
                        <a:t>ja</a:t>
                      </a:r>
                      <a:r>
                        <a:rPr lang="fi-FI" sz="900" b="0" spc="-10" dirty="0">
                          <a:solidFill>
                            <a:srgbClr val="231F20"/>
                          </a:solidFill>
                          <a:latin typeface="Montserrat Light"/>
                          <a:cs typeface="Montserrat Light"/>
                        </a:rPr>
                        <a:t> </a:t>
                      </a:r>
                      <a:r>
                        <a:rPr lang="fi-FI" sz="900" b="0" spc="-10">
                          <a:solidFill>
                            <a:srgbClr val="231F20"/>
                          </a:solidFill>
                          <a:latin typeface="Montserrat Light"/>
                          <a:cs typeface="Montserrat Light"/>
                        </a:rPr>
                        <a:t>teetä</a:t>
                      </a:r>
                      <a:r>
                        <a:rPr lang="fi-FI" sz="900" b="0" spc="500" dirty="0">
                          <a:solidFill>
                            <a:srgbClr val="231F20"/>
                          </a:solidFill>
                          <a:latin typeface="Montserrat Light"/>
                          <a:cs typeface="Montserrat Light"/>
                        </a:rPr>
                        <a:t>  </a:t>
                      </a:r>
                      <a:r>
                        <a:rPr lang="fi-FI" sz="900" b="0" spc="0">
                          <a:solidFill>
                            <a:srgbClr val="231F20"/>
                          </a:solidFill>
                          <a:latin typeface="Montserrat Light"/>
                          <a:cs typeface="Montserrat Light"/>
                        </a:rPr>
                        <a:t>Mokkapalaa L</a:t>
                      </a:r>
                    </a:p>
                  </a:txBody>
                  <a:tcPr marL="0" marR="0" marT="0" marB="0">
                    <a:lnL w="3175">
                      <a:solidFill>
                        <a:srgbClr val="231F20"/>
                      </a:solidFill>
                      <a:prstDash val="solid"/>
                    </a:lnL>
                    <a:lnR w="3175">
                      <a:solidFill>
                        <a:srgbClr val="231F20"/>
                      </a:solidFill>
                      <a:prstDash val="solid"/>
                    </a:lnR>
                    <a:lnT w="3175" cap="flat" cmpd="sng" algn="ctr">
                      <a:solidFill>
                        <a:srgbClr val="231F20"/>
                      </a:solidFill>
                      <a:prstDash val="solid"/>
                      <a:round/>
                      <a:headEnd type="none" w="med" len="med"/>
                      <a:tailEnd type="none" w="med" len="med"/>
                    </a:lnT>
                    <a:lnB w="3175">
                      <a:solidFill>
                        <a:srgbClr val="231F20"/>
                      </a:solidFill>
                      <a:prstDash val="solid"/>
                    </a:lnB>
                    <a:solidFill>
                      <a:srgbClr val="FFF1E4"/>
                    </a:solidFill>
                  </a:tcPr>
                </a:tc>
                <a:tc>
                  <a:txBody>
                    <a:bodyPr/>
                    <a:lstStyle/>
                    <a:p>
                      <a:pPr marL="269240" marR="261620" algn="ctr">
                        <a:lnSpc>
                          <a:spcPct val="108300"/>
                        </a:lnSpc>
                      </a:pPr>
                      <a:r>
                        <a:rPr lang="fi-FI" sz="900" b="0" dirty="0">
                          <a:solidFill>
                            <a:srgbClr val="231F20"/>
                          </a:solidFill>
                          <a:latin typeface="Montserrat Light"/>
                          <a:cs typeface="Montserrat Light"/>
                        </a:rPr>
                        <a:t>Purjo-perunasosekeittoa L,G</a:t>
                      </a:r>
                    </a:p>
                    <a:p>
                      <a:pPr marL="269240" marR="261620" algn="ctr">
                        <a:lnSpc>
                          <a:spcPct val="108300"/>
                        </a:lnSpc>
                      </a:pPr>
                      <a:r>
                        <a:rPr lang="fi-FI" sz="900" b="0" dirty="0">
                          <a:solidFill>
                            <a:srgbClr val="231F20"/>
                          </a:solidFill>
                          <a:latin typeface="Montserrat Light"/>
                          <a:cs typeface="Montserrat Light"/>
                        </a:rPr>
                        <a:t>Juustoa</a:t>
                      </a:r>
                    </a:p>
                    <a:p>
                      <a:pPr marL="269240" marR="261620" algn="ctr">
                        <a:lnSpc>
                          <a:spcPct val="108300"/>
                        </a:lnSpc>
                      </a:pPr>
                      <a:r>
                        <a:rPr lang="fi-FI" sz="900" b="0" spc="-10" dirty="0">
                          <a:solidFill>
                            <a:srgbClr val="231F20"/>
                          </a:solidFill>
                          <a:latin typeface="Montserrat Light"/>
                          <a:cs typeface="Montserrat Light"/>
                        </a:rPr>
                        <a:t>Jäätelöä L,G </a:t>
                      </a:r>
                    </a:p>
                    <a:p>
                      <a:pPr marL="269240" marR="261620" algn="ctr">
                        <a:lnSpc>
                          <a:spcPct val="108300"/>
                        </a:lnSpc>
                      </a:pPr>
                      <a:r>
                        <a:rPr lang="fi-FI" sz="900" b="0" spc="-10" dirty="0">
                          <a:solidFill>
                            <a:srgbClr val="231F20"/>
                          </a:solidFill>
                          <a:latin typeface="Montserrat Light"/>
                          <a:cs typeface="Montserrat Light"/>
                        </a:rPr>
                        <a:t>Hilloa</a:t>
                      </a:r>
                    </a:p>
                    <a:p>
                      <a:pPr marL="269240" marR="261620" algn="ctr">
                        <a:lnSpc>
                          <a:spcPct val="108300"/>
                        </a:lnSpc>
                      </a:pPr>
                      <a:r>
                        <a:rPr lang="fi-FI" sz="900" b="0" spc="-10" dirty="0">
                          <a:solidFill>
                            <a:srgbClr val="231F20"/>
                          </a:solidFill>
                          <a:latin typeface="Montserrat Light"/>
                          <a:cs typeface="Montserrat Light"/>
                        </a:rPr>
                        <a:t>Tuorevihanneksia</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cap="flat" cmpd="sng" algn="ctr">
                      <a:solidFill>
                        <a:srgbClr val="231F20"/>
                      </a:solidFill>
                      <a:prstDash val="solid"/>
                      <a:round/>
                      <a:headEnd type="none" w="med" len="med"/>
                      <a:tailEnd type="none" w="med" len="med"/>
                    </a:lnT>
                    <a:lnB w="3175">
                      <a:solidFill>
                        <a:srgbClr val="231F20"/>
                      </a:solidFill>
                      <a:prstDash val="solid"/>
                    </a:lnB>
                    <a:solidFill>
                      <a:srgbClr val="FFF1E4"/>
                    </a:solidFill>
                  </a:tcPr>
                </a:tc>
                <a:tc>
                  <a:txBody>
                    <a:bodyPr/>
                    <a:lstStyle/>
                    <a:p>
                      <a:pPr marL="151130" marR="338455" indent="0" algn="ctr">
                        <a:lnSpc>
                          <a:spcPct val="108300"/>
                        </a:lnSpc>
                      </a:pPr>
                      <a:r>
                        <a:rPr lang="fi-FI" sz="900" b="0" dirty="0">
                          <a:solidFill>
                            <a:srgbClr val="231F20"/>
                          </a:solidFill>
                          <a:latin typeface="Montserrat Light"/>
                          <a:cs typeface="Montserrat Light"/>
                        </a:rPr>
                        <a:t>Mansikkajogurttia L,G </a:t>
                      </a:r>
                    </a:p>
                    <a:p>
                      <a:pPr marL="151130" marR="338455" indent="0" algn="ctr">
                        <a:lnSpc>
                          <a:spcPct val="108300"/>
                        </a:lnSpc>
                      </a:pPr>
                      <a:r>
                        <a:rPr lang="fi-FI" sz="900" b="0" dirty="0">
                          <a:solidFill>
                            <a:srgbClr val="231F20"/>
                          </a:solidFill>
                          <a:latin typeface="Montserrat Light"/>
                          <a:cs typeface="Montserrat Light"/>
                        </a:rPr>
                        <a:t>Leikkelettä</a:t>
                      </a:r>
                      <a:r>
                        <a:rPr lang="fi-FI" sz="900" b="0" spc="500" dirty="0">
                          <a:solidFill>
                            <a:srgbClr val="231F20"/>
                          </a:solidFill>
                          <a:latin typeface="Montserrat Light"/>
                          <a:cs typeface="Montserrat Light"/>
                        </a:rPr>
                        <a:t> </a:t>
                      </a:r>
                    </a:p>
                    <a:p>
                      <a:pPr marL="151130" marR="338455" indent="0" algn="ctr">
                        <a:lnSpc>
                          <a:spcPct val="108300"/>
                        </a:lnSpc>
                      </a:pPr>
                      <a:r>
                        <a:rPr lang="fi-FI" sz="900" b="0" dirty="0">
                          <a:solidFill>
                            <a:srgbClr val="231F20"/>
                          </a:solidFill>
                          <a:latin typeface="Montserrat Light"/>
                          <a:cs typeface="Montserrat Light"/>
                        </a:rPr>
                        <a:t>Hedelmää</a:t>
                      </a:r>
                      <a:endParaRPr lang="fi-FI" sz="9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pic>
        <p:nvPicPr>
          <p:cNvPr id="11" name="object 11">
            <a:extLst>
              <a:ext uri="{FF2B5EF4-FFF2-40B4-BE49-F238E27FC236}">
                <a16:creationId xmlns:a16="http://schemas.microsoft.com/office/drawing/2014/main" id="{40FFE904-935C-F73F-7381-0F73C3BAF690}"/>
              </a:ext>
            </a:extLst>
          </p:cNvPr>
          <p:cNvPicPr/>
          <p:nvPr/>
        </p:nvPicPr>
        <p:blipFill>
          <a:blip r:embed="rId2" cstate="print"/>
          <a:stretch>
            <a:fillRect/>
          </a:stretch>
        </p:blipFill>
        <p:spPr>
          <a:xfrm>
            <a:off x="9650476" y="7118001"/>
            <a:ext cx="683888" cy="210888"/>
          </a:xfrm>
          <a:prstGeom prst="rect">
            <a:avLst/>
          </a:prstGeom>
        </p:spPr>
      </p:pic>
      <p:sp>
        <p:nvSpPr>
          <p:cNvPr id="12" name="object 12">
            <a:extLst>
              <a:ext uri="{FF2B5EF4-FFF2-40B4-BE49-F238E27FC236}">
                <a16:creationId xmlns:a16="http://schemas.microsoft.com/office/drawing/2014/main" id="{C7445BF9-331A-6F49-94F6-434F94E65BF8}"/>
              </a:ext>
            </a:extLst>
          </p:cNvPr>
          <p:cNvSpPr txBox="1"/>
          <p:nvPr/>
        </p:nvSpPr>
        <p:spPr>
          <a:xfrm>
            <a:off x="330376" y="7107691"/>
            <a:ext cx="7735794" cy="285206"/>
          </a:xfrm>
          <a:prstGeom prst="rect">
            <a:avLst/>
          </a:prstGeom>
        </p:spPr>
        <p:txBody>
          <a:bodyPr vert="horz" wrap="square" lIns="0" tIns="1397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a:ln>
                <a:noFill/>
              </a:ln>
              <a:solidFill>
                <a:sysClr val="windowText" lastClr="000000"/>
              </a:solidFill>
              <a:effectLst/>
              <a:uLnTx/>
              <a:uFillTx/>
              <a:latin typeface="Montserrat Light"/>
              <a:cs typeface="Montserrat Light"/>
            </a:endParaRPr>
          </a:p>
        </p:txBody>
      </p:sp>
      <p:sp>
        <p:nvSpPr>
          <p:cNvPr id="15" name="object 9">
            <a:extLst>
              <a:ext uri="{FF2B5EF4-FFF2-40B4-BE49-F238E27FC236}">
                <a16:creationId xmlns:a16="http://schemas.microsoft.com/office/drawing/2014/main" id="{C0AA2CB5-DCC0-F3F7-FBC9-4D0E32CE5F61}"/>
              </a:ext>
            </a:extLst>
          </p:cNvPr>
          <p:cNvSpPr txBox="1">
            <a:spLocks noGrp="1"/>
          </p:cNvSpPr>
          <p:nvPr>
            <p:ph type="title"/>
          </p:nvPr>
        </p:nvSpPr>
        <p:spPr>
          <a:xfrm>
            <a:off x="330376" y="163173"/>
            <a:ext cx="5088432" cy="761008"/>
          </a:xfrm>
          <a:prstGeom prst="rect">
            <a:avLst/>
          </a:prstGeom>
        </p:spPr>
        <p:txBody>
          <a:bodyPr vert="horz" wrap="square" lIns="0" tIns="98328" rIns="0" bIns="0" rtlCol="0" anchor="t">
            <a:spAutoFit/>
          </a:bodyPr>
          <a:lstStyle/>
          <a:p>
            <a:pPr marL="47625">
              <a:spcBef>
                <a:spcPts val="225"/>
              </a:spcBef>
            </a:pPr>
            <a:r>
              <a:rPr lang="fi-FI" dirty="0">
                <a:solidFill>
                  <a:schemeClr val="tx1"/>
                </a:solidFill>
              </a:rPr>
              <a:t>RUOKALISTAVIIKKO</a:t>
            </a:r>
            <a:r>
              <a:rPr lang="fi-FI" spc="-75" dirty="0">
                <a:solidFill>
                  <a:schemeClr val="tx1"/>
                </a:solidFill>
              </a:rPr>
              <a:t> 5 MT ja Vapa</a:t>
            </a:r>
            <a:br>
              <a:rPr lang="fi-FI" spc="-75" dirty="0">
                <a:solidFill>
                  <a:schemeClr val="tx1"/>
                </a:solidFill>
              </a:rPr>
            </a:br>
            <a:r>
              <a:rPr lang="fi-FI" sz="1200" dirty="0">
                <a:solidFill>
                  <a:schemeClr val="tx1"/>
                </a:solidFill>
              </a:rPr>
              <a:t>Voimassa kalenteriviikoilla 7, 12, 17, 22, 27, 32, 37, 42, 47/ 2026</a:t>
            </a:r>
            <a:br>
              <a:rPr lang="fi-FI" sz="1200" dirty="0">
                <a:solidFill>
                  <a:schemeClr val="tx1"/>
                </a:solidFill>
              </a:rPr>
            </a:br>
            <a:endParaRPr lang="fi-FI" sz="1200" dirty="0">
              <a:solidFill>
                <a:schemeClr val="tx1"/>
              </a:solidFill>
            </a:endParaRPr>
          </a:p>
        </p:txBody>
      </p:sp>
      <p:pic>
        <p:nvPicPr>
          <p:cNvPr id="24" name="Picture 2">
            <a:extLst>
              <a:ext uri="{FF2B5EF4-FFF2-40B4-BE49-F238E27FC236}">
                <a16:creationId xmlns:a16="http://schemas.microsoft.com/office/drawing/2014/main" id="{D385BA62-0888-E7F5-58A8-F8127F43460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7630" y="129463"/>
            <a:ext cx="946109" cy="873980"/>
          </a:xfrm>
          <a:prstGeom prst="rect">
            <a:avLst/>
          </a:prstGeom>
          <a:noFill/>
          <a:extLst>
            <a:ext uri="{909E8E84-426E-40DD-AFC4-6F175D3DCCD1}">
              <a14:hiddenFill xmlns:a14="http://schemas.microsoft.com/office/drawing/2010/main">
                <a:solidFill>
                  <a:srgbClr val="FFFFFF"/>
                </a:solidFill>
              </a14:hiddenFill>
            </a:ext>
          </a:extLst>
        </p:spPr>
      </p:pic>
      <p:sp>
        <p:nvSpPr>
          <p:cNvPr id="4" name="Tekstiruutu 13">
            <a:extLst>
              <a:ext uri="{FF2B5EF4-FFF2-40B4-BE49-F238E27FC236}">
                <a16:creationId xmlns:a16="http://schemas.microsoft.com/office/drawing/2014/main" id="{B9644E41-CD9C-D96B-A6C0-B4BBD5951A7F}"/>
              </a:ext>
            </a:extLst>
          </p:cNvPr>
          <p:cNvSpPr txBox="1"/>
          <p:nvPr/>
        </p:nvSpPr>
        <p:spPr>
          <a:xfrm>
            <a:off x="8409490" y="7135497"/>
            <a:ext cx="1097280" cy="246221"/>
          </a:xfrm>
          <a:prstGeom prst="rect">
            <a:avLst/>
          </a:prstGeom>
          <a:noFill/>
        </p:spPr>
        <p:txBody>
          <a:bodyPr wrap="square" rtlCol="0">
            <a:spAutoFit/>
          </a:bodyPr>
          <a:lstStyle>
            <a:defPPr>
              <a:defRPr kern="0"/>
            </a:defPPr>
          </a:lstStyle>
          <a:p>
            <a:r>
              <a:rPr lang="fi-FI" sz="1000" dirty="0"/>
              <a:t>12.1.2026</a:t>
            </a:r>
          </a:p>
        </p:txBody>
      </p:sp>
      <p:pic>
        <p:nvPicPr>
          <p:cNvPr id="3" name="object 3">
            <a:extLst>
              <a:ext uri="{FF2B5EF4-FFF2-40B4-BE49-F238E27FC236}">
                <a16:creationId xmlns:a16="http://schemas.microsoft.com/office/drawing/2014/main" id="{02DFA8F8-5DE9-FED5-1B91-57491BA6FF54}"/>
              </a:ext>
            </a:extLst>
          </p:cNvPr>
          <p:cNvPicPr/>
          <p:nvPr/>
        </p:nvPicPr>
        <p:blipFill>
          <a:blip r:embed="rId4" cstate="print"/>
          <a:stretch>
            <a:fillRect/>
          </a:stretch>
        </p:blipFill>
        <p:spPr>
          <a:xfrm>
            <a:off x="7118354" y="129463"/>
            <a:ext cx="3463659" cy="873980"/>
          </a:xfrm>
          <a:prstGeom prst="rect">
            <a:avLst/>
          </a:prstGeom>
        </p:spPr>
      </p:pic>
    </p:spTree>
    <p:extLst>
      <p:ext uri="{BB962C8B-B14F-4D97-AF65-F5344CB8AC3E}">
        <p14:creationId xmlns:p14="http://schemas.microsoft.com/office/powerpoint/2010/main" val="3448426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9929d8b-b57a-421c-b97b-d8ada7763842">
      <Terms xmlns="http://schemas.microsoft.com/office/infopath/2007/PartnerControls"/>
    </lcf76f155ced4ddcb4097134ff3c332f>
    <TaxCatchAll xmlns="c1e2c1a7-1e64-4925-befc-0f8c8a64398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9DBD97106AC2D248843745DD1749B23F" ma:contentTypeVersion="15" ma:contentTypeDescription="Luo uusi asiakirja." ma:contentTypeScope="" ma:versionID="7cf6f573344dabff0e3e16506c004a80">
  <xsd:schema xmlns:xsd="http://www.w3.org/2001/XMLSchema" xmlns:xs="http://www.w3.org/2001/XMLSchema" xmlns:p="http://schemas.microsoft.com/office/2006/metadata/properties" xmlns:ns2="a9929d8b-b57a-421c-b97b-d8ada7763842" xmlns:ns3="c1e2c1a7-1e64-4925-befc-0f8c8a64398e" targetNamespace="http://schemas.microsoft.com/office/2006/metadata/properties" ma:root="true" ma:fieldsID="d93d92d438ec7b292c9212fe4c1765b0" ns2:_="" ns3:_="">
    <xsd:import namespace="a9929d8b-b57a-421c-b97b-d8ada7763842"/>
    <xsd:import namespace="c1e2c1a7-1e64-4925-befc-0f8c8a64398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Locatio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929d8b-b57a-421c-b97b-d8ada77638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Kuvien tunnisteet" ma:readOnly="false" ma:fieldId="{5cf76f15-5ced-4ddc-b409-7134ff3c332f}" ma:taxonomyMulti="true" ma:sspId="933cb212-189b-48f9-b7b4-2b51aaad70c2"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e2c1a7-1e64-4925-befc-0f8c8a64398e"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TaxCatchAll" ma:index="15" nillable="true" ma:displayName="Taxonomy Catch All Column" ma:hidden="true" ma:list="{095e43f3-dc15-4fec-b70d-aa8e0c13d25f}" ma:internalName="TaxCatchAll" ma:showField="CatchAllData" ma:web="c1e2c1a7-1e64-4925-befc-0f8c8a6439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9DE4D2-F569-4D1C-B97D-AAEA932A56FE}">
  <ds:schemaRefs>
    <ds:schemaRef ds:uri="http://schemas.microsoft.com/sharepoint/v3/contenttype/forms"/>
  </ds:schemaRefs>
</ds:datastoreItem>
</file>

<file path=customXml/itemProps2.xml><?xml version="1.0" encoding="utf-8"?>
<ds:datastoreItem xmlns:ds="http://schemas.openxmlformats.org/officeDocument/2006/customXml" ds:itemID="{A06D8917-9D9E-46DC-A942-411A41C3D3E7}">
  <ds:schemaRefs>
    <ds:schemaRef ds:uri="http://schemas.microsoft.com/office/2006/metadata/properties"/>
    <ds:schemaRef ds:uri="a9929d8b-b57a-421c-b97b-d8ada7763842"/>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c1e2c1a7-1e64-4925-befc-0f8c8a64398e"/>
    <ds:schemaRef ds:uri="http://www.w3.org/XML/1998/namespace"/>
    <ds:schemaRef ds:uri="http://purl.org/dc/dcmitype/"/>
  </ds:schemaRefs>
</ds:datastoreItem>
</file>

<file path=customXml/itemProps3.xml><?xml version="1.0" encoding="utf-8"?>
<ds:datastoreItem xmlns:ds="http://schemas.openxmlformats.org/officeDocument/2006/customXml" ds:itemID="{2D11854F-0072-4AC2-A68A-E8024DB76698}">
  <ds:schemaRefs>
    <ds:schemaRef ds:uri="a9929d8b-b57a-421c-b97b-d8ada7763842"/>
    <ds:schemaRef ds:uri="c1e2c1a7-1e64-4925-befc-0f8c8a6439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10</TotalTime>
  <Words>1887</Words>
  <Application>Microsoft Office PowerPoint</Application>
  <PresentationFormat>Mukautettu</PresentationFormat>
  <Paragraphs>705</Paragraphs>
  <Slides>5</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5</vt:i4>
      </vt:variant>
    </vt:vector>
  </HeadingPairs>
  <TitlesOfParts>
    <vt:vector size="11" baseType="lpstr">
      <vt:lpstr>Calibri</vt:lpstr>
      <vt:lpstr>Montserrat Light</vt:lpstr>
      <vt:lpstr>Montserrat SemiBold</vt:lpstr>
      <vt:lpstr>Montserrat Thin</vt:lpstr>
      <vt:lpstr>Times New Roman</vt:lpstr>
      <vt:lpstr>Office Theme</vt:lpstr>
      <vt:lpstr>PowerPoint-esitys</vt:lpstr>
      <vt:lpstr>RUOKALISTAVIIKKO 2 MT ja Vapa Voimassa kalenteriviikoilla 4, 9, 14, 19, 24, 29, 34, 39, 44, 49/ 2026       </vt:lpstr>
      <vt:lpstr>RUOKALISTAVIIKKO 3 MT ja Vapa Voimassa kalenteriviikoilla 5, 10, 15, 20, 25, 30, 35, 40, 45, 50/ 2026</vt:lpstr>
      <vt:lpstr>RUOKALISTAVIIKKO 4 MT ja Vapa Voimassa kalenteriviikoilla 6, 11, 16, 21, 26, 31, 36, 41, 46/ 2026   </vt:lpstr>
      <vt:lpstr>RUOKALISTAVIIKKO 5 MT ja Vapa Voimassa kalenteriviikoilla 7, 12, 17, 22, 27, 32, 37, 42, 47/ 2026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RUOKALISTA 1 Voimassa kalenteriviikoilla: 1, 5, 9, 13, 17, 21, 25, 29, 33, 37, 41, 45, 49</dc:title>
  <dc:creator>Minna Haapamäki</dc:creator>
  <cp:lastModifiedBy>Minna Haapamäki</cp:lastModifiedBy>
  <cp:revision>122</cp:revision>
  <dcterms:created xsi:type="dcterms:W3CDTF">2023-12-22T12:34:23Z</dcterms:created>
  <dcterms:modified xsi:type="dcterms:W3CDTF">2025-12-12T09:59:47Z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2023-01-10T00:00:00Z</vt:filetime>
  </property>
  <property fmtid="{D5CDD505-2E9C-101B-9397-08002B2CF9AE}" pid="3" name="Creator">
    <vt:lpwstr>Adobe InDesign 18.1 (Windows)</vt:lpwstr>
  </property>
  <property fmtid="{D5CDD505-2E9C-101B-9397-08002B2CF9AE}" pid="4" name="LastSaved">
    <vt:filetime>2023-12-22T00:00:00Z</vt:filetime>
  </property>
  <property fmtid="{D5CDD505-2E9C-101B-9397-08002B2CF9AE}" pid="5" name="Producer">
    <vt:lpwstr>Adobe PDF Library 17.0</vt:lpwstr>
  </property>
  <property fmtid="{D5CDD505-2E9C-101B-9397-08002B2CF9AE}" pid="6" name="ContentTypeId">
    <vt:lpwstr>0x0101009DBD97106AC2D248843745DD1749B23F</vt:lpwstr>
  </property>
  <property fmtid="{D5CDD505-2E9C-101B-9397-08002B2CF9AE}" pid="7" name="MediaServiceImageTags">
    <vt:lpwstr/>
  </property>
  <property fmtid="{D5CDD505-2E9C-101B-9397-08002B2CF9AE}" pid="8" name="MSIP_Label_03d86024-3770-40a1-ab70-895c71b88d3b_Enabled">
    <vt:lpwstr>true</vt:lpwstr>
  </property>
  <property fmtid="{D5CDD505-2E9C-101B-9397-08002B2CF9AE}" pid="9" name="MSIP_Label_03d86024-3770-40a1-ab70-895c71b88d3b_SetDate">
    <vt:lpwstr>2025-06-27T10:51:29Z</vt:lpwstr>
  </property>
  <property fmtid="{D5CDD505-2E9C-101B-9397-08002B2CF9AE}" pid="10" name="MSIP_Label_03d86024-3770-40a1-ab70-895c71b88d3b_Method">
    <vt:lpwstr>Standard</vt:lpwstr>
  </property>
  <property fmtid="{D5CDD505-2E9C-101B-9397-08002B2CF9AE}" pid="11" name="MSIP_Label_03d86024-3770-40a1-ab70-895c71b88d3b_Name">
    <vt:lpwstr>Luottamuksellinen</vt:lpwstr>
  </property>
  <property fmtid="{D5CDD505-2E9C-101B-9397-08002B2CF9AE}" pid="12" name="MSIP_Label_03d86024-3770-40a1-ab70-895c71b88d3b_SiteId">
    <vt:lpwstr>83be7b91-6ca6-4dcd-80a3-3abb758c5221</vt:lpwstr>
  </property>
  <property fmtid="{D5CDD505-2E9C-101B-9397-08002B2CF9AE}" pid="13" name="MSIP_Label_03d86024-3770-40a1-ab70-895c71b88d3b_ActionId">
    <vt:lpwstr>69d789c8-3f54-4293-ae28-a265ef1a26de</vt:lpwstr>
  </property>
  <property fmtid="{D5CDD505-2E9C-101B-9397-08002B2CF9AE}" pid="14" name="MSIP_Label_03d86024-3770-40a1-ab70-895c71b88d3b_ContentBits">
    <vt:lpwstr>2</vt:lpwstr>
  </property>
  <property fmtid="{D5CDD505-2E9C-101B-9397-08002B2CF9AE}" pid="15" name="MSIP_Label_03d86024-3770-40a1-ab70-895c71b88d3b_Tag">
    <vt:lpwstr>10, 3, 0, 1</vt:lpwstr>
  </property>
  <property fmtid="{D5CDD505-2E9C-101B-9397-08002B2CF9AE}" pid="16" name="ClassificationContentMarkingFooterLocations">
    <vt:lpwstr>Office Theme:8</vt:lpwstr>
  </property>
  <property fmtid="{D5CDD505-2E9C-101B-9397-08002B2CF9AE}" pid="17" name="ClassificationContentMarkingFooterText">
    <vt:lpwstr>Luottamuksellinen - Confidential</vt:lpwstr>
  </property>
  <property fmtid="{D5CDD505-2E9C-101B-9397-08002B2CF9AE}" pid="18" name="xd_ProgID">
    <vt:lpwstr/>
  </property>
  <property fmtid="{D5CDD505-2E9C-101B-9397-08002B2CF9AE}" pid="19" name="ComplianceAssetId">
    <vt:lpwstr/>
  </property>
  <property fmtid="{D5CDD505-2E9C-101B-9397-08002B2CF9AE}" pid="20" name="TemplateUrl">
    <vt:lpwstr/>
  </property>
  <property fmtid="{D5CDD505-2E9C-101B-9397-08002B2CF9AE}" pid="21" name="_ExtendedDescription">
    <vt:lpwstr/>
  </property>
  <property fmtid="{D5CDD505-2E9C-101B-9397-08002B2CF9AE}" pid="22" name="TriggerFlowInfo">
    <vt:lpwstr/>
  </property>
  <property fmtid="{D5CDD505-2E9C-101B-9397-08002B2CF9AE}" pid="23" name="xd_Signature">
    <vt:bool>false</vt:bool>
  </property>
</Properties>
</file>