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sldIdLst>
    <p:sldId id="256" r:id="rId5"/>
    <p:sldId id="257" r:id="rId6"/>
    <p:sldId id="258" r:id="rId7"/>
    <p:sldId id="259" r:id="rId8"/>
    <p:sldId id="260" r:id="rId9"/>
  </p:sldIdLst>
  <p:sldSz cx="10693400" cy="7562850"/>
  <p:notesSz cx="9875838" cy="6742113"/>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70A35AC-D5BC-4C4C-B4A0-1951EE2140D0}" v="31" dt="2025-09-30T17:19:18.621"/>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3" d="100"/>
          <a:sy n="83" d="100"/>
        </p:scale>
        <p:origin x="396" y="-41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nika Ahvenainen" userId="3b7bbcbb-5a93-4be7-8070-4c2651e3ec65" providerId="ADAL" clId="{570A35AC-D5BC-4C4C-B4A0-1951EE2140D0}"/>
    <pc:docChg chg="undo custSel modSld">
      <pc:chgData name="Monika Ahvenainen" userId="3b7bbcbb-5a93-4be7-8070-4c2651e3ec65" providerId="ADAL" clId="{570A35AC-D5BC-4C4C-B4A0-1951EE2140D0}" dt="2025-10-03T07:09:32.835" v="2361" actId="20577"/>
      <pc:docMkLst>
        <pc:docMk/>
      </pc:docMkLst>
      <pc:sldChg chg="modSp mod">
        <pc:chgData name="Monika Ahvenainen" userId="3b7bbcbb-5a93-4be7-8070-4c2651e3ec65" providerId="ADAL" clId="{570A35AC-D5BC-4C4C-B4A0-1951EE2140D0}" dt="2025-10-03T07:09:32.835" v="2361" actId="20577"/>
        <pc:sldMkLst>
          <pc:docMk/>
          <pc:sldMk cId="0" sldId="256"/>
        </pc:sldMkLst>
        <pc:graphicFrameChg chg="mod modGraphic">
          <ac:chgData name="Monika Ahvenainen" userId="3b7bbcbb-5a93-4be7-8070-4c2651e3ec65" providerId="ADAL" clId="{570A35AC-D5BC-4C4C-B4A0-1951EE2140D0}" dt="2025-10-03T07:09:32.835" v="2361" actId="20577"/>
          <ac:graphicFrameMkLst>
            <pc:docMk/>
            <pc:sldMk cId="0" sldId="256"/>
            <ac:graphicFrameMk id="10" creationId="{00000000-0000-0000-0000-000000000000}"/>
          </ac:graphicFrameMkLst>
        </pc:graphicFrameChg>
      </pc:sldChg>
      <pc:sldChg chg="modSp mod">
        <pc:chgData name="Monika Ahvenainen" userId="3b7bbcbb-5a93-4be7-8070-4c2651e3ec65" providerId="ADAL" clId="{570A35AC-D5BC-4C4C-B4A0-1951EE2140D0}" dt="2025-09-19T05:56:44.771" v="2257" actId="20577"/>
        <pc:sldMkLst>
          <pc:docMk/>
          <pc:sldMk cId="0" sldId="257"/>
        </pc:sldMkLst>
        <pc:graphicFrameChg chg="modGraphic">
          <ac:chgData name="Monika Ahvenainen" userId="3b7bbcbb-5a93-4be7-8070-4c2651e3ec65" providerId="ADAL" clId="{570A35AC-D5BC-4C4C-B4A0-1951EE2140D0}" dt="2025-09-19T05:56:44.771" v="2257" actId="20577"/>
          <ac:graphicFrameMkLst>
            <pc:docMk/>
            <pc:sldMk cId="0" sldId="257"/>
            <ac:graphicFrameMk id="10" creationId="{00000000-0000-0000-0000-000000000000}"/>
          </ac:graphicFrameMkLst>
        </pc:graphicFrameChg>
      </pc:sldChg>
      <pc:sldChg chg="modSp mod">
        <pc:chgData name="Monika Ahvenainen" userId="3b7bbcbb-5a93-4be7-8070-4c2651e3ec65" providerId="ADAL" clId="{570A35AC-D5BC-4C4C-B4A0-1951EE2140D0}" dt="2025-09-30T17:19:18.621" v="2330"/>
        <pc:sldMkLst>
          <pc:docMk/>
          <pc:sldMk cId="0" sldId="258"/>
        </pc:sldMkLst>
        <pc:graphicFrameChg chg="mod modGraphic">
          <ac:chgData name="Monika Ahvenainen" userId="3b7bbcbb-5a93-4be7-8070-4c2651e3ec65" providerId="ADAL" clId="{570A35AC-D5BC-4C4C-B4A0-1951EE2140D0}" dt="2025-09-30T17:19:18.621" v="2330"/>
          <ac:graphicFrameMkLst>
            <pc:docMk/>
            <pc:sldMk cId="0" sldId="258"/>
            <ac:graphicFrameMk id="10" creationId="{00000000-0000-0000-0000-000000000000}"/>
          </ac:graphicFrameMkLst>
        </pc:graphicFrameChg>
      </pc:sldChg>
      <pc:sldChg chg="modSp mod">
        <pc:chgData name="Monika Ahvenainen" userId="3b7bbcbb-5a93-4be7-8070-4c2651e3ec65" providerId="ADAL" clId="{570A35AC-D5BC-4C4C-B4A0-1951EE2140D0}" dt="2025-09-30T17:10:20.912" v="2301" actId="20577"/>
        <pc:sldMkLst>
          <pc:docMk/>
          <pc:sldMk cId="0" sldId="259"/>
        </pc:sldMkLst>
        <pc:spChg chg="mod">
          <ac:chgData name="Monika Ahvenainen" userId="3b7bbcbb-5a93-4be7-8070-4c2651e3ec65" providerId="ADAL" clId="{570A35AC-D5BC-4C4C-B4A0-1951EE2140D0}" dt="2025-09-18T08:18:39.037" v="517" actId="1076"/>
          <ac:spMkLst>
            <pc:docMk/>
            <pc:sldMk cId="0" sldId="259"/>
            <ac:spMk id="12" creationId="{00000000-0000-0000-0000-000000000000}"/>
          </ac:spMkLst>
        </pc:spChg>
        <pc:graphicFrameChg chg="mod modGraphic">
          <ac:chgData name="Monika Ahvenainen" userId="3b7bbcbb-5a93-4be7-8070-4c2651e3ec65" providerId="ADAL" clId="{570A35AC-D5BC-4C4C-B4A0-1951EE2140D0}" dt="2025-09-30T17:10:20.912" v="2301" actId="20577"/>
          <ac:graphicFrameMkLst>
            <pc:docMk/>
            <pc:sldMk cId="0" sldId="259"/>
            <ac:graphicFrameMk id="10" creationId="{00000000-0000-0000-0000-000000000000}"/>
          </ac:graphicFrameMkLst>
        </pc:graphicFrameChg>
      </pc:sldChg>
      <pc:sldChg chg="modSp mod">
        <pc:chgData name="Monika Ahvenainen" userId="3b7bbcbb-5a93-4be7-8070-4c2651e3ec65" providerId="ADAL" clId="{570A35AC-D5BC-4C4C-B4A0-1951EE2140D0}" dt="2025-09-30T17:13:02.284" v="2313" actId="20577"/>
        <pc:sldMkLst>
          <pc:docMk/>
          <pc:sldMk cId="3448426057" sldId="260"/>
        </pc:sldMkLst>
        <pc:graphicFrameChg chg="mod modGraphic">
          <ac:chgData name="Monika Ahvenainen" userId="3b7bbcbb-5a93-4be7-8070-4c2651e3ec65" providerId="ADAL" clId="{570A35AC-D5BC-4C4C-B4A0-1951EE2140D0}" dt="2025-09-30T17:13:02.284" v="2313" actId="20577"/>
          <ac:graphicFrameMkLst>
            <pc:docMk/>
            <pc:sldMk cId="3448426057" sldId="260"/>
            <ac:graphicFrameMk id="10" creationId="{3D15ADA4-28E6-24E1-BFC6-16B909C0EE8F}"/>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02005" y="2344483"/>
            <a:ext cx="9089390" cy="1588198"/>
          </a:xfrm>
          <a:prstGeom prst="rect">
            <a:avLst/>
          </a:prstGeom>
        </p:spPr>
        <p:txBody>
          <a:bodyPr wrap="square" lIns="0" tIns="0" rIns="0" bIns="0">
            <a:spAutoFit/>
          </a:bodyPr>
          <a:lstStyle>
            <a:lvl1pPr>
              <a:defRPr sz="1900" b="0" i="0">
                <a:solidFill>
                  <a:srgbClr val="113A58"/>
                </a:solidFill>
                <a:latin typeface="Montserrat Light"/>
                <a:cs typeface="Montserrat Light"/>
              </a:defRPr>
            </a:lvl1pPr>
          </a:lstStyle>
          <a:p>
            <a:endParaRPr/>
          </a:p>
        </p:txBody>
      </p:sp>
      <p:sp>
        <p:nvSpPr>
          <p:cNvPr id="3" name="Holder 3"/>
          <p:cNvSpPr>
            <a:spLocks noGrp="1"/>
          </p:cNvSpPr>
          <p:nvPr>
            <p:ph type="subTitle" idx="4"/>
          </p:nvPr>
        </p:nvSpPr>
        <p:spPr>
          <a:xfrm>
            <a:off x="1604010" y="4235196"/>
            <a:ext cx="7485380" cy="189071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10/3/2025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900" b="0" i="0">
                <a:solidFill>
                  <a:srgbClr val="113A58"/>
                </a:solidFill>
                <a:latin typeface="Montserrat Light"/>
                <a:cs typeface="Montserrat Light"/>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10/3/2025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900" b="0" i="0">
                <a:solidFill>
                  <a:srgbClr val="113A58"/>
                </a:solidFill>
                <a:latin typeface="Montserrat Light"/>
                <a:cs typeface="Montserrat Light"/>
              </a:defRPr>
            </a:lvl1pPr>
          </a:lstStyle>
          <a:p>
            <a:endParaRPr/>
          </a:p>
        </p:txBody>
      </p:sp>
      <p:sp>
        <p:nvSpPr>
          <p:cNvPr id="3" name="Holder 3"/>
          <p:cNvSpPr>
            <a:spLocks noGrp="1"/>
          </p:cNvSpPr>
          <p:nvPr>
            <p:ph sz="half" idx="2"/>
          </p:nvPr>
        </p:nvSpPr>
        <p:spPr>
          <a:xfrm>
            <a:off x="534670" y="1739455"/>
            <a:ext cx="4651629" cy="499148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507101" y="1739455"/>
            <a:ext cx="4651629" cy="499148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10/3/2025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900" b="0" i="0">
                <a:solidFill>
                  <a:srgbClr val="113A58"/>
                </a:solidFill>
                <a:latin typeface="Montserrat Light"/>
                <a:cs typeface="Montserrat Light"/>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10/3/2025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10/3/2025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99299" y="352540"/>
            <a:ext cx="5088432" cy="594367"/>
          </a:xfrm>
          <a:prstGeom prst="rect">
            <a:avLst/>
          </a:prstGeom>
        </p:spPr>
        <p:txBody>
          <a:bodyPr wrap="square" lIns="0" tIns="0" rIns="0" bIns="0">
            <a:spAutoFit/>
          </a:bodyPr>
          <a:lstStyle>
            <a:lvl1pPr>
              <a:defRPr sz="1900" b="0" i="0">
                <a:solidFill>
                  <a:srgbClr val="113A58"/>
                </a:solidFill>
                <a:latin typeface="Montserrat Light"/>
                <a:cs typeface="Montserrat Light"/>
              </a:defRPr>
            </a:lvl1pPr>
          </a:lstStyle>
          <a:p>
            <a:endParaRPr/>
          </a:p>
        </p:txBody>
      </p:sp>
      <p:sp>
        <p:nvSpPr>
          <p:cNvPr id="3" name="Holder 3"/>
          <p:cNvSpPr>
            <a:spLocks noGrp="1"/>
          </p:cNvSpPr>
          <p:nvPr>
            <p:ph type="body" idx="1"/>
          </p:nvPr>
        </p:nvSpPr>
        <p:spPr>
          <a:xfrm>
            <a:off x="534670" y="1739455"/>
            <a:ext cx="9624060" cy="4991481"/>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635756" y="7033450"/>
            <a:ext cx="3421888" cy="378142"/>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34670" y="7033450"/>
            <a:ext cx="2459482" cy="37814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10/3/2025</a:t>
            </a:fld>
            <a:endParaRPr lang="en-US"/>
          </a:p>
        </p:txBody>
      </p:sp>
      <p:sp>
        <p:nvSpPr>
          <p:cNvPr id="6" name="Holder 6"/>
          <p:cNvSpPr>
            <a:spLocks noGrp="1"/>
          </p:cNvSpPr>
          <p:nvPr>
            <p:ph type="sldNum" sz="quarter" idx="7"/>
          </p:nvPr>
        </p:nvSpPr>
        <p:spPr>
          <a:xfrm>
            <a:off x="7699248" y="7033450"/>
            <a:ext cx="2459482" cy="37814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
        <p:nvSpPr>
          <p:cNvPr id="8" name="Tekstiruutu 7">
            <a:extLst>
              <a:ext uri="{FF2B5EF4-FFF2-40B4-BE49-F238E27FC236}">
                <a16:creationId xmlns:a16="http://schemas.microsoft.com/office/drawing/2014/main" id="{AC84F0AE-0E76-F254-252C-A8C7C01C91B6}"/>
              </a:ext>
            </a:extLst>
          </p:cNvPr>
          <p:cNvSpPr txBox="1"/>
          <p:nvPr userDrawn="1">
            <p:extLst>
              <p:ext uri="{1162E1C5-73C7-4A58-AE30-91384D911F3F}">
                <p184:classification xmlns:p184="http://schemas.microsoft.com/office/powerpoint/2018/4/main" val="ftr"/>
              </p:ext>
            </p:extLst>
          </p:nvPr>
        </p:nvSpPr>
        <p:spPr>
          <a:xfrm>
            <a:off x="8955088" y="7346950"/>
            <a:ext cx="1703387" cy="152400"/>
          </a:xfrm>
          <a:prstGeom prst="rect">
            <a:avLst/>
          </a:prstGeom>
        </p:spPr>
        <p:txBody>
          <a:bodyPr horzOverflow="overflow" lIns="0" tIns="0" rIns="0" bIns="0">
            <a:spAutoFit/>
          </a:bodyPr>
          <a:lstStyle/>
          <a:p>
            <a:pPr algn="l"/>
            <a:r>
              <a:rPr lang="fi-FI" sz="1000">
                <a:solidFill>
                  <a:srgbClr val="000000">
                    <a:alpha val="50000"/>
                  </a:srgbClr>
                </a:solidFill>
                <a:latin typeface="Calibri" panose="020F0502020204030204" pitchFamily="34" charset="0"/>
                <a:ea typeface="Calibri" panose="020F0502020204030204" pitchFamily="34" charset="0"/>
                <a:cs typeface="Calibri" panose="020F0502020204030204" pitchFamily="34" charset="0"/>
              </a:rPr>
              <a:t>Luottamuksellinen - Confidential</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g"/><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png"/></Relationships>
</file>

<file path=ppt/slides/_rels/slide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g"/><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4.png"/></Relationships>
</file>

<file path=ppt/slides/_rels/slide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g"/><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6081915" y="211086"/>
            <a:ext cx="4295775" cy="854710"/>
            <a:chOff x="6081915" y="211086"/>
            <a:chExt cx="4295775" cy="854710"/>
          </a:xfrm>
        </p:grpSpPr>
        <p:pic>
          <p:nvPicPr>
            <p:cNvPr id="3" name="object 3"/>
            <p:cNvPicPr/>
            <p:nvPr/>
          </p:nvPicPr>
          <p:blipFill>
            <a:blip r:embed="rId2" cstate="print"/>
            <a:stretch>
              <a:fillRect/>
            </a:stretch>
          </p:blipFill>
          <p:spPr>
            <a:xfrm>
              <a:off x="6081915" y="211086"/>
              <a:ext cx="4295609" cy="854214"/>
            </a:xfrm>
            <a:prstGeom prst="rect">
              <a:avLst/>
            </a:prstGeom>
          </p:spPr>
        </p:pic>
        <p:sp>
          <p:nvSpPr>
            <p:cNvPr id="4" name="object 4"/>
            <p:cNvSpPr/>
            <p:nvPr/>
          </p:nvSpPr>
          <p:spPr>
            <a:xfrm>
              <a:off x="6776159" y="656869"/>
              <a:ext cx="339090" cy="344170"/>
            </a:xfrm>
            <a:custGeom>
              <a:avLst/>
              <a:gdLst/>
              <a:ahLst/>
              <a:cxnLst/>
              <a:rect l="l" t="t" r="r" b="b"/>
              <a:pathLst>
                <a:path w="339090" h="344169">
                  <a:moveTo>
                    <a:pt x="174193" y="343738"/>
                  </a:moveTo>
                  <a:lnTo>
                    <a:pt x="232635" y="331828"/>
                  </a:lnTo>
                  <a:lnTo>
                    <a:pt x="286105" y="295859"/>
                  </a:lnTo>
                  <a:lnTo>
                    <a:pt x="325956" y="249061"/>
                  </a:lnTo>
                  <a:lnTo>
                    <a:pt x="338861" y="188023"/>
                  </a:lnTo>
                  <a:lnTo>
                    <a:pt x="338221" y="164428"/>
                  </a:lnTo>
                  <a:lnTo>
                    <a:pt x="325997" y="114371"/>
                  </a:lnTo>
                  <a:lnTo>
                    <a:pt x="284129" y="46398"/>
                  </a:lnTo>
                  <a:lnTo>
                    <a:pt x="250618" y="21085"/>
                  </a:lnTo>
                  <a:lnTo>
                    <a:pt x="211093" y="5387"/>
                  </a:lnTo>
                  <a:lnTo>
                    <a:pt x="167500" y="0"/>
                  </a:lnTo>
                  <a:lnTo>
                    <a:pt x="137923" y="1576"/>
                  </a:lnTo>
                  <a:lnTo>
                    <a:pt x="85043" y="20825"/>
                  </a:lnTo>
                  <a:lnTo>
                    <a:pt x="30577" y="71185"/>
                  </a:lnTo>
                  <a:lnTo>
                    <a:pt x="3123" y="134742"/>
                  </a:lnTo>
                  <a:lnTo>
                    <a:pt x="0" y="171196"/>
                  </a:lnTo>
                  <a:lnTo>
                    <a:pt x="1373" y="195079"/>
                  </a:lnTo>
                  <a:lnTo>
                    <a:pt x="14332" y="244990"/>
                  </a:lnTo>
                  <a:lnTo>
                    <a:pt x="40530" y="283811"/>
                  </a:lnTo>
                  <a:lnTo>
                    <a:pt x="59357" y="301391"/>
                  </a:lnTo>
                  <a:lnTo>
                    <a:pt x="67945" y="308876"/>
                  </a:lnTo>
                  <a:lnTo>
                    <a:pt x="90264" y="324755"/>
                  </a:lnTo>
                  <a:lnTo>
                    <a:pt x="116830" y="335580"/>
                  </a:lnTo>
                  <a:lnTo>
                    <a:pt x="145515" y="341768"/>
                  </a:lnTo>
                  <a:lnTo>
                    <a:pt x="174193" y="343738"/>
                  </a:lnTo>
                  <a:close/>
                </a:path>
              </a:pathLst>
            </a:custGeom>
            <a:ln w="4622">
              <a:solidFill>
                <a:srgbClr val="231F20"/>
              </a:solidFill>
            </a:ln>
          </p:spPr>
          <p:txBody>
            <a:bodyPr wrap="square" lIns="0" tIns="0" rIns="0" bIns="0" rtlCol="0"/>
            <a:lstStyle/>
            <a:p>
              <a:endParaRPr dirty="0"/>
            </a:p>
          </p:txBody>
        </p:sp>
        <p:pic>
          <p:nvPicPr>
            <p:cNvPr id="5" name="object 5"/>
            <p:cNvPicPr/>
            <p:nvPr/>
          </p:nvPicPr>
          <p:blipFill>
            <a:blip r:embed="rId3" cstate="print"/>
            <a:stretch>
              <a:fillRect/>
            </a:stretch>
          </p:blipFill>
          <p:spPr>
            <a:xfrm>
              <a:off x="6828477" y="714809"/>
              <a:ext cx="230352" cy="236499"/>
            </a:xfrm>
            <a:prstGeom prst="rect">
              <a:avLst/>
            </a:prstGeom>
          </p:spPr>
        </p:pic>
        <p:pic>
          <p:nvPicPr>
            <p:cNvPr id="6" name="object 6"/>
            <p:cNvPicPr/>
            <p:nvPr/>
          </p:nvPicPr>
          <p:blipFill>
            <a:blip r:embed="rId4" cstate="print"/>
            <a:stretch>
              <a:fillRect/>
            </a:stretch>
          </p:blipFill>
          <p:spPr>
            <a:xfrm>
              <a:off x="6862598" y="366962"/>
              <a:ext cx="239163" cy="232547"/>
            </a:xfrm>
            <a:prstGeom prst="rect">
              <a:avLst/>
            </a:prstGeom>
          </p:spPr>
        </p:pic>
        <p:sp>
          <p:nvSpPr>
            <p:cNvPr id="7" name="object 7"/>
            <p:cNvSpPr/>
            <p:nvPr/>
          </p:nvSpPr>
          <p:spPr>
            <a:xfrm>
              <a:off x="6121563" y="223497"/>
              <a:ext cx="645795" cy="655955"/>
            </a:xfrm>
            <a:custGeom>
              <a:avLst/>
              <a:gdLst/>
              <a:ahLst/>
              <a:cxnLst/>
              <a:rect l="l" t="t" r="r" b="b"/>
              <a:pathLst>
                <a:path w="645795" h="655955">
                  <a:moveTo>
                    <a:pt x="192051" y="624781"/>
                  </a:moveTo>
                  <a:lnTo>
                    <a:pt x="235823" y="642726"/>
                  </a:lnTo>
                  <a:lnTo>
                    <a:pt x="279992" y="652810"/>
                  </a:lnTo>
                  <a:lnTo>
                    <a:pt x="325536" y="655472"/>
                  </a:lnTo>
                  <a:lnTo>
                    <a:pt x="373430" y="651152"/>
                  </a:lnTo>
                  <a:lnTo>
                    <a:pt x="424651" y="640287"/>
                  </a:lnTo>
                  <a:lnTo>
                    <a:pt x="473442" y="625377"/>
                  </a:lnTo>
                  <a:lnTo>
                    <a:pt x="514410" y="606863"/>
                  </a:lnTo>
                  <a:lnTo>
                    <a:pt x="549099" y="582099"/>
                  </a:lnTo>
                  <a:lnTo>
                    <a:pt x="579057" y="548436"/>
                  </a:lnTo>
                  <a:lnTo>
                    <a:pt x="605829" y="503229"/>
                  </a:lnTo>
                  <a:lnTo>
                    <a:pt x="624521" y="462722"/>
                  </a:lnTo>
                  <a:lnTo>
                    <a:pt x="638079" y="420182"/>
                  </a:lnTo>
                  <a:lnTo>
                    <a:pt x="645483" y="367410"/>
                  </a:lnTo>
                  <a:lnTo>
                    <a:pt x="645707" y="296206"/>
                  </a:lnTo>
                  <a:lnTo>
                    <a:pt x="639773" y="249655"/>
                  </a:lnTo>
                  <a:lnTo>
                    <a:pt x="626537" y="205391"/>
                  </a:lnTo>
                  <a:lnTo>
                    <a:pt x="606514" y="163946"/>
                  </a:lnTo>
                  <a:lnTo>
                    <a:pt x="580222" y="125854"/>
                  </a:lnTo>
                  <a:lnTo>
                    <a:pt x="548176" y="91650"/>
                  </a:lnTo>
                  <a:lnTo>
                    <a:pt x="510892" y="61867"/>
                  </a:lnTo>
                  <a:lnTo>
                    <a:pt x="468885" y="37037"/>
                  </a:lnTo>
                  <a:lnTo>
                    <a:pt x="426845" y="17979"/>
                  </a:lnTo>
                  <a:lnTo>
                    <a:pt x="386380" y="5376"/>
                  </a:lnTo>
                  <a:lnTo>
                    <a:pt x="344257" y="0"/>
                  </a:lnTo>
                  <a:lnTo>
                    <a:pt x="297242" y="2621"/>
                  </a:lnTo>
                  <a:lnTo>
                    <a:pt x="242101" y="14012"/>
                  </a:lnTo>
                  <a:lnTo>
                    <a:pt x="195017" y="29758"/>
                  </a:lnTo>
                  <a:lnTo>
                    <a:pt x="153858" y="50327"/>
                  </a:lnTo>
                  <a:lnTo>
                    <a:pt x="118065" y="75794"/>
                  </a:lnTo>
                  <a:lnTo>
                    <a:pt x="87076" y="106239"/>
                  </a:lnTo>
                  <a:lnTo>
                    <a:pt x="60329" y="141736"/>
                  </a:lnTo>
                  <a:lnTo>
                    <a:pt x="37263" y="182363"/>
                  </a:lnTo>
                  <a:lnTo>
                    <a:pt x="19587" y="223992"/>
                  </a:lnTo>
                  <a:lnTo>
                    <a:pt x="6280" y="270609"/>
                  </a:lnTo>
                  <a:lnTo>
                    <a:pt x="0" y="319684"/>
                  </a:lnTo>
                  <a:lnTo>
                    <a:pt x="3405" y="368685"/>
                  </a:lnTo>
                  <a:lnTo>
                    <a:pt x="12481" y="408014"/>
                  </a:lnTo>
                  <a:lnTo>
                    <a:pt x="21396" y="434225"/>
                  </a:lnTo>
                  <a:lnTo>
                    <a:pt x="30114" y="454019"/>
                  </a:lnTo>
                  <a:lnTo>
                    <a:pt x="38597" y="474095"/>
                  </a:lnTo>
                  <a:lnTo>
                    <a:pt x="63658" y="520237"/>
                  </a:lnTo>
                  <a:lnTo>
                    <a:pt x="100260" y="561482"/>
                  </a:lnTo>
                  <a:lnTo>
                    <a:pt x="144394" y="596705"/>
                  </a:lnTo>
                  <a:lnTo>
                    <a:pt x="192051" y="624781"/>
                  </a:lnTo>
                  <a:close/>
                </a:path>
              </a:pathLst>
            </a:custGeom>
            <a:ln w="4622">
              <a:solidFill>
                <a:srgbClr val="231F20"/>
              </a:solidFill>
            </a:ln>
          </p:spPr>
          <p:txBody>
            <a:bodyPr wrap="square" lIns="0" tIns="0" rIns="0" bIns="0" rtlCol="0"/>
            <a:lstStyle/>
            <a:p>
              <a:endParaRPr dirty="0"/>
            </a:p>
          </p:txBody>
        </p:sp>
        <p:sp>
          <p:nvSpPr>
            <p:cNvPr id="8" name="object 8"/>
            <p:cNvSpPr/>
            <p:nvPr/>
          </p:nvSpPr>
          <p:spPr>
            <a:xfrm>
              <a:off x="6253687" y="397820"/>
              <a:ext cx="392430" cy="363855"/>
            </a:xfrm>
            <a:custGeom>
              <a:avLst/>
              <a:gdLst/>
              <a:ahLst/>
              <a:cxnLst/>
              <a:rect l="l" t="t" r="r" b="b"/>
              <a:pathLst>
                <a:path w="392429" h="363855">
                  <a:moveTo>
                    <a:pt x="195853" y="52348"/>
                  </a:moveTo>
                  <a:lnTo>
                    <a:pt x="209708" y="41349"/>
                  </a:lnTo>
                  <a:lnTo>
                    <a:pt x="227489" y="26746"/>
                  </a:lnTo>
                  <a:lnTo>
                    <a:pt x="249899" y="13241"/>
                  </a:lnTo>
                  <a:lnTo>
                    <a:pt x="325372" y="13406"/>
                  </a:lnTo>
                  <a:lnTo>
                    <a:pt x="362128" y="40342"/>
                  </a:lnTo>
                  <a:lnTo>
                    <a:pt x="385273" y="74757"/>
                  </a:lnTo>
                  <a:lnTo>
                    <a:pt x="392170" y="105066"/>
                  </a:lnTo>
                  <a:lnTo>
                    <a:pt x="380566" y="155207"/>
                  </a:lnTo>
                  <a:lnTo>
                    <a:pt x="358560" y="197589"/>
                  </a:lnTo>
                  <a:lnTo>
                    <a:pt x="331327" y="233185"/>
                  </a:lnTo>
                  <a:lnTo>
                    <a:pt x="304039" y="262967"/>
                  </a:lnTo>
                  <a:lnTo>
                    <a:pt x="281870" y="287908"/>
                  </a:lnTo>
                  <a:lnTo>
                    <a:pt x="258440" y="313969"/>
                  </a:lnTo>
                  <a:lnTo>
                    <a:pt x="231890" y="338573"/>
                  </a:lnTo>
                  <a:lnTo>
                    <a:pt x="208826" y="356754"/>
                  </a:lnTo>
                  <a:lnTo>
                    <a:pt x="195853" y="363549"/>
                  </a:lnTo>
                  <a:lnTo>
                    <a:pt x="180297" y="351076"/>
                  </a:lnTo>
                  <a:lnTo>
                    <a:pt x="151281" y="321993"/>
                  </a:lnTo>
                  <a:lnTo>
                    <a:pt x="118110" y="287145"/>
                  </a:lnTo>
                  <a:lnTo>
                    <a:pt x="90088" y="257377"/>
                  </a:lnTo>
                  <a:lnTo>
                    <a:pt x="65939" y="231966"/>
                  </a:lnTo>
                  <a:lnTo>
                    <a:pt x="42466" y="204989"/>
                  </a:lnTo>
                  <a:lnTo>
                    <a:pt x="21722" y="174916"/>
                  </a:lnTo>
                  <a:lnTo>
                    <a:pt x="5760" y="140219"/>
                  </a:lnTo>
                  <a:lnTo>
                    <a:pt x="0" y="102198"/>
                  </a:lnTo>
                  <a:lnTo>
                    <a:pt x="6731" y="59361"/>
                  </a:lnTo>
                  <a:lnTo>
                    <a:pt x="28970" y="22512"/>
                  </a:lnTo>
                  <a:lnTo>
                    <a:pt x="69730" y="2450"/>
                  </a:lnTo>
                  <a:lnTo>
                    <a:pt x="106650" y="0"/>
                  </a:lnTo>
                  <a:lnTo>
                    <a:pt x="136995" y="6099"/>
                  </a:lnTo>
                  <a:lnTo>
                    <a:pt x="161330" y="21750"/>
                  </a:lnTo>
                  <a:lnTo>
                    <a:pt x="180220" y="47954"/>
                  </a:lnTo>
                  <a:lnTo>
                    <a:pt x="184493" y="54729"/>
                  </a:lnTo>
                  <a:lnTo>
                    <a:pt x="187917" y="56661"/>
                  </a:lnTo>
                  <a:lnTo>
                    <a:pt x="191401" y="55339"/>
                  </a:lnTo>
                  <a:lnTo>
                    <a:pt x="195853" y="52348"/>
                  </a:lnTo>
                  <a:close/>
                </a:path>
              </a:pathLst>
            </a:custGeom>
            <a:ln w="4622">
              <a:solidFill>
                <a:srgbClr val="231F20"/>
              </a:solidFill>
            </a:ln>
          </p:spPr>
          <p:txBody>
            <a:bodyPr wrap="square" lIns="0" tIns="0" rIns="0" bIns="0" rtlCol="0"/>
            <a:lstStyle/>
            <a:p>
              <a:endParaRPr dirty="0"/>
            </a:p>
          </p:txBody>
        </p:sp>
      </p:grpSp>
      <p:sp>
        <p:nvSpPr>
          <p:cNvPr id="9" name="object 9"/>
          <p:cNvSpPr txBox="1">
            <a:spLocks noGrp="1"/>
          </p:cNvSpPr>
          <p:nvPr>
            <p:ph type="title"/>
          </p:nvPr>
        </p:nvSpPr>
        <p:spPr>
          <a:xfrm>
            <a:off x="299298" y="352540"/>
            <a:ext cx="5352201" cy="657231"/>
          </a:xfrm>
          <a:prstGeom prst="rect">
            <a:avLst/>
          </a:prstGeom>
        </p:spPr>
        <p:txBody>
          <a:bodyPr vert="horz" wrap="square" lIns="0" tIns="71755" rIns="0" bIns="0" rtlCol="0">
            <a:spAutoFit/>
          </a:bodyPr>
          <a:lstStyle/>
          <a:p>
            <a:pPr marL="12700">
              <a:lnSpc>
                <a:spcPct val="100000"/>
              </a:lnSpc>
              <a:spcBef>
                <a:spcPts val="565"/>
              </a:spcBef>
            </a:pPr>
            <a:r>
              <a:rPr lang="fi-FI" dirty="0"/>
              <a:t>ATTENDO VILLA TAPIOLA</a:t>
            </a:r>
            <a:br>
              <a:rPr lang="fi-FI" dirty="0"/>
            </a:br>
            <a:r>
              <a:rPr dirty="0"/>
              <a:t>RUOKALISTA</a:t>
            </a:r>
            <a:r>
              <a:rPr spc="-75" dirty="0"/>
              <a:t> </a:t>
            </a:r>
            <a:r>
              <a:rPr lang="fi-FI" spc="-60" dirty="0"/>
              <a:t>vko 37, 42, 47</a:t>
            </a:r>
            <a:endParaRPr sz="1200" dirty="0"/>
          </a:p>
        </p:txBody>
      </p:sp>
      <p:graphicFrame>
        <p:nvGraphicFramePr>
          <p:cNvPr id="10" name="object 10"/>
          <p:cNvGraphicFramePr>
            <a:graphicFrameLocks noGrp="1"/>
          </p:cNvGraphicFramePr>
          <p:nvPr>
            <p:extLst>
              <p:ext uri="{D42A27DB-BD31-4B8C-83A1-F6EECF244321}">
                <p14:modId xmlns:p14="http://schemas.microsoft.com/office/powerpoint/2010/main" val="2242612898"/>
              </p:ext>
            </p:extLst>
          </p:nvPr>
        </p:nvGraphicFramePr>
        <p:xfrm>
          <a:off x="165101" y="1158471"/>
          <a:ext cx="10439400" cy="6205448"/>
        </p:xfrm>
        <a:graphic>
          <a:graphicData uri="http://schemas.openxmlformats.org/drawingml/2006/table">
            <a:tbl>
              <a:tblPr firstRow="1" bandRow="1">
                <a:tableStyleId>{2D5ABB26-0587-4C30-8999-92F81FD0307C}</a:tableStyleId>
              </a:tblPr>
              <a:tblGrid>
                <a:gridCol w="498528">
                  <a:extLst>
                    <a:ext uri="{9D8B030D-6E8A-4147-A177-3AD203B41FA5}">
                      <a16:colId xmlns:a16="http://schemas.microsoft.com/office/drawing/2014/main" val="20000"/>
                    </a:ext>
                  </a:extLst>
                </a:gridCol>
                <a:gridCol w="2076592">
                  <a:extLst>
                    <a:ext uri="{9D8B030D-6E8A-4147-A177-3AD203B41FA5}">
                      <a16:colId xmlns:a16="http://schemas.microsoft.com/office/drawing/2014/main" val="20001"/>
                    </a:ext>
                  </a:extLst>
                </a:gridCol>
                <a:gridCol w="2113411">
                  <a:extLst>
                    <a:ext uri="{9D8B030D-6E8A-4147-A177-3AD203B41FA5}">
                      <a16:colId xmlns:a16="http://schemas.microsoft.com/office/drawing/2014/main" val="20002"/>
                    </a:ext>
                  </a:extLst>
                </a:gridCol>
                <a:gridCol w="1563318">
                  <a:extLst>
                    <a:ext uri="{9D8B030D-6E8A-4147-A177-3AD203B41FA5}">
                      <a16:colId xmlns:a16="http://schemas.microsoft.com/office/drawing/2014/main" val="20003"/>
                    </a:ext>
                  </a:extLst>
                </a:gridCol>
                <a:gridCol w="2200357">
                  <a:extLst>
                    <a:ext uri="{9D8B030D-6E8A-4147-A177-3AD203B41FA5}">
                      <a16:colId xmlns:a16="http://schemas.microsoft.com/office/drawing/2014/main" val="20004"/>
                    </a:ext>
                  </a:extLst>
                </a:gridCol>
                <a:gridCol w="1987194">
                  <a:extLst>
                    <a:ext uri="{9D8B030D-6E8A-4147-A177-3AD203B41FA5}">
                      <a16:colId xmlns:a16="http://schemas.microsoft.com/office/drawing/2014/main" val="20005"/>
                    </a:ext>
                  </a:extLst>
                </a:gridCol>
              </a:tblGrid>
              <a:tr h="175680">
                <a:tc gridSpan="2">
                  <a:txBody>
                    <a:bodyPr/>
                    <a:lstStyle/>
                    <a:p>
                      <a:pPr marL="1201420">
                        <a:lnSpc>
                          <a:spcPct val="100000"/>
                        </a:lnSpc>
                        <a:spcBef>
                          <a:spcPts val="670"/>
                        </a:spcBef>
                      </a:pPr>
                      <a:r>
                        <a:rPr sz="700" b="0" spc="-10" dirty="0">
                          <a:solidFill>
                            <a:srgbClr val="FFFFFF"/>
                          </a:solidFill>
                          <a:latin typeface="Montserrat Thin"/>
                          <a:cs typeface="Montserrat Thin"/>
                        </a:rPr>
                        <a:t>AAMIAINEN</a:t>
                      </a:r>
                      <a:endParaRPr sz="700" dirty="0">
                        <a:latin typeface="Montserrat Thin"/>
                        <a:cs typeface="Montserrat Thin"/>
                      </a:endParaRPr>
                    </a:p>
                  </a:txBody>
                  <a:tcPr marL="0" marR="0" marT="85090" marB="0">
                    <a:lnL w="3175">
                      <a:solidFill>
                        <a:srgbClr val="231F20"/>
                      </a:solidFill>
                      <a:prstDash val="solid"/>
                    </a:lnL>
                    <a:lnR w="3175">
                      <a:solidFill>
                        <a:srgbClr val="F2E8DF"/>
                      </a:solidFill>
                      <a:prstDash val="solid"/>
                    </a:lnR>
                    <a:lnT w="3175">
                      <a:solidFill>
                        <a:srgbClr val="231F20"/>
                      </a:solidFill>
                      <a:prstDash val="solid"/>
                    </a:lnT>
                    <a:lnB w="6350">
                      <a:solidFill>
                        <a:srgbClr val="231F20"/>
                      </a:solidFill>
                      <a:prstDash val="solid"/>
                    </a:lnB>
                    <a:solidFill>
                      <a:srgbClr val="113A58"/>
                    </a:solidFill>
                  </a:tcPr>
                </a:tc>
                <a:tc hMerge="1">
                  <a:txBody>
                    <a:bodyPr/>
                    <a:lstStyle/>
                    <a:p>
                      <a:endParaRPr/>
                    </a:p>
                  </a:txBody>
                  <a:tcPr marL="0" marR="0" marT="0" marB="0"/>
                </a:tc>
                <a:tc>
                  <a:txBody>
                    <a:bodyPr/>
                    <a:lstStyle/>
                    <a:p>
                      <a:pPr algn="ctr">
                        <a:lnSpc>
                          <a:spcPct val="100000"/>
                        </a:lnSpc>
                        <a:spcBef>
                          <a:spcPts val="670"/>
                        </a:spcBef>
                      </a:pPr>
                      <a:r>
                        <a:rPr sz="700" b="0" spc="-10" dirty="0">
                          <a:solidFill>
                            <a:srgbClr val="FFFFFF"/>
                          </a:solidFill>
                          <a:latin typeface="Montserrat Thin"/>
                          <a:cs typeface="Montserrat Thin"/>
                        </a:rPr>
                        <a:t>LOUNAS</a:t>
                      </a:r>
                      <a:endParaRPr sz="700" dirty="0">
                        <a:latin typeface="Montserrat Thin"/>
                        <a:cs typeface="Montserrat Thin"/>
                      </a:endParaRPr>
                    </a:p>
                  </a:txBody>
                  <a:tcPr marL="0" marR="0" marT="85090" marB="0">
                    <a:lnL w="3175">
                      <a:solidFill>
                        <a:srgbClr val="F2E8DF"/>
                      </a:solidFill>
                      <a:prstDash val="solid"/>
                    </a:lnL>
                    <a:lnR w="3175">
                      <a:solidFill>
                        <a:srgbClr val="F2E8DF"/>
                      </a:solidFill>
                      <a:prstDash val="solid"/>
                    </a:lnR>
                    <a:lnT w="3175">
                      <a:solidFill>
                        <a:srgbClr val="231F20"/>
                      </a:solidFill>
                      <a:prstDash val="solid"/>
                    </a:lnT>
                    <a:lnB w="6350">
                      <a:solidFill>
                        <a:srgbClr val="231F20"/>
                      </a:solidFill>
                      <a:prstDash val="solid"/>
                    </a:lnB>
                    <a:solidFill>
                      <a:srgbClr val="113A58"/>
                    </a:solidFill>
                  </a:tcPr>
                </a:tc>
                <a:tc>
                  <a:txBody>
                    <a:bodyPr/>
                    <a:lstStyle/>
                    <a:p>
                      <a:pPr marL="447040">
                        <a:lnSpc>
                          <a:spcPct val="100000"/>
                        </a:lnSpc>
                        <a:spcBef>
                          <a:spcPts val="670"/>
                        </a:spcBef>
                      </a:pPr>
                      <a:r>
                        <a:rPr sz="700" b="0" spc="-10" dirty="0">
                          <a:solidFill>
                            <a:srgbClr val="FFFFFF"/>
                          </a:solidFill>
                          <a:latin typeface="Montserrat Thin"/>
                          <a:cs typeface="Montserrat Thin"/>
                        </a:rPr>
                        <a:t>PÄIVÄKAHVI</a:t>
                      </a:r>
                      <a:endParaRPr sz="700" dirty="0">
                        <a:latin typeface="Montserrat Thin"/>
                        <a:cs typeface="Montserrat Thin"/>
                      </a:endParaRPr>
                    </a:p>
                  </a:txBody>
                  <a:tcPr marL="0" marR="0" marT="85090" marB="0">
                    <a:lnL w="3175">
                      <a:solidFill>
                        <a:srgbClr val="F2E8DF"/>
                      </a:solidFill>
                      <a:prstDash val="solid"/>
                    </a:lnL>
                    <a:lnR w="3175">
                      <a:solidFill>
                        <a:srgbClr val="F2E8DF"/>
                      </a:solidFill>
                      <a:prstDash val="solid"/>
                    </a:lnR>
                    <a:lnT w="3175">
                      <a:solidFill>
                        <a:srgbClr val="231F20"/>
                      </a:solidFill>
                      <a:prstDash val="solid"/>
                    </a:lnT>
                    <a:lnB w="6350">
                      <a:solidFill>
                        <a:srgbClr val="231F20"/>
                      </a:solidFill>
                      <a:prstDash val="solid"/>
                    </a:lnB>
                    <a:solidFill>
                      <a:srgbClr val="113A58"/>
                    </a:solidFill>
                  </a:tcPr>
                </a:tc>
                <a:tc>
                  <a:txBody>
                    <a:bodyPr/>
                    <a:lstStyle/>
                    <a:p>
                      <a:pPr algn="ctr">
                        <a:lnSpc>
                          <a:spcPct val="100000"/>
                        </a:lnSpc>
                        <a:spcBef>
                          <a:spcPts val="670"/>
                        </a:spcBef>
                      </a:pPr>
                      <a:r>
                        <a:rPr sz="700" b="0" spc="-10" dirty="0">
                          <a:solidFill>
                            <a:srgbClr val="FFFFFF"/>
                          </a:solidFill>
                          <a:latin typeface="Montserrat Thin"/>
                          <a:cs typeface="Montserrat Thin"/>
                        </a:rPr>
                        <a:t>PÄIVÄLLINEN</a:t>
                      </a:r>
                      <a:endParaRPr sz="700" dirty="0">
                        <a:latin typeface="Montserrat Thin"/>
                        <a:cs typeface="Montserrat Thin"/>
                      </a:endParaRPr>
                    </a:p>
                  </a:txBody>
                  <a:tcPr marL="0" marR="0" marT="85090" marB="0">
                    <a:lnL w="3175">
                      <a:solidFill>
                        <a:srgbClr val="F2E8DF"/>
                      </a:solidFill>
                      <a:prstDash val="solid"/>
                    </a:lnL>
                    <a:lnR w="3175">
                      <a:solidFill>
                        <a:srgbClr val="F2E8DF"/>
                      </a:solidFill>
                      <a:prstDash val="solid"/>
                    </a:lnR>
                    <a:lnT w="3175">
                      <a:solidFill>
                        <a:srgbClr val="231F20"/>
                      </a:solidFill>
                      <a:prstDash val="solid"/>
                    </a:lnT>
                    <a:lnB w="6350">
                      <a:solidFill>
                        <a:srgbClr val="231F20"/>
                      </a:solidFill>
                      <a:prstDash val="solid"/>
                    </a:lnB>
                    <a:solidFill>
                      <a:srgbClr val="113A58"/>
                    </a:solidFill>
                  </a:tcPr>
                </a:tc>
                <a:tc>
                  <a:txBody>
                    <a:bodyPr/>
                    <a:lstStyle/>
                    <a:p>
                      <a:pPr algn="ctr">
                        <a:lnSpc>
                          <a:spcPct val="100000"/>
                        </a:lnSpc>
                        <a:spcBef>
                          <a:spcPts val="670"/>
                        </a:spcBef>
                      </a:pPr>
                      <a:r>
                        <a:rPr sz="700" b="0" spc="-10" dirty="0">
                          <a:solidFill>
                            <a:srgbClr val="FFFFFF"/>
                          </a:solidFill>
                          <a:latin typeface="Montserrat Thin"/>
                          <a:cs typeface="Montserrat Thin"/>
                        </a:rPr>
                        <a:t>ILTAPALA</a:t>
                      </a:r>
                      <a:endParaRPr sz="700" dirty="0">
                        <a:latin typeface="Montserrat Thin"/>
                        <a:cs typeface="Montserrat Thin"/>
                      </a:endParaRPr>
                    </a:p>
                  </a:txBody>
                  <a:tcPr marL="0" marR="0" marT="85090" marB="0">
                    <a:lnL w="3175">
                      <a:solidFill>
                        <a:srgbClr val="F2E8DF"/>
                      </a:solidFill>
                      <a:prstDash val="solid"/>
                    </a:lnL>
                    <a:lnR w="3175">
                      <a:solidFill>
                        <a:srgbClr val="231F20"/>
                      </a:solidFill>
                      <a:prstDash val="solid"/>
                    </a:lnR>
                    <a:lnT w="3175">
                      <a:solidFill>
                        <a:srgbClr val="231F20"/>
                      </a:solidFill>
                      <a:prstDash val="solid"/>
                    </a:lnT>
                    <a:lnB w="6350">
                      <a:solidFill>
                        <a:srgbClr val="231F20"/>
                      </a:solidFill>
                      <a:prstDash val="solid"/>
                    </a:lnB>
                    <a:solidFill>
                      <a:srgbClr val="113A58"/>
                    </a:solidFill>
                  </a:tcPr>
                </a:tc>
                <a:extLst>
                  <a:ext uri="{0D108BD9-81ED-4DB2-BD59-A6C34878D82A}">
                    <a16:rowId xmlns:a16="http://schemas.microsoft.com/office/drawing/2014/main" val="10000"/>
                  </a:ext>
                </a:extLst>
              </a:tr>
              <a:tr h="811050">
                <a:tc>
                  <a:txBody>
                    <a:bodyPr/>
                    <a:lstStyle/>
                    <a:p>
                      <a:pPr algn="ctr">
                        <a:lnSpc>
                          <a:spcPct val="100000"/>
                        </a:lnSpc>
                      </a:pPr>
                      <a:endParaRPr sz="900" dirty="0">
                        <a:latin typeface="Times New Roman"/>
                        <a:cs typeface="Times New Roman"/>
                      </a:endParaRPr>
                    </a:p>
                    <a:p>
                      <a:pPr algn="ctr">
                        <a:lnSpc>
                          <a:spcPct val="100000"/>
                        </a:lnSpc>
                      </a:pPr>
                      <a:endParaRPr sz="900" dirty="0">
                        <a:latin typeface="Times New Roman"/>
                        <a:cs typeface="Times New Roman"/>
                      </a:endParaRPr>
                    </a:p>
                    <a:p>
                      <a:pPr marR="153670" algn="ctr">
                        <a:lnSpc>
                          <a:spcPct val="100000"/>
                        </a:lnSpc>
                        <a:spcBef>
                          <a:spcPts val="685"/>
                        </a:spcBef>
                      </a:pPr>
                      <a:r>
                        <a:rPr sz="700" b="1" spc="-25" dirty="0">
                          <a:solidFill>
                            <a:srgbClr val="113A58"/>
                          </a:solidFill>
                          <a:latin typeface="Montserrat SemiBold"/>
                          <a:cs typeface="Montserrat SemiBold"/>
                        </a:rPr>
                        <a:t>MA</a:t>
                      </a:r>
                      <a:endParaRPr sz="700" dirty="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tc>
                  <a:txBody>
                    <a:bodyPr/>
                    <a:lstStyle/>
                    <a:p>
                      <a:pPr marL="664210" marR="656590" indent="0" algn="ctr">
                        <a:lnSpc>
                          <a:spcPct val="100000"/>
                        </a:lnSpc>
                        <a:spcBef>
                          <a:spcPts val="100"/>
                        </a:spcBef>
                      </a:pPr>
                      <a:r>
                        <a:rPr sz="700" b="0" dirty="0" err="1">
                          <a:solidFill>
                            <a:srgbClr val="231F20"/>
                          </a:solidFill>
                          <a:latin typeface="Montserrat Light"/>
                          <a:cs typeface="Montserrat Light"/>
                        </a:rPr>
                        <a:t>Kaurapuuroa</a:t>
                      </a:r>
                      <a:r>
                        <a:rPr sz="700" b="0" spc="-40" dirty="0">
                          <a:solidFill>
                            <a:srgbClr val="231F20"/>
                          </a:solidFill>
                          <a:latin typeface="Montserrat Light"/>
                          <a:cs typeface="Montserrat Light"/>
                        </a:rPr>
                        <a:t> </a:t>
                      </a:r>
                      <a:endParaRPr lang="fi-FI" sz="700" b="0" spc="-50" dirty="0">
                        <a:solidFill>
                          <a:srgbClr val="231F20"/>
                        </a:solidFill>
                        <a:latin typeface="Montserrat Light"/>
                        <a:cs typeface="Montserrat Light"/>
                      </a:endParaRPr>
                    </a:p>
                    <a:p>
                      <a:pPr marL="620395" marR="613410" lvl="0" algn="ctr">
                        <a:lnSpc>
                          <a:spcPct val="100000"/>
                        </a:lnSpc>
                        <a:spcBef>
                          <a:spcPts val="100"/>
                        </a:spcBef>
                        <a:buNone/>
                      </a:pPr>
                      <a:r>
                        <a:rPr sz="700" b="0" spc="500" dirty="0">
                          <a:solidFill>
                            <a:srgbClr val="231F20"/>
                          </a:solidFill>
                          <a:latin typeface="Montserrat Light"/>
                          <a:cs typeface="Montserrat Light"/>
                        </a:rPr>
                        <a:t> </a:t>
                      </a:r>
                      <a:r>
                        <a:rPr lang="fi-FI" sz="700" b="0" spc="-10" dirty="0">
                          <a:solidFill>
                            <a:srgbClr val="231F20"/>
                          </a:solidFill>
                          <a:latin typeface="Montserrat Light"/>
                          <a:cs typeface="Montserrat Light"/>
                        </a:rPr>
                        <a:t>Mehukeittoa </a:t>
                      </a:r>
                    </a:p>
                    <a:p>
                      <a:pPr marL="620395" marR="613410" lvl="0" algn="ctr">
                        <a:lnSpc>
                          <a:spcPct val="100000"/>
                        </a:lnSpc>
                        <a:spcBef>
                          <a:spcPts val="100"/>
                        </a:spcBef>
                        <a:buNone/>
                      </a:pPr>
                      <a:r>
                        <a:rPr lang="fi-FI" sz="700" b="0" spc="-10" dirty="0">
                          <a:solidFill>
                            <a:srgbClr val="231F20"/>
                          </a:solidFill>
                          <a:latin typeface="Montserrat Light"/>
                          <a:cs typeface="Montserrat Light"/>
                        </a:rPr>
                        <a:t>Smoothie</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Juustoa,</a:t>
                      </a:r>
                    </a:p>
                    <a:p>
                      <a:pPr marL="620395" marR="613410" lvl="0" algn="ctr">
                        <a:lnSpc>
                          <a:spcPct val="100000"/>
                        </a:lnSpc>
                        <a:spcBef>
                          <a:spcPts val="100"/>
                        </a:spcBef>
                        <a:buNone/>
                      </a:pPr>
                      <a:r>
                        <a:rPr lang="fi-FI" sz="700" b="0" spc="-10" dirty="0">
                          <a:solidFill>
                            <a:srgbClr val="231F20"/>
                          </a:solidFill>
                          <a:latin typeface="Montserrat Light"/>
                          <a:cs typeface="Montserrat Light"/>
                        </a:rPr>
                        <a:t>leikkelettä</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Tuorevihanneksia</a:t>
                      </a:r>
                      <a:endParaRPr lang="fi-FI" sz="700" dirty="0">
                        <a:latin typeface="Montserrat Light"/>
                        <a:cs typeface="Montserrat Light"/>
                      </a:endParaRPr>
                    </a:p>
                    <a:p>
                      <a:pPr marL="664210" marR="656590" indent="0" algn="ctr">
                        <a:lnSpc>
                          <a:spcPct val="100000"/>
                        </a:lnSpc>
                        <a:spcBef>
                          <a:spcPts val="100"/>
                        </a:spcBef>
                      </a:pPr>
                      <a:endParaRPr lang="en-US" sz="700" dirty="0">
                        <a:latin typeface="Montserrat Light"/>
                        <a:cs typeface="Montserrat Light"/>
                      </a:endParaRPr>
                    </a:p>
                  </a:txBody>
                  <a:tcPr marL="0" marR="0" marT="73660" marB="0" anchor="ctr">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tc>
                  <a:txBody>
                    <a:bodyPr/>
                    <a:lstStyle/>
                    <a:p>
                      <a:pPr marL="471170" marR="463550" algn="ctr">
                        <a:lnSpc>
                          <a:spcPct val="119100"/>
                        </a:lnSpc>
                        <a:spcBef>
                          <a:spcPts val="80"/>
                        </a:spcBef>
                      </a:pPr>
                      <a:r>
                        <a:rPr lang="fi-FI" sz="700" b="0" dirty="0">
                          <a:solidFill>
                            <a:srgbClr val="231F20"/>
                          </a:solidFill>
                          <a:latin typeface="Montserrat Light"/>
                          <a:cs typeface="Montserrat Light"/>
                        </a:rPr>
                        <a:t>Kalapyöryköitä M,G</a:t>
                      </a:r>
                    </a:p>
                    <a:p>
                      <a:pPr marL="471170" marR="463550" algn="ctr">
                        <a:lnSpc>
                          <a:spcPct val="119100"/>
                        </a:lnSpc>
                        <a:spcBef>
                          <a:spcPts val="80"/>
                        </a:spcBef>
                      </a:pPr>
                      <a:r>
                        <a:rPr lang="fi-FI" sz="700" b="0" dirty="0">
                          <a:solidFill>
                            <a:srgbClr val="231F20"/>
                          </a:solidFill>
                          <a:latin typeface="Montserrat Light"/>
                          <a:cs typeface="Montserrat Light"/>
                        </a:rPr>
                        <a:t>Kananmuna</a:t>
                      </a:r>
                      <a:r>
                        <a:rPr sz="700" b="0" dirty="0">
                          <a:solidFill>
                            <a:srgbClr val="231F20"/>
                          </a:solidFill>
                          <a:latin typeface="Montserrat Light"/>
                          <a:cs typeface="Montserrat Light"/>
                        </a:rPr>
                        <a:t>kastike</a:t>
                      </a:r>
                      <a:r>
                        <a:rPr sz="700" b="0" spc="-5" dirty="0">
                          <a:solidFill>
                            <a:srgbClr val="231F20"/>
                          </a:solidFill>
                          <a:latin typeface="Montserrat Light"/>
                          <a:cs typeface="Montserrat Light"/>
                        </a:rPr>
                        <a:t> </a:t>
                      </a:r>
                      <a:r>
                        <a:rPr sz="700" b="0" spc="-25" dirty="0">
                          <a:solidFill>
                            <a:srgbClr val="231F20"/>
                          </a:solidFill>
                          <a:latin typeface="Montserrat Light"/>
                          <a:cs typeface="Montserrat Light"/>
                        </a:rPr>
                        <a:t>L,G</a:t>
                      </a:r>
                      <a:r>
                        <a:rPr lang="fi-FI" sz="700" b="0" spc="-25" dirty="0">
                          <a:solidFill>
                            <a:srgbClr val="231F20"/>
                          </a:solidFill>
                          <a:latin typeface="Montserrat Light"/>
                          <a:cs typeface="Montserrat Light"/>
                        </a:rPr>
                        <a:t> </a:t>
                      </a:r>
                      <a:endParaRPr lang="fi-FI" sz="700" dirty="0">
                        <a:solidFill>
                          <a:schemeClr val="tx1"/>
                        </a:solidFill>
                        <a:latin typeface="Montserrat Light"/>
                        <a:cs typeface="Montserrat Light"/>
                      </a:endParaRPr>
                    </a:p>
                    <a:p>
                      <a:pPr marL="471170" marR="463550" lvl="0" algn="ctr">
                        <a:lnSpc>
                          <a:spcPct val="119100"/>
                        </a:lnSpc>
                        <a:spcBef>
                          <a:spcPts val="80"/>
                        </a:spcBef>
                        <a:buNone/>
                      </a:pPr>
                      <a:r>
                        <a:rPr lang="fi-FI" sz="700" b="0" spc="-25" dirty="0">
                          <a:solidFill>
                            <a:schemeClr val="tx1"/>
                          </a:solidFill>
                          <a:latin typeface="Montserrat Light"/>
                          <a:cs typeface="Montserrat Light"/>
                        </a:rPr>
                        <a:t>Perunasosetta L,G</a:t>
                      </a:r>
                      <a:endParaRPr lang="fi-FI" sz="700" dirty="0">
                        <a:latin typeface="Montserrat Light"/>
                        <a:cs typeface="Montserrat Light"/>
                      </a:endParaRPr>
                    </a:p>
                    <a:p>
                      <a:pPr marL="471170" marR="463550" lvl="0" algn="ctr">
                        <a:lnSpc>
                          <a:spcPct val="119100"/>
                        </a:lnSpc>
                        <a:spcBef>
                          <a:spcPts val="80"/>
                        </a:spcBef>
                        <a:buNone/>
                      </a:pPr>
                      <a:r>
                        <a:rPr lang="fi-FI" sz="700" b="0" dirty="0">
                          <a:solidFill>
                            <a:srgbClr val="231F20"/>
                          </a:solidFill>
                          <a:latin typeface="Montserrat Light"/>
                          <a:cs typeface="Montserrat Light"/>
                        </a:rPr>
                        <a:t>Herneitä M,</a:t>
                      </a:r>
                    </a:p>
                    <a:p>
                      <a:pPr marL="471170" marR="463550" lvl="0" indent="0" algn="ctr" defTabSz="914400" eaLnBrk="1" fontAlgn="auto" latinLnBrk="0" hangingPunct="1">
                        <a:lnSpc>
                          <a:spcPct val="119100"/>
                        </a:lnSpc>
                        <a:spcBef>
                          <a:spcPts val="80"/>
                        </a:spcBef>
                        <a:spcAft>
                          <a:spcPts val="0"/>
                        </a:spcAft>
                        <a:buClrTx/>
                        <a:buSzTx/>
                        <a:buFontTx/>
                        <a:buNone/>
                        <a:tabLst/>
                        <a:defRPr/>
                      </a:pPr>
                      <a:r>
                        <a:rPr lang="fi-FI" sz="700" b="0" dirty="0">
                          <a:solidFill>
                            <a:srgbClr val="231F20"/>
                          </a:solidFill>
                          <a:latin typeface="Montserrat Light"/>
                          <a:cs typeface="Montserrat Light"/>
                        </a:rPr>
                        <a:t>Salaattivalikoima</a:t>
                      </a:r>
                    </a:p>
                    <a:p>
                      <a:pPr marL="471170" marR="463550" lvl="0" algn="ctr">
                        <a:lnSpc>
                          <a:spcPct val="119100"/>
                        </a:lnSpc>
                        <a:spcBef>
                          <a:spcPts val="80"/>
                        </a:spcBef>
                        <a:buNone/>
                      </a:pPr>
                      <a:r>
                        <a:rPr lang="fi-FI" sz="700" b="0" dirty="0">
                          <a:solidFill>
                            <a:srgbClr val="231F20"/>
                          </a:solidFill>
                          <a:latin typeface="Montserrat Light"/>
                          <a:cs typeface="Montserrat Light"/>
                        </a:rPr>
                        <a:t>Mangokiisseliä M,G</a:t>
                      </a:r>
                    </a:p>
                  </a:txBody>
                  <a:tcPr marL="0" marR="0" marT="10160" marB="0" anchor="ctr">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tc>
                  <a:txBody>
                    <a:bodyPr/>
                    <a:lstStyle/>
                    <a:p>
                      <a:pPr marL="428625" marR="417830" indent="-3810" algn="ctr">
                        <a:lnSpc>
                          <a:spcPct val="119100"/>
                        </a:lnSpc>
                      </a:pPr>
                      <a:r>
                        <a:rPr sz="700" b="0" dirty="0" err="1">
                          <a:solidFill>
                            <a:srgbClr val="231F20"/>
                          </a:solidFill>
                          <a:latin typeface="Montserrat Light"/>
                          <a:cs typeface="Montserrat Light"/>
                        </a:rPr>
                        <a:t>Kahvia</a:t>
                      </a:r>
                      <a:r>
                        <a:rPr sz="700" b="0" spc="5" dirty="0">
                          <a:solidFill>
                            <a:srgbClr val="231F20"/>
                          </a:solidFill>
                          <a:latin typeface="Montserrat Light"/>
                          <a:cs typeface="Montserrat Light"/>
                        </a:rPr>
                        <a:t> </a:t>
                      </a:r>
                      <a:r>
                        <a:rPr sz="700" b="0" dirty="0">
                          <a:solidFill>
                            <a:srgbClr val="231F20"/>
                          </a:solidFill>
                          <a:latin typeface="Montserrat Light"/>
                          <a:cs typeface="Montserrat Light"/>
                        </a:rPr>
                        <a:t>ja</a:t>
                      </a:r>
                      <a:r>
                        <a:rPr sz="700" b="0" spc="5" dirty="0">
                          <a:solidFill>
                            <a:srgbClr val="231F20"/>
                          </a:solidFill>
                          <a:latin typeface="Montserrat Light"/>
                          <a:cs typeface="Montserrat Light"/>
                        </a:rPr>
                        <a:t> </a:t>
                      </a:r>
                      <a:r>
                        <a:rPr sz="700" b="0" spc="-10" dirty="0" err="1">
                          <a:solidFill>
                            <a:srgbClr val="231F20"/>
                          </a:solidFill>
                          <a:latin typeface="Montserrat Light"/>
                          <a:cs typeface="Montserrat Light"/>
                        </a:rPr>
                        <a:t>teet</a:t>
                      </a:r>
                      <a:r>
                        <a:rPr lang="fi-FI" sz="700" b="0" spc="-10" dirty="0">
                          <a:solidFill>
                            <a:srgbClr val="231F20"/>
                          </a:solidFill>
                          <a:latin typeface="Montserrat Light"/>
                          <a:cs typeface="Montserrat Light"/>
                        </a:rPr>
                        <a:t>ä</a:t>
                      </a:r>
                      <a:r>
                        <a:rPr lang="fi-FI" sz="700" b="0" spc="500" dirty="0">
                          <a:solidFill>
                            <a:srgbClr val="231F20"/>
                          </a:solidFill>
                          <a:latin typeface="Montserrat Light"/>
                          <a:cs typeface="Montserrat Light"/>
                        </a:rPr>
                        <a:t> </a:t>
                      </a:r>
                      <a:r>
                        <a:rPr sz="700" b="0" dirty="0" err="1">
                          <a:solidFill>
                            <a:srgbClr val="231F20"/>
                          </a:solidFill>
                          <a:latin typeface="Montserrat Light"/>
                          <a:cs typeface="Montserrat Light"/>
                        </a:rPr>
                        <a:t>Kahvikakkua</a:t>
                      </a:r>
                      <a:r>
                        <a:rPr sz="700" b="0" spc="-5" dirty="0">
                          <a:solidFill>
                            <a:srgbClr val="231F20"/>
                          </a:solidFill>
                          <a:latin typeface="Montserrat Light"/>
                          <a:cs typeface="Montserrat Light"/>
                        </a:rPr>
                        <a:t> </a:t>
                      </a:r>
                      <a:r>
                        <a:rPr sz="700" b="0" spc="-50" dirty="0">
                          <a:solidFill>
                            <a:srgbClr val="231F20"/>
                          </a:solidFill>
                          <a:latin typeface="Montserrat Light"/>
                          <a:cs typeface="Montserrat Light"/>
                        </a:rPr>
                        <a:t>L</a:t>
                      </a:r>
                      <a:endParaRPr lang="en-US" sz="700" dirty="0">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tc>
                  <a:txBody>
                    <a:bodyPr/>
                    <a:lstStyle/>
                    <a:p>
                      <a:pPr marL="323850" marR="490855" indent="-635" algn="ctr">
                        <a:lnSpc>
                          <a:spcPct val="108000"/>
                        </a:lnSpc>
                        <a:spcBef>
                          <a:spcPts val="80"/>
                        </a:spcBef>
                      </a:pPr>
                      <a:r>
                        <a:rPr sz="700" b="0" spc="-30" dirty="0">
                          <a:solidFill>
                            <a:srgbClr val="231F20"/>
                          </a:solidFill>
                          <a:latin typeface="Montserrat Light"/>
                          <a:cs typeface="Montserrat Light"/>
                        </a:rPr>
                        <a:t>J</a:t>
                      </a:r>
                      <a:r>
                        <a:rPr lang="fi-FI" sz="700" b="0" spc="-30" dirty="0">
                          <a:solidFill>
                            <a:srgbClr val="231F20"/>
                          </a:solidFill>
                          <a:latin typeface="Montserrat Light"/>
                          <a:cs typeface="Montserrat Light"/>
                        </a:rPr>
                        <a:t>auhelihakeittoa M</a:t>
                      </a:r>
                      <a:r>
                        <a:rPr sz="700" b="0" spc="-30" dirty="0">
                          <a:solidFill>
                            <a:srgbClr val="231F20"/>
                          </a:solidFill>
                          <a:latin typeface="Montserrat Light"/>
                          <a:cs typeface="Montserrat Light"/>
                        </a:rPr>
                        <a:t>,G</a:t>
                      </a:r>
                      <a:endParaRPr lang="fi-FI" sz="700" b="0" spc="-30" dirty="0">
                        <a:solidFill>
                          <a:srgbClr val="231F20"/>
                        </a:solidFill>
                        <a:latin typeface="Montserrat Light"/>
                        <a:cs typeface="Montserrat Light"/>
                      </a:endParaRPr>
                    </a:p>
                    <a:p>
                      <a:pPr marL="323850" marR="490855" lvl="0" indent="-635" algn="ctr" defTabSz="914400" eaLnBrk="1" fontAlgn="auto" latinLnBrk="0" hangingPunct="1">
                        <a:lnSpc>
                          <a:spcPct val="108000"/>
                        </a:lnSpc>
                        <a:spcBef>
                          <a:spcPts val="80"/>
                        </a:spcBef>
                        <a:spcAft>
                          <a:spcPts val="0"/>
                        </a:spcAft>
                        <a:buClrTx/>
                        <a:buSzTx/>
                        <a:buFontTx/>
                        <a:buNone/>
                        <a:tabLst/>
                        <a:defRPr/>
                      </a:pPr>
                      <a:r>
                        <a:rPr lang="fi-FI" sz="700" b="0" spc="-30" dirty="0">
                          <a:solidFill>
                            <a:srgbClr val="231F20"/>
                          </a:solidFill>
                          <a:latin typeface="Montserrat Light"/>
                          <a:cs typeface="Montserrat Light"/>
                        </a:rPr>
                        <a:t> </a:t>
                      </a:r>
                      <a:r>
                        <a:rPr lang="fi-FI" sz="700" b="0" spc="-25" dirty="0">
                          <a:solidFill>
                            <a:srgbClr val="231F20"/>
                          </a:solidFill>
                          <a:latin typeface="Montserrat Light"/>
                          <a:cs typeface="Montserrat Light"/>
                        </a:rPr>
                        <a:t>Voileivät juusto /leikkele</a:t>
                      </a:r>
                      <a:endParaRPr lang="fi-FI" sz="700" b="0" spc="-30" baseline="0" dirty="0">
                        <a:solidFill>
                          <a:srgbClr val="231F20"/>
                        </a:solidFill>
                        <a:latin typeface="Montserrat Light"/>
                        <a:cs typeface="Montserrat Light"/>
                      </a:endParaRPr>
                    </a:p>
                    <a:p>
                      <a:pPr marL="323850" marR="490855" indent="-635" algn="ctr">
                        <a:lnSpc>
                          <a:spcPct val="108000"/>
                        </a:lnSpc>
                        <a:spcBef>
                          <a:spcPts val="80"/>
                        </a:spcBef>
                      </a:pPr>
                      <a:r>
                        <a:rPr lang="fi-FI" sz="700" b="0" spc="-30" baseline="0" dirty="0">
                          <a:solidFill>
                            <a:srgbClr val="231F20"/>
                          </a:solidFill>
                          <a:latin typeface="Montserrat Light"/>
                          <a:cs typeface="Montserrat Light"/>
                        </a:rPr>
                        <a:t>Tuorevihanneksia</a:t>
                      </a:r>
                      <a:endParaRPr lang="fi-FI" sz="700" dirty="0">
                        <a:latin typeface="Montserrat Light"/>
                        <a:cs typeface="Montserrat Light"/>
                      </a:endParaRPr>
                    </a:p>
                  </a:txBody>
                  <a:tcPr marL="0" marR="0" marT="10160" marB="0" anchor="ctr">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tc>
                  <a:txBody>
                    <a:bodyPr/>
                    <a:lstStyle/>
                    <a:p>
                      <a:pPr marL="287020" marR="279400" algn="ctr">
                        <a:lnSpc>
                          <a:spcPct val="100000"/>
                        </a:lnSpc>
                        <a:spcBef>
                          <a:spcPts val="100"/>
                        </a:spcBef>
                      </a:pPr>
                      <a:r>
                        <a:rPr lang="fi-FI" sz="700" b="0" spc="-25" dirty="0" err="1">
                          <a:solidFill>
                            <a:schemeClr val="tx1"/>
                          </a:solidFill>
                          <a:latin typeface="Montserrat Light"/>
                          <a:cs typeface="Montserrat Light"/>
                        </a:rPr>
                        <a:t>Marjamoothie</a:t>
                      </a:r>
                      <a:r>
                        <a:rPr lang="fi-FI" sz="700" b="0" spc="-25" dirty="0">
                          <a:solidFill>
                            <a:schemeClr val="tx1"/>
                          </a:solidFill>
                          <a:latin typeface="Montserrat Light"/>
                          <a:cs typeface="Montserrat Light"/>
                        </a:rPr>
                        <a:t> L,G</a:t>
                      </a:r>
                    </a:p>
                    <a:p>
                      <a:pPr marL="287020" marR="279400" algn="ctr">
                        <a:lnSpc>
                          <a:spcPct val="100000"/>
                        </a:lnSpc>
                        <a:spcBef>
                          <a:spcPts val="100"/>
                        </a:spcBef>
                      </a:pPr>
                      <a:r>
                        <a:rPr lang="fi-FI" sz="700" b="0" spc="-25" dirty="0">
                          <a:solidFill>
                            <a:schemeClr val="tx1"/>
                          </a:solidFill>
                          <a:latin typeface="Montserrat Light"/>
                          <a:cs typeface="Montserrat Light"/>
                        </a:rPr>
                        <a:t>Juustoa</a:t>
                      </a:r>
                      <a:endParaRPr lang="fi-FI" sz="700" b="0" spc="500" dirty="0">
                        <a:solidFill>
                          <a:srgbClr val="231F20"/>
                        </a:solidFill>
                        <a:latin typeface="Montserrat Light"/>
                        <a:cs typeface="Montserrat Light"/>
                      </a:endParaRPr>
                    </a:p>
                    <a:p>
                      <a:pPr marL="287020" marR="279400" algn="ctr">
                        <a:lnSpc>
                          <a:spcPct val="100000"/>
                        </a:lnSpc>
                        <a:spcBef>
                          <a:spcPts val="100"/>
                        </a:spcBef>
                      </a:pPr>
                      <a:r>
                        <a:rPr sz="700" b="0" dirty="0" err="1">
                          <a:solidFill>
                            <a:srgbClr val="231F20"/>
                          </a:solidFill>
                          <a:latin typeface="Montserrat Light"/>
                          <a:cs typeface="Montserrat Light"/>
                        </a:rPr>
                        <a:t>Tuoretta</a:t>
                      </a:r>
                      <a:r>
                        <a:rPr sz="700" b="0" spc="-5" dirty="0">
                          <a:solidFill>
                            <a:srgbClr val="231F20"/>
                          </a:solidFill>
                          <a:latin typeface="Montserrat Light"/>
                          <a:cs typeface="Montserrat Light"/>
                        </a:rPr>
                        <a:t> </a:t>
                      </a:r>
                      <a:r>
                        <a:rPr sz="700" b="0" spc="-10" dirty="0" err="1">
                          <a:solidFill>
                            <a:srgbClr val="231F20"/>
                          </a:solidFill>
                          <a:latin typeface="Montserrat Light"/>
                          <a:cs typeface="Montserrat Light"/>
                        </a:rPr>
                        <a:t>hedelmää</a:t>
                      </a:r>
                      <a:endParaRPr sz="700" dirty="0">
                        <a:latin typeface="Montserrat Light"/>
                        <a:cs typeface="Montserrat Light"/>
                      </a:endParaRPr>
                    </a:p>
                  </a:txBody>
                  <a:tcPr marL="0" marR="0" marT="74295" marB="0" anchor="ctr">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extLst>
                  <a:ext uri="{0D108BD9-81ED-4DB2-BD59-A6C34878D82A}">
                    <a16:rowId xmlns:a16="http://schemas.microsoft.com/office/drawing/2014/main" val="10001"/>
                  </a:ext>
                </a:extLst>
              </a:tr>
              <a:tr h="809902">
                <a:tc>
                  <a:txBody>
                    <a:bodyPr/>
                    <a:lstStyle/>
                    <a:p>
                      <a:pPr algn="ctr">
                        <a:lnSpc>
                          <a:spcPct val="100000"/>
                        </a:lnSpc>
                      </a:pPr>
                      <a:endParaRPr sz="900">
                        <a:latin typeface="Times New Roman"/>
                        <a:cs typeface="Times New Roman"/>
                      </a:endParaRPr>
                    </a:p>
                    <a:p>
                      <a:pPr algn="ctr">
                        <a:lnSpc>
                          <a:spcPct val="100000"/>
                        </a:lnSpc>
                      </a:pPr>
                      <a:endParaRPr sz="900">
                        <a:latin typeface="Times New Roman"/>
                        <a:cs typeface="Times New Roman"/>
                      </a:endParaRPr>
                    </a:p>
                    <a:p>
                      <a:pPr marR="189865" algn="ctr">
                        <a:lnSpc>
                          <a:spcPct val="100000"/>
                        </a:lnSpc>
                        <a:spcBef>
                          <a:spcPts val="675"/>
                        </a:spcBef>
                      </a:pPr>
                      <a:r>
                        <a:rPr sz="700" b="1" spc="-25" dirty="0">
                          <a:solidFill>
                            <a:srgbClr val="113A58"/>
                          </a:solidFill>
                          <a:latin typeface="Montserrat SemiBold"/>
                          <a:cs typeface="Montserrat SemiBold"/>
                        </a:rPr>
                        <a:t>TI</a:t>
                      </a:r>
                      <a:endParaRPr sz="70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612140" marR="604520" indent="0" algn="ctr">
                        <a:lnSpc>
                          <a:spcPct val="100000"/>
                        </a:lnSpc>
                        <a:spcBef>
                          <a:spcPts val="100"/>
                        </a:spcBef>
                      </a:pPr>
                      <a:r>
                        <a:rPr lang="fi-FI" sz="700" b="0" spc="-50" dirty="0">
                          <a:solidFill>
                            <a:schemeClr val="tx1"/>
                          </a:solidFill>
                          <a:latin typeface="Montserrat Light"/>
                          <a:cs typeface="Montserrat Light"/>
                        </a:rPr>
                        <a:t>Ruispuuroa </a:t>
                      </a:r>
                    </a:p>
                    <a:p>
                      <a:pPr marL="620395" marR="613410" lvl="0" algn="ctr">
                        <a:lnSpc>
                          <a:spcPct val="100000"/>
                        </a:lnSpc>
                        <a:spcBef>
                          <a:spcPts val="100"/>
                        </a:spcBef>
                        <a:buNone/>
                      </a:pPr>
                      <a:r>
                        <a:rPr lang="fi-FI" sz="700" b="0" spc="-10" dirty="0">
                          <a:solidFill>
                            <a:srgbClr val="231F20"/>
                          </a:solidFill>
                          <a:latin typeface="Montserrat Light"/>
                          <a:cs typeface="Montserrat Light"/>
                        </a:rPr>
                        <a:t>Mehukeittoa </a:t>
                      </a:r>
                    </a:p>
                    <a:p>
                      <a:pPr marL="620395" marR="613410" lvl="0" algn="ctr">
                        <a:lnSpc>
                          <a:spcPct val="100000"/>
                        </a:lnSpc>
                        <a:spcBef>
                          <a:spcPts val="100"/>
                        </a:spcBef>
                        <a:buNone/>
                      </a:pPr>
                      <a:r>
                        <a:rPr lang="fi-FI" sz="700" b="0" spc="-10" dirty="0">
                          <a:solidFill>
                            <a:srgbClr val="231F20"/>
                          </a:solidFill>
                          <a:latin typeface="Montserrat Light"/>
                          <a:cs typeface="Montserrat Light"/>
                        </a:rPr>
                        <a:t>Smoothie</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Juustoa,</a:t>
                      </a:r>
                    </a:p>
                    <a:p>
                      <a:pPr marL="620395" marR="613410" lvl="0" algn="ctr">
                        <a:lnSpc>
                          <a:spcPct val="100000"/>
                        </a:lnSpc>
                        <a:spcBef>
                          <a:spcPts val="100"/>
                        </a:spcBef>
                        <a:buNone/>
                      </a:pPr>
                      <a:r>
                        <a:rPr lang="fi-FI" sz="700" b="0" spc="-10" dirty="0">
                          <a:solidFill>
                            <a:srgbClr val="231F20"/>
                          </a:solidFill>
                          <a:latin typeface="Montserrat Light"/>
                          <a:cs typeface="Montserrat Light"/>
                        </a:rPr>
                        <a:t>leikkelettä</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Tuorevihanneksia</a:t>
                      </a:r>
                      <a:endParaRPr lang="fi-FI" sz="700" dirty="0">
                        <a:latin typeface="Montserrat Light"/>
                        <a:cs typeface="Montserrat Light"/>
                      </a:endParaRPr>
                    </a:p>
                  </a:txBody>
                  <a:tcPr marL="0" marR="0" marT="7239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471170" marR="463550" algn="ctr">
                        <a:lnSpc>
                          <a:spcPct val="119100"/>
                        </a:lnSpc>
                        <a:spcBef>
                          <a:spcPts val="75"/>
                        </a:spcBef>
                      </a:pPr>
                      <a:endParaRPr lang="fi-FI" sz="700" b="0" dirty="0">
                        <a:solidFill>
                          <a:srgbClr val="231F20"/>
                        </a:solidFill>
                        <a:latin typeface="Montserrat Light"/>
                        <a:cs typeface="Montserrat Light"/>
                      </a:endParaRPr>
                    </a:p>
                    <a:p>
                      <a:pPr marL="471170" marR="463550" algn="ctr">
                        <a:lnSpc>
                          <a:spcPct val="119100"/>
                        </a:lnSpc>
                        <a:spcBef>
                          <a:spcPts val="75"/>
                        </a:spcBef>
                      </a:pPr>
                      <a:r>
                        <a:rPr sz="700" b="0" dirty="0" err="1">
                          <a:solidFill>
                            <a:srgbClr val="231F20"/>
                          </a:solidFill>
                          <a:latin typeface="Montserrat Light"/>
                          <a:cs typeface="Montserrat Light"/>
                        </a:rPr>
                        <a:t>Nakkik</a:t>
                      </a:r>
                      <a:r>
                        <a:rPr lang="fi-FI" sz="700" b="0" dirty="0">
                          <a:solidFill>
                            <a:srgbClr val="231F20"/>
                          </a:solidFill>
                          <a:latin typeface="Montserrat Light"/>
                          <a:cs typeface="Montserrat Light"/>
                        </a:rPr>
                        <a:t>eittoa</a:t>
                      </a:r>
                      <a:r>
                        <a:rPr sz="700" b="0" spc="15" dirty="0">
                          <a:solidFill>
                            <a:srgbClr val="231F20"/>
                          </a:solidFill>
                          <a:latin typeface="Montserrat Light"/>
                          <a:cs typeface="Montserrat Light"/>
                        </a:rPr>
                        <a:t> </a:t>
                      </a:r>
                      <a:r>
                        <a:rPr sz="700" b="0" spc="-50" dirty="0">
                          <a:solidFill>
                            <a:srgbClr val="231F20"/>
                          </a:solidFill>
                          <a:latin typeface="Montserrat Light"/>
                          <a:cs typeface="Montserrat Light"/>
                        </a:rPr>
                        <a:t>M</a:t>
                      </a:r>
                      <a:r>
                        <a:rPr lang="fi-FI" sz="700" b="0" spc="-50" dirty="0">
                          <a:solidFill>
                            <a:srgbClr val="231F20"/>
                          </a:solidFill>
                          <a:latin typeface="Montserrat Light"/>
                          <a:cs typeface="Montserrat Light"/>
                        </a:rPr>
                        <a:t>, G</a:t>
                      </a:r>
                    </a:p>
                    <a:p>
                      <a:pPr marL="471170" marR="463550" algn="ctr">
                        <a:lnSpc>
                          <a:spcPct val="119100"/>
                        </a:lnSpc>
                        <a:spcBef>
                          <a:spcPts val="75"/>
                        </a:spcBef>
                      </a:pPr>
                      <a:r>
                        <a:rPr lang="fi-FI" sz="700" b="0" spc="-50" dirty="0">
                          <a:solidFill>
                            <a:srgbClr val="231F20"/>
                          </a:solidFill>
                          <a:latin typeface="Montserrat Light"/>
                          <a:cs typeface="Montserrat Light"/>
                        </a:rPr>
                        <a:t>Tuorevihanneksia</a:t>
                      </a:r>
                      <a:r>
                        <a:rPr sz="700" b="0" spc="500" dirty="0">
                          <a:solidFill>
                            <a:srgbClr val="231F20"/>
                          </a:solidFill>
                          <a:latin typeface="Montserrat Light"/>
                          <a:cs typeface="Montserrat Light"/>
                        </a:rPr>
                        <a:t> </a:t>
                      </a:r>
                      <a:r>
                        <a:rPr lang="fi-FI" sz="700" b="0" dirty="0">
                          <a:solidFill>
                            <a:srgbClr val="231F20"/>
                          </a:solidFill>
                          <a:latin typeface="Montserrat Light"/>
                          <a:cs typeface="Montserrat Light"/>
                        </a:rPr>
                        <a:t>Vaniljavanukasta L,G</a:t>
                      </a:r>
                      <a:r>
                        <a:rPr sz="700" b="0" spc="500" dirty="0">
                          <a:solidFill>
                            <a:srgbClr val="231F20"/>
                          </a:solidFill>
                          <a:latin typeface="Montserrat Light"/>
                          <a:cs typeface="Montserrat Light"/>
                        </a:rPr>
                        <a:t> </a:t>
                      </a:r>
                      <a:r>
                        <a:rPr lang="fi-FI" sz="700" b="0" spc="-10" dirty="0">
                          <a:solidFill>
                            <a:srgbClr val="231F20"/>
                          </a:solidFill>
                          <a:latin typeface="Montserrat Light"/>
                          <a:cs typeface="Montserrat Light"/>
                        </a:rPr>
                        <a:t>Mansikkahilloa M,G</a:t>
                      </a:r>
                    </a:p>
                    <a:p>
                      <a:pPr marL="471170" marR="463550" algn="ctr">
                        <a:lnSpc>
                          <a:spcPct val="119100"/>
                        </a:lnSpc>
                        <a:spcBef>
                          <a:spcPts val="75"/>
                        </a:spcBef>
                      </a:pPr>
                      <a:endParaRPr lang="fi-FI" sz="700" b="0" spc="-10" dirty="0">
                        <a:solidFill>
                          <a:schemeClr val="tx1"/>
                        </a:solidFill>
                        <a:latin typeface="Montserrat Light"/>
                        <a:cs typeface="Montserrat Light"/>
                      </a:endParaRPr>
                    </a:p>
                  </a:txBody>
                  <a:tcPr marL="0" marR="0" marT="952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387350" marR="379730" indent="38100" algn="ctr">
                        <a:lnSpc>
                          <a:spcPct val="119100"/>
                        </a:lnSpc>
                      </a:pPr>
                      <a:r>
                        <a:rPr lang="fi-FI" sz="700" b="0" dirty="0">
                          <a:solidFill>
                            <a:srgbClr val="231F20"/>
                          </a:solidFill>
                          <a:latin typeface="Montserrat Light"/>
                          <a:cs typeface="Montserrat Light"/>
                        </a:rPr>
                        <a:t>Kahvia</a:t>
                      </a:r>
                      <a:r>
                        <a:rPr lang="fi-FI" sz="700" b="0" spc="5" dirty="0">
                          <a:solidFill>
                            <a:srgbClr val="231F20"/>
                          </a:solidFill>
                          <a:latin typeface="Montserrat Light"/>
                          <a:cs typeface="Montserrat Light"/>
                        </a:rPr>
                        <a:t> </a:t>
                      </a:r>
                      <a:r>
                        <a:rPr lang="fi-FI" sz="700" b="0" dirty="0">
                          <a:solidFill>
                            <a:srgbClr val="231F20"/>
                          </a:solidFill>
                          <a:latin typeface="Montserrat Light"/>
                          <a:cs typeface="Montserrat Light"/>
                        </a:rPr>
                        <a:t>ja</a:t>
                      </a:r>
                      <a:r>
                        <a:rPr lang="fi-FI" sz="700" b="0" spc="5" dirty="0">
                          <a:solidFill>
                            <a:srgbClr val="231F20"/>
                          </a:solidFill>
                          <a:latin typeface="Montserrat Light"/>
                          <a:cs typeface="Montserrat Light"/>
                        </a:rPr>
                        <a:t> </a:t>
                      </a:r>
                      <a:r>
                        <a:rPr lang="fi-FI" sz="700" b="0" spc="-10" dirty="0">
                          <a:solidFill>
                            <a:srgbClr val="231F20"/>
                          </a:solidFill>
                          <a:latin typeface="Montserrat Light"/>
                          <a:cs typeface="Montserrat Light"/>
                        </a:rPr>
                        <a:t>teetä</a:t>
                      </a:r>
                      <a:r>
                        <a:rPr lang="fi-FI" sz="700" b="0" spc="500" dirty="0">
                          <a:solidFill>
                            <a:srgbClr val="231F20"/>
                          </a:solidFill>
                          <a:latin typeface="Montserrat Light"/>
                          <a:cs typeface="Montserrat Light"/>
                        </a:rPr>
                        <a:t> </a:t>
                      </a:r>
                      <a:r>
                        <a:rPr lang="fi-FI" sz="700" b="0" dirty="0">
                          <a:solidFill>
                            <a:srgbClr val="231F20"/>
                          </a:solidFill>
                          <a:latin typeface="Montserrat Light"/>
                          <a:cs typeface="Montserrat Light"/>
                        </a:rPr>
                        <a:t>Marjapiirakkaa</a:t>
                      </a:r>
                      <a:r>
                        <a:rPr lang="fi-FI" sz="700" b="0" spc="5" dirty="0">
                          <a:solidFill>
                            <a:srgbClr val="231F20"/>
                          </a:solidFill>
                          <a:latin typeface="Montserrat Light"/>
                          <a:cs typeface="Montserrat Light"/>
                        </a:rPr>
                        <a:t> </a:t>
                      </a:r>
                      <a:r>
                        <a:rPr lang="fi-FI" sz="700" b="0" spc="-50" dirty="0">
                          <a:solidFill>
                            <a:srgbClr val="231F20"/>
                          </a:solidFill>
                          <a:latin typeface="Montserrat Light"/>
                          <a:cs typeface="Montserrat Light"/>
                        </a:rPr>
                        <a:t>L</a:t>
                      </a:r>
                      <a:endParaRPr lang="fi-FI" sz="700" dirty="0">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402590" marR="617220" lvl="0" indent="0" algn="ctr" defTabSz="914400" eaLnBrk="1" fontAlgn="auto" latinLnBrk="0" hangingPunct="1">
                        <a:lnSpc>
                          <a:spcPct val="119100"/>
                        </a:lnSpc>
                        <a:spcBef>
                          <a:spcPts val="75"/>
                        </a:spcBef>
                        <a:spcAft>
                          <a:spcPts val="0"/>
                        </a:spcAft>
                        <a:buClrTx/>
                        <a:buSzTx/>
                        <a:buFontTx/>
                        <a:buNone/>
                        <a:tabLst/>
                        <a:defRPr/>
                      </a:pPr>
                      <a:r>
                        <a:rPr lang="fi-FI" sz="700" b="0" spc="0" dirty="0">
                          <a:solidFill>
                            <a:srgbClr val="231F20"/>
                          </a:solidFill>
                          <a:latin typeface="Montserrat Light"/>
                          <a:cs typeface="Montserrat Light"/>
                        </a:rPr>
                        <a:t>Punajuurilaatikkoa L,G</a:t>
                      </a:r>
                    </a:p>
                    <a:p>
                      <a:pPr marL="402590" marR="617220" lvl="0" indent="0" algn="ctr" defTabSz="914400" eaLnBrk="1" fontAlgn="auto" latinLnBrk="0" hangingPunct="1">
                        <a:lnSpc>
                          <a:spcPct val="119100"/>
                        </a:lnSpc>
                        <a:spcBef>
                          <a:spcPts val="75"/>
                        </a:spcBef>
                        <a:spcAft>
                          <a:spcPts val="0"/>
                        </a:spcAft>
                        <a:buClrTx/>
                        <a:buSzTx/>
                        <a:buFontTx/>
                        <a:buNone/>
                        <a:tabLst/>
                        <a:defRPr/>
                      </a:pPr>
                      <a:r>
                        <a:rPr lang="fi-FI" sz="700" b="0" dirty="0">
                          <a:solidFill>
                            <a:srgbClr val="231F20"/>
                          </a:solidFill>
                          <a:latin typeface="Montserrat Light"/>
                          <a:cs typeface="Montserrat Light"/>
                        </a:rPr>
                        <a:t>Salaattia</a:t>
                      </a:r>
                      <a:endParaRPr lang="fi-FI" sz="700" dirty="0">
                        <a:latin typeface="Montserrat Light"/>
                        <a:cs typeface="Montserrat Light"/>
                      </a:endParaRPr>
                    </a:p>
                    <a:p>
                      <a:pPr marL="403860" marR="396240" algn="ctr">
                        <a:lnSpc>
                          <a:spcPct val="119100"/>
                        </a:lnSpc>
                        <a:spcBef>
                          <a:spcPts val="575"/>
                        </a:spcBef>
                      </a:pPr>
                      <a:endParaRPr lang="fi-FI" sz="700" b="0" spc="0" dirty="0">
                        <a:solidFill>
                          <a:srgbClr val="231F20"/>
                        </a:solidFill>
                        <a:latin typeface="Montserrat Light"/>
                        <a:cs typeface="Montserrat Light"/>
                      </a:endParaRPr>
                    </a:p>
                  </a:txBody>
                  <a:tcPr marL="0" marR="0" marT="7302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288000" marR="340360" indent="0" algn="ctr">
                        <a:lnSpc>
                          <a:spcPts val="840"/>
                        </a:lnSpc>
                        <a:spcBef>
                          <a:spcPts val="0"/>
                        </a:spcBef>
                      </a:pPr>
                      <a:r>
                        <a:rPr lang="fi-FI" sz="700" b="0" spc="0" dirty="0">
                          <a:solidFill>
                            <a:srgbClr val="231F20"/>
                          </a:solidFill>
                          <a:latin typeface="Montserrat Light"/>
                          <a:cs typeface="Montserrat Light"/>
                        </a:rPr>
                        <a:t>Mannapuuroa L</a:t>
                      </a:r>
                    </a:p>
                    <a:p>
                      <a:pPr marL="288000" marR="340360" indent="0" algn="ctr">
                        <a:lnSpc>
                          <a:spcPts val="840"/>
                        </a:lnSpc>
                        <a:spcBef>
                          <a:spcPts val="0"/>
                        </a:spcBef>
                      </a:pPr>
                      <a:r>
                        <a:rPr lang="fi-FI" sz="700" b="0" spc="0" dirty="0">
                          <a:solidFill>
                            <a:srgbClr val="231F20"/>
                          </a:solidFill>
                          <a:latin typeface="Montserrat Light"/>
                          <a:cs typeface="Montserrat Light"/>
                        </a:rPr>
                        <a:t>Mehukeittoa M,G</a:t>
                      </a:r>
                      <a:endParaRPr lang="fi-FI" sz="700" b="0" spc="500" dirty="0">
                        <a:solidFill>
                          <a:srgbClr val="231F20"/>
                        </a:solidFill>
                        <a:latin typeface="Montserrat Light"/>
                        <a:cs typeface="Montserrat Light"/>
                      </a:endParaRPr>
                    </a:p>
                    <a:p>
                      <a:pPr marL="287655" marR="340360" indent="0" algn="ctr">
                        <a:lnSpc>
                          <a:spcPts val="840"/>
                        </a:lnSpc>
                        <a:spcBef>
                          <a:spcPts val="0"/>
                        </a:spcBef>
                      </a:pPr>
                      <a:r>
                        <a:rPr sz="700" b="0" dirty="0" err="1">
                          <a:solidFill>
                            <a:srgbClr val="231F20"/>
                          </a:solidFill>
                          <a:latin typeface="Montserrat Light"/>
                          <a:cs typeface="Montserrat Light"/>
                        </a:rPr>
                        <a:t>Tuoretta</a:t>
                      </a:r>
                      <a:r>
                        <a:rPr sz="700" b="0" spc="-5" dirty="0">
                          <a:solidFill>
                            <a:srgbClr val="231F20"/>
                          </a:solidFill>
                          <a:latin typeface="Montserrat Light"/>
                          <a:cs typeface="Montserrat Light"/>
                        </a:rPr>
                        <a:t> </a:t>
                      </a:r>
                      <a:r>
                        <a:rPr sz="700" b="0" spc="-10" dirty="0" err="1">
                          <a:solidFill>
                            <a:srgbClr val="231F20"/>
                          </a:solidFill>
                          <a:latin typeface="Montserrat Light"/>
                          <a:cs typeface="Montserrat Light"/>
                        </a:rPr>
                        <a:t>hedelmää</a:t>
                      </a:r>
                      <a:endParaRPr sz="700" dirty="0">
                        <a:latin typeface="Montserrat Light"/>
                        <a:cs typeface="Montserrat Light"/>
                      </a:endParaRPr>
                    </a:p>
                  </a:txBody>
                  <a:tcPr marL="0" marR="0" marT="7302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extLst>
                  <a:ext uri="{0D108BD9-81ED-4DB2-BD59-A6C34878D82A}">
                    <a16:rowId xmlns:a16="http://schemas.microsoft.com/office/drawing/2014/main" val="10002"/>
                  </a:ext>
                </a:extLst>
              </a:tr>
              <a:tr h="809902">
                <a:tc>
                  <a:txBody>
                    <a:bodyPr/>
                    <a:lstStyle/>
                    <a:p>
                      <a:pPr algn="ctr">
                        <a:lnSpc>
                          <a:spcPct val="100000"/>
                        </a:lnSpc>
                      </a:pPr>
                      <a:endParaRPr sz="900">
                        <a:latin typeface="Times New Roman"/>
                        <a:cs typeface="Times New Roman"/>
                      </a:endParaRPr>
                    </a:p>
                    <a:p>
                      <a:pPr algn="ctr">
                        <a:lnSpc>
                          <a:spcPct val="100000"/>
                        </a:lnSpc>
                      </a:pPr>
                      <a:endParaRPr sz="900">
                        <a:latin typeface="Times New Roman"/>
                        <a:cs typeface="Times New Roman"/>
                      </a:endParaRPr>
                    </a:p>
                    <a:p>
                      <a:pPr marR="167640" algn="ctr">
                        <a:lnSpc>
                          <a:spcPct val="100000"/>
                        </a:lnSpc>
                        <a:spcBef>
                          <a:spcPts val="675"/>
                        </a:spcBef>
                      </a:pPr>
                      <a:r>
                        <a:rPr sz="700" b="1" spc="-25" dirty="0">
                          <a:solidFill>
                            <a:srgbClr val="113A58"/>
                          </a:solidFill>
                          <a:latin typeface="Montserrat SemiBold"/>
                          <a:cs typeface="Montserrat SemiBold"/>
                        </a:rPr>
                        <a:t>KE</a:t>
                      </a:r>
                      <a:endParaRPr sz="70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651510" marR="643890" indent="0" algn="ctr">
                        <a:lnSpc>
                          <a:spcPct val="100000"/>
                        </a:lnSpc>
                        <a:spcBef>
                          <a:spcPts val="100"/>
                        </a:spcBef>
                      </a:pPr>
                      <a:r>
                        <a:rPr sz="700" b="0" dirty="0" err="1">
                          <a:solidFill>
                            <a:srgbClr val="231F20"/>
                          </a:solidFill>
                          <a:latin typeface="Montserrat Light"/>
                          <a:cs typeface="Montserrat Light"/>
                        </a:rPr>
                        <a:t>Vehnäpuuroa</a:t>
                      </a:r>
                      <a:r>
                        <a:rPr sz="700" b="0" spc="-45" dirty="0">
                          <a:solidFill>
                            <a:srgbClr val="231F20"/>
                          </a:solidFill>
                          <a:latin typeface="Montserrat Light"/>
                          <a:cs typeface="Montserrat Light"/>
                        </a:rPr>
                        <a:t> </a:t>
                      </a:r>
                      <a:endParaRPr lang="fi-FI" sz="700" b="0" spc="-50" dirty="0">
                        <a:solidFill>
                          <a:srgbClr val="231F20"/>
                        </a:solidFill>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Mehukeittoa </a:t>
                      </a:r>
                    </a:p>
                    <a:p>
                      <a:pPr marL="620395" marR="613410" lvl="0" algn="ctr">
                        <a:lnSpc>
                          <a:spcPct val="100000"/>
                        </a:lnSpc>
                        <a:spcBef>
                          <a:spcPts val="100"/>
                        </a:spcBef>
                        <a:buNone/>
                      </a:pPr>
                      <a:r>
                        <a:rPr lang="fi-FI" sz="700" b="0" spc="-10" dirty="0">
                          <a:solidFill>
                            <a:srgbClr val="231F20"/>
                          </a:solidFill>
                          <a:latin typeface="Montserrat Light"/>
                          <a:cs typeface="Montserrat Light"/>
                        </a:rPr>
                        <a:t>Smoothie</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Juustoa,</a:t>
                      </a:r>
                    </a:p>
                    <a:p>
                      <a:pPr marL="620395" marR="613410" lvl="0" algn="ctr">
                        <a:lnSpc>
                          <a:spcPct val="100000"/>
                        </a:lnSpc>
                        <a:spcBef>
                          <a:spcPts val="100"/>
                        </a:spcBef>
                        <a:buNone/>
                      </a:pPr>
                      <a:r>
                        <a:rPr lang="fi-FI" sz="700" b="0" spc="-10" dirty="0">
                          <a:solidFill>
                            <a:srgbClr val="231F20"/>
                          </a:solidFill>
                          <a:latin typeface="Montserrat Light"/>
                          <a:cs typeface="Montserrat Light"/>
                        </a:rPr>
                        <a:t>leikkelettä</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Tuorevihanneksia</a:t>
                      </a:r>
                      <a:endParaRPr lang="fi-FI" sz="700" dirty="0">
                        <a:latin typeface="Montserrat Light"/>
                        <a:cs typeface="Montserrat Light"/>
                      </a:endParaRPr>
                    </a:p>
                    <a:p>
                      <a:pPr marL="651510" marR="643890" indent="0" algn="ctr">
                        <a:lnSpc>
                          <a:spcPct val="100000"/>
                        </a:lnSpc>
                        <a:spcBef>
                          <a:spcPts val="100"/>
                        </a:spcBef>
                      </a:pPr>
                      <a:endParaRPr lang="en-US" sz="700" dirty="0">
                        <a:latin typeface="Montserrat Light"/>
                        <a:cs typeface="Montserrat Light"/>
                      </a:endParaRPr>
                    </a:p>
                  </a:txBody>
                  <a:tcPr marL="0" marR="0" marT="7239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287655" marR="316865" algn="ctr">
                        <a:lnSpc>
                          <a:spcPts val="900"/>
                        </a:lnSpc>
                        <a:spcBef>
                          <a:spcPts val="75"/>
                        </a:spcBef>
                      </a:pPr>
                      <a:r>
                        <a:rPr lang="fi-FI" sz="700" b="0" dirty="0">
                          <a:solidFill>
                            <a:srgbClr val="231F20"/>
                          </a:solidFill>
                          <a:latin typeface="Montserrat Light"/>
                          <a:cs typeface="Montserrat Light"/>
                        </a:rPr>
                        <a:t>Jauhemaksapihvejä M,G </a:t>
                      </a:r>
                      <a:endParaRPr lang="en-US" dirty="0"/>
                    </a:p>
                    <a:p>
                      <a:pPr marL="287655" marR="316865" lvl="0" algn="ctr">
                        <a:lnSpc>
                          <a:spcPts val="900"/>
                        </a:lnSpc>
                        <a:spcBef>
                          <a:spcPts val="75"/>
                        </a:spcBef>
                        <a:buNone/>
                      </a:pPr>
                      <a:r>
                        <a:rPr lang="fi-FI" sz="700" b="0" dirty="0">
                          <a:solidFill>
                            <a:srgbClr val="231F20"/>
                          </a:solidFill>
                          <a:latin typeface="Montserrat Light"/>
                          <a:cs typeface="Montserrat Light"/>
                        </a:rPr>
                        <a:t>Paistinkastiketta L,G</a:t>
                      </a:r>
                    </a:p>
                    <a:p>
                      <a:pPr marL="287655" marR="316865" lvl="0" algn="ctr">
                        <a:lnSpc>
                          <a:spcPts val="900"/>
                        </a:lnSpc>
                        <a:spcBef>
                          <a:spcPts val="75"/>
                        </a:spcBef>
                        <a:buNone/>
                      </a:pPr>
                      <a:r>
                        <a:rPr lang="fi-FI" sz="700" b="0" dirty="0">
                          <a:solidFill>
                            <a:srgbClr val="231F20"/>
                          </a:solidFill>
                          <a:latin typeface="Montserrat Light"/>
                          <a:cs typeface="Montserrat Light"/>
                        </a:rPr>
                        <a:t>Puolukkahilloa M,G</a:t>
                      </a:r>
                    </a:p>
                    <a:p>
                      <a:pPr marL="288000" marR="316865" algn="ctr">
                        <a:lnSpc>
                          <a:spcPts val="900"/>
                        </a:lnSpc>
                        <a:spcBef>
                          <a:spcPts val="75"/>
                        </a:spcBef>
                      </a:pPr>
                      <a:r>
                        <a:rPr lang="fi-FI" sz="700" b="0" dirty="0">
                          <a:solidFill>
                            <a:srgbClr val="231F20"/>
                          </a:solidFill>
                          <a:latin typeface="Montserrat Light"/>
                          <a:cs typeface="Montserrat Light"/>
                        </a:rPr>
                        <a:t>Keitettyä perunaa, perunasosetta </a:t>
                      </a:r>
                    </a:p>
                    <a:p>
                      <a:pPr marL="251460" marR="316865" lvl="0" indent="0" algn="ctr" defTabSz="914400" eaLnBrk="1" fontAlgn="auto" latinLnBrk="0" hangingPunct="1">
                        <a:lnSpc>
                          <a:spcPts val="900"/>
                        </a:lnSpc>
                        <a:spcBef>
                          <a:spcPts val="75"/>
                        </a:spcBef>
                        <a:spcAft>
                          <a:spcPts val="0"/>
                        </a:spcAft>
                        <a:buClrTx/>
                        <a:buSzTx/>
                        <a:buFontTx/>
                        <a:buNone/>
                        <a:tabLst/>
                        <a:defRPr/>
                      </a:pPr>
                      <a:r>
                        <a:rPr lang="fi-FI" sz="700" b="0" dirty="0">
                          <a:solidFill>
                            <a:srgbClr val="231F20"/>
                          </a:solidFill>
                          <a:latin typeface="Montserrat Light"/>
                          <a:cs typeface="Montserrat Light"/>
                        </a:rPr>
                        <a:t>Salaattivalikoima</a:t>
                      </a:r>
                    </a:p>
                    <a:p>
                      <a:pPr marL="251460" marR="316865" lvl="0" indent="0" algn="ctr" defTabSz="914400" eaLnBrk="1" fontAlgn="auto" latinLnBrk="0" hangingPunct="1">
                        <a:lnSpc>
                          <a:spcPts val="900"/>
                        </a:lnSpc>
                        <a:spcBef>
                          <a:spcPts val="75"/>
                        </a:spcBef>
                        <a:spcAft>
                          <a:spcPts val="0"/>
                        </a:spcAft>
                        <a:buClrTx/>
                        <a:buSzTx/>
                        <a:buFontTx/>
                        <a:buNone/>
                        <a:tabLst/>
                        <a:defRPr/>
                      </a:pPr>
                      <a:r>
                        <a:rPr lang="fi-FI" sz="700" b="0" dirty="0">
                          <a:solidFill>
                            <a:srgbClr val="231F20"/>
                          </a:solidFill>
                          <a:latin typeface="Montserrat Light"/>
                        </a:rPr>
                        <a:t>Mustikkakiisseliä M,G</a:t>
                      </a:r>
                    </a:p>
                  </a:txBody>
                  <a:tcPr marL="0" marR="0" marT="7302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387350" marR="379730" indent="38100" algn="ctr">
                        <a:lnSpc>
                          <a:spcPct val="119100"/>
                        </a:lnSpc>
                      </a:pPr>
                      <a:r>
                        <a:rPr lang="en-US" sz="700" b="0" dirty="0" err="1">
                          <a:solidFill>
                            <a:srgbClr val="231F20"/>
                          </a:solidFill>
                          <a:latin typeface="Montserrat Light"/>
                          <a:cs typeface="Montserrat Light"/>
                        </a:rPr>
                        <a:t>Kahvia</a:t>
                      </a:r>
                      <a:r>
                        <a:rPr sz="700" b="0" spc="5" dirty="0">
                          <a:solidFill>
                            <a:srgbClr val="231F20"/>
                          </a:solidFill>
                          <a:latin typeface="Montserrat Light"/>
                          <a:cs typeface="Montserrat Light"/>
                        </a:rPr>
                        <a:t> </a:t>
                      </a:r>
                      <a:r>
                        <a:rPr sz="700" b="0" dirty="0">
                          <a:solidFill>
                            <a:srgbClr val="231F20"/>
                          </a:solidFill>
                          <a:latin typeface="Montserrat Light"/>
                          <a:cs typeface="Montserrat Light"/>
                        </a:rPr>
                        <a:t>ja</a:t>
                      </a:r>
                      <a:r>
                        <a:rPr sz="700" b="0" spc="5" dirty="0">
                          <a:solidFill>
                            <a:srgbClr val="231F20"/>
                          </a:solidFill>
                          <a:latin typeface="Montserrat Light"/>
                          <a:cs typeface="Montserrat Light"/>
                        </a:rPr>
                        <a:t> </a:t>
                      </a:r>
                      <a:r>
                        <a:rPr sz="700" b="0" spc="-10" dirty="0" err="1">
                          <a:solidFill>
                            <a:srgbClr val="231F20"/>
                          </a:solidFill>
                          <a:latin typeface="Montserrat Light"/>
                          <a:cs typeface="Montserrat Light"/>
                        </a:rPr>
                        <a:t>teetä</a:t>
                      </a:r>
                      <a:r>
                        <a:rPr sz="700" b="0" spc="500" dirty="0">
                          <a:solidFill>
                            <a:srgbClr val="231F20"/>
                          </a:solidFill>
                          <a:latin typeface="Montserrat Light"/>
                          <a:cs typeface="Montserrat Light"/>
                        </a:rPr>
                        <a:t> </a:t>
                      </a:r>
                      <a:endParaRPr lang="en-US" sz="700" dirty="0">
                        <a:latin typeface="Montserrat Light"/>
                        <a:cs typeface="Montserrat Light"/>
                      </a:endParaRPr>
                    </a:p>
                    <a:p>
                      <a:pPr marL="387350" marR="379730" lvl="0" indent="38100" algn="ctr">
                        <a:lnSpc>
                          <a:spcPct val="119100"/>
                        </a:lnSpc>
                        <a:buNone/>
                      </a:pPr>
                      <a:r>
                        <a:rPr lang="fi-FI" sz="700" b="0" dirty="0">
                          <a:solidFill>
                            <a:srgbClr val="231F20"/>
                          </a:solidFill>
                          <a:latin typeface="Montserrat Light"/>
                          <a:cs typeface="Montserrat Light"/>
                        </a:rPr>
                        <a:t>Talon</a:t>
                      </a:r>
                      <a:r>
                        <a:rPr lang="fi-FI" sz="700" b="0" spc="5" dirty="0">
                          <a:solidFill>
                            <a:srgbClr val="231F20"/>
                          </a:solidFill>
                          <a:latin typeface="Montserrat Light"/>
                          <a:cs typeface="Montserrat Light"/>
                        </a:rPr>
                        <a:t> </a:t>
                      </a:r>
                      <a:r>
                        <a:rPr lang="fi-FI" sz="700" b="0" dirty="0">
                          <a:solidFill>
                            <a:srgbClr val="231F20"/>
                          </a:solidFill>
                          <a:latin typeface="Montserrat Light"/>
                          <a:cs typeface="Montserrat Light"/>
                        </a:rPr>
                        <a:t>pullaa</a:t>
                      </a:r>
                      <a:r>
                        <a:rPr lang="fi-FI" sz="700" b="0" spc="10" dirty="0">
                          <a:solidFill>
                            <a:srgbClr val="231F20"/>
                          </a:solidFill>
                          <a:latin typeface="Montserrat Light"/>
                          <a:cs typeface="Montserrat Light"/>
                        </a:rPr>
                        <a:t> </a:t>
                      </a:r>
                      <a:r>
                        <a:rPr lang="fi-FI" sz="700" b="0" spc="-50" dirty="0">
                          <a:solidFill>
                            <a:srgbClr val="231F20"/>
                          </a:solidFill>
                          <a:latin typeface="Montserrat Light"/>
                          <a:cs typeface="Montserrat Light"/>
                        </a:rPr>
                        <a:t>L</a:t>
                      </a:r>
                      <a:endParaRPr sz="700" dirty="0">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402590" marR="617220" lvl="0" indent="0" algn="ctr" defTabSz="914400" eaLnBrk="1" fontAlgn="auto" latinLnBrk="0" hangingPunct="1">
                        <a:lnSpc>
                          <a:spcPct val="119100"/>
                        </a:lnSpc>
                        <a:spcBef>
                          <a:spcPts val="75"/>
                        </a:spcBef>
                        <a:spcAft>
                          <a:spcPts val="0"/>
                        </a:spcAft>
                        <a:buClrTx/>
                        <a:buSzTx/>
                        <a:buFontTx/>
                        <a:buNone/>
                        <a:tabLst/>
                        <a:defRPr/>
                      </a:pPr>
                      <a:r>
                        <a:rPr lang="fi-FI" sz="700" b="0" spc="0" dirty="0">
                          <a:solidFill>
                            <a:srgbClr val="231F20"/>
                          </a:solidFill>
                          <a:latin typeface="Montserrat Light"/>
                          <a:cs typeface="Montserrat Light"/>
                        </a:rPr>
                        <a:t>Kermaista sei</a:t>
                      </a:r>
                      <a:r>
                        <a:rPr sz="700" b="0" spc="0" dirty="0" err="1">
                          <a:solidFill>
                            <a:srgbClr val="231F20"/>
                          </a:solidFill>
                          <a:latin typeface="Montserrat Light"/>
                          <a:cs typeface="Montserrat Light"/>
                        </a:rPr>
                        <a:t>keittoa</a:t>
                      </a:r>
                      <a:r>
                        <a:rPr lang="fi-FI" sz="700" b="0" spc="0" dirty="0">
                          <a:solidFill>
                            <a:srgbClr val="231F20"/>
                          </a:solidFill>
                          <a:latin typeface="Montserrat Light"/>
                          <a:cs typeface="Montserrat Light"/>
                        </a:rPr>
                        <a:t> </a:t>
                      </a:r>
                      <a:r>
                        <a:rPr sz="700" b="0" spc="0" dirty="0">
                          <a:solidFill>
                            <a:srgbClr val="231F20"/>
                          </a:solidFill>
                          <a:latin typeface="Montserrat Light"/>
                          <a:cs typeface="Montserrat Light"/>
                        </a:rPr>
                        <a:t>L,G</a:t>
                      </a:r>
                      <a:endParaRPr lang="fi-FI" sz="700" b="0" spc="0" dirty="0">
                        <a:solidFill>
                          <a:srgbClr val="231F20"/>
                        </a:solidFill>
                        <a:latin typeface="Montserrat Light"/>
                        <a:cs typeface="Montserrat Light"/>
                      </a:endParaRPr>
                    </a:p>
                    <a:p>
                      <a:pPr marL="402590" marR="617220" lvl="0" indent="0" algn="ctr" defTabSz="914400" eaLnBrk="1" fontAlgn="auto" latinLnBrk="0" hangingPunct="1">
                        <a:lnSpc>
                          <a:spcPct val="119100"/>
                        </a:lnSpc>
                        <a:spcBef>
                          <a:spcPts val="75"/>
                        </a:spcBef>
                        <a:spcAft>
                          <a:spcPts val="0"/>
                        </a:spcAft>
                        <a:buClrTx/>
                        <a:buSzTx/>
                        <a:buFontTx/>
                        <a:buNone/>
                        <a:tabLst/>
                        <a:defRPr/>
                      </a:pPr>
                      <a:r>
                        <a:rPr lang="fi-FI" sz="700" b="0" spc="-25" dirty="0">
                          <a:solidFill>
                            <a:srgbClr val="231F20"/>
                          </a:solidFill>
                          <a:latin typeface="Montserrat Light"/>
                          <a:cs typeface="Montserrat Light"/>
                        </a:rPr>
                        <a:t>Voileivät juusto / leikkele</a:t>
                      </a:r>
                    </a:p>
                    <a:p>
                      <a:pPr marL="402590" marR="617220" lvl="0" indent="0" algn="ctr" defTabSz="914400" eaLnBrk="1" fontAlgn="auto" latinLnBrk="0" hangingPunct="1">
                        <a:lnSpc>
                          <a:spcPct val="119100"/>
                        </a:lnSpc>
                        <a:spcBef>
                          <a:spcPts val="75"/>
                        </a:spcBef>
                        <a:spcAft>
                          <a:spcPts val="0"/>
                        </a:spcAft>
                        <a:buClrTx/>
                        <a:buSzTx/>
                        <a:buFontTx/>
                        <a:buNone/>
                        <a:tabLst/>
                        <a:defRPr/>
                      </a:pPr>
                      <a:r>
                        <a:rPr lang="fi-FI" sz="700" b="0" spc="0" dirty="0">
                          <a:solidFill>
                            <a:srgbClr val="231F20"/>
                          </a:solidFill>
                          <a:latin typeface="Montserrat Light"/>
                          <a:cs typeface="Montserrat Light"/>
                        </a:rPr>
                        <a:t> Tuorevihanneksia</a:t>
                      </a:r>
                      <a:endParaRPr lang="fi-FI" sz="700" dirty="0">
                        <a:latin typeface="Montserrat Light"/>
                        <a:cs typeface="Montserrat Light"/>
                      </a:endParaRPr>
                    </a:p>
                    <a:p>
                      <a:pPr marL="402590" marR="617220" algn="ctr">
                        <a:lnSpc>
                          <a:spcPct val="119100"/>
                        </a:lnSpc>
                        <a:spcBef>
                          <a:spcPts val="75"/>
                        </a:spcBef>
                      </a:pPr>
                      <a:endParaRPr sz="700" spc="0" dirty="0">
                        <a:latin typeface="Montserrat Light"/>
                        <a:cs typeface="Montserrat Light"/>
                      </a:endParaRPr>
                    </a:p>
                  </a:txBody>
                  <a:tcPr marL="0" marR="0" marT="7302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402590" marR="538480" algn="ctr">
                        <a:lnSpc>
                          <a:spcPct val="119100"/>
                        </a:lnSpc>
                        <a:spcBef>
                          <a:spcPts val="80"/>
                        </a:spcBef>
                      </a:pPr>
                      <a:r>
                        <a:rPr lang="fi-FI" sz="700" b="0" spc="0" dirty="0">
                          <a:solidFill>
                            <a:srgbClr val="231F20"/>
                          </a:solidFill>
                          <a:latin typeface="Montserrat Light"/>
                          <a:cs typeface="Montserrat Light"/>
                        </a:rPr>
                        <a:t>Riisipiirakka L</a:t>
                      </a:r>
                    </a:p>
                    <a:p>
                      <a:pPr marL="402590" marR="538480" algn="ctr">
                        <a:lnSpc>
                          <a:spcPct val="119100"/>
                        </a:lnSpc>
                        <a:spcBef>
                          <a:spcPts val="80"/>
                        </a:spcBef>
                      </a:pPr>
                      <a:r>
                        <a:rPr lang="fi-FI" sz="700" b="0" spc="0" dirty="0">
                          <a:solidFill>
                            <a:srgbClr val="231F20"/>
                          </a:solidFill>
                          <a:latin typeface="Montserrat Light"/>
                          <a:cs typeface="Montserrat Light"/>
                        </a:rPr>
                        <a:t>Munavoi L,G</a:t>
                      </a:r>
                    </a:p>
                    <a:p>
                      <a:pPr marL="288000" marR="340360" indent="0" algn="ctr">
                        <a:lnSpc>
                          <a:spcPts val="840"/>
                        </a:lnSpc>
                        <a:spcBef>
                          <a:spcPts val="0"/>
                        </a:spcBef>
                      </a:pPr>
                      <a:r>
                        <a:rPr lang="fi-FI" sz="700" b="0" spc="0" dirty="0">
                          <a:solidFill>
                            <a:srgbClr val="231F20"/>
                          </a:solidFill>
                          <a:latin typeface="Montserrat Light"/>
                          <a:cs typeface="Montserrat Light"/>
                        </a:rPr>
                        <a:t> </a:t>
                      </a:r>
                    </a:p>
                    <a:p>
                      <a:pPr marL="290830" marR="283210" algn="ctr">
                        <a:lnSpc>
                          <a:spcPct val="119100"/>
                        </a:lnSpc>
                      </a:pPr>
                      <a:r>
                        <a:rPr lang="fi-FI" sz="700" b="0" spc="0" dirty="0">
                          <a:solidFill>
                            <a:srgbClr val="231F20"/>
                          </a:solidFill>
                          <a:latin typeface="Montserrat Light"/>
                          <a:cs typeface="Montserrat Light"/>
                        </a:rPr>
                        <a:t>Tuoretta hedelmää</a:t>
                      </a:r>
                    </a:p>
                  </a:txBody>
                  <a:tcPr marL="0" marR="0" marT="508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extLst>
                  <a:ext uri="{0D108BD9-81ED-4DB2-BD59-A6C34878D82A}">
                    <a16:rowId xmlns:a16="http://schemas.microsoft.com/office/drawing/2014/main" val="10003"/>
                  </a:ext>
                </a:extLst>
              </a:tr>
              <a:tr h="809902">
                <a:tc>
                  <a:txBody>
                    <a:bodyPr/>
                    <a:lstStyle/>
                    <a:p>
                      <a:pPr algn="ctr">
                        <a:lnSpc>
                          <a:spcPct val="100000"/>
                        </a:lnSpc>
                      </a:pPr>
                      <a:endParaRPr sz="900">
                        <a:latin typeface="Times New Roman"/>
                        <a:cs typeface="Times New Roman"/>
                      </a:endParaRPr>
                    </a:p>
                    <a:p>
                      <a:pPr algn="ctr">
                        <a:lnSpc>
                          <a:spcPct val="100000"/>
                        </a:lnSpc>
                      </a:pPr>
                      <a:endParaRPr sz="900">
                        <a:latin typeface="Times New Roman"/>
                        <a:cs typeface="Times New Roman"/>
                      </a:endParaRPr>
                    </a:p>
                    <a:p>
                      <a:pPr marR="167005" algn="ctr">
                        <a:lnSpc>
                          <a:spcPct val="100000"/>
                        </a:lnSpc>
                        <a:spcBef>
                          <a:spcPts val="675"/>
                        </a:spcBef>
                      </a:pPr>
                      <a:r>
                        <a:rPr sz="700" b="1" spc="-25" dirty="0">
                          <a:solidFill>
                            <a:srgbClr val="113A58"/>
                          </a:solidFill>
                          <a:latin typeface="Montserrat SemiBold"/>
                          <a:cs typeface="Montserrat SemiBold"/>
                        </a:rPr>
                        <a:t>TO</a:t>
                      </a:r>
                      <a:endParaRPr sz="70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630555" marR="622935" indent="0" algn="ctr">
                        <a:lnSpc>
                          <a:spcPct val="100000"/>
                        </a:lnSpc>
                        <a:spcBef>
                          <a:spcPts val="100"/>
                        </a:spcBef>
                      </a:pPr>
                      <a:r>
                        <a:rPr sz="700" b="0" spc="-10" dirty="0">
                          <a:solidFill>
                            <a:srgbClr val="231F20"/>
                          </a:solidFill>
                          <a:latin typeface="Montserrat Light"/>
                          <a:cs typeface="Montserrat Light"/>
                        </a:rPr>
                        <a:t>4-</a:t>
                      </a:r>
                      <a:r>
                        <a:rPr sz="700" b="0" dirty="0">
                          <a:solidFill>
                            <a:srgbClr val="231F20"/>
                          </a:solidFill>
                          <a:latin typeface="Montserrat Light"/>
                          <a:cs typeface="Montserrat Light"/>
                        </a:rPr>
                        <a:t>viljanpuuroa</a:t>
                      </a:r>
                      <a:r>
                        <a:rPr sz="700" b="0" spc="50" dirty="0">
                          <a:solidFill>
                            <a:srgbClr val="231F20"/>
                          </a:solidFill>
                          <a:latin typeface="Montserrat Light"/>
                          <a:cs typeface="Montserrat Light"/>
                        </a:rPr>
                        <a:t> </a:t>
                      </a:r>
                      <a:endParaRPr lang="fi-FI" sz="700" b="0" spc="-50" dirty="0">
                        <a:solidFill>
                          <a:srgbClr val="231F20"/>
                        </a:solidFill>
                        <a:latin typeface="Montserrat Light"/>
                        <a:cs typeface="Montserrat Light"/>
                      </a:endParaRPr>
                    </a:p>
                    <a:p>
                      <a:pPr marL="620395" marR="613410" lvl="0" algn="ctr">
                        <a:lnSpc>
                          <a:spcPct val="100000"/>
                        </a:lnSpc>
                        <a:spcBef>
                          <a:spcPts val="100"/>
                        </a:spcBef>
                        <a:buNone/>
                      </a:pPr>
                      <a:r>
                        <a:rPr sz="700" b="0" spc="500" dirty="0">
                          <a:solidFill>
                            <a:srgbClr val="231F20"/>
                          </a:solidFill>
                          <a:latin typeface="Montserrat Light"/>
                          <a:cs typeface="Montserrat Light"/>
                        </a:rPr>
                        <a:t> </a:t>
                      </a:r>
                      <a:r>
                        <a:rPr lang="fi-FI" sz="700" b="0" spc="-10" dirty="0">
                          <a:solidFill>
                            <a:srgbClr val="231F20"/>
                          </a:solidFill>
                          <a:latin typeface="Montserrat Light"/>
                          <a:cs typeface="Montserrat Light"/>
                        </a:rPr>
                        <a:t>Mehukeittoa </a:t>
                      </a:r>
                    </a:p>
                    <a:p>
                      <a:pPr marL="620395" marR="613410" lvl="0" algn="ctr">
                        <a:lnSpc>
                          <a:spcPct val="100000"/>
                        </a:lnSpc>
                        <a:spcBef>
                          <a:spcPts val="100"/>
                        </a:spcBef>
                        <a:buNone/>
                      </a:pPr>
                      <a:r>
                        <a:rPr lang="fi-FI" sz="700" b="0" spc="-10" dirty="0">
                          <a:solidFill>
                            <a:srgbClr val="231F20"/>
                          </a:solidFill>
                          <a:latin typeface="Montserrat Light"/>
                          <a:cs typeface="Montserrat Light"/>
                        </a:rPr>
                        <a:t>Smoothie</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Juustoa,</a:t>
                      </a:r>
                    </a:p>
                    <a:p>
                      <a:pPr marL="620395" marR="613410" lvl="0" algn="ctr">
                        <a:lnSpc>
                          <a:spcPct val="100000"/>
                        </a:lnSpc>
                        <a:spcBef>
                          <a:spcPts val="100"/>
                        </a:spcBef>
                        <a:buNone/>
                      </a:pPr>
                      <a:r>
                        <a:rPr lang="fi-FI" sz="700" b="0" spc="-10" dirty="0">
                          <a:solidFill>
                            <a:srgbClr val="231F20"/>
                          </a:solidFill>
                          <a:latin typeface="Montserrat Light"/>
                          <a:cs typeface="Montserrat Light"/>
                        </a:rPr>
                        <a:t>leikkelettä</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Tuorevihanneksia</a:t>
                      </a:r>
                      <a:endParaRPr lang="fi-FI" sz="700" dirty="0">
                        <a:latin typeface="Montserrat Light"/>
                        <a:cs typeface="Montserrat Light"/>
                      </a:endParaRPr>
                    </a:p>
                  </a:txBody>
                  <a:tcPr marL="0" marR="0" marT="7239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468630" marR="460375" lvl="0" indent="0" algn="ctr" defTabSz="914400" eaLnBrk="1" fontAlgn="auto" latinLnBrk="0" hangingPunct="1">
                        <a:lnSpc>
                          <a:spcPct val="119100"/>
                        </a:lnSpc>
                        <a:spcBef>
                          <a:spcPts val="75"/>
                        </a:spcBef>
                        <a:spcAft>
                          <a:spcPts val="0"/>
                        </a:spcAft>
                        <a:buClrTx/>
                        <a:buSzTx/>
                        <a:buFontTx/>
                        <a:buNone/>
                        <a:tabLst/>
                        <a:defRPr/>
                      </a:pPr>
                      <a:r>
                        <a:rPr sz="700" b="0" dirty="0" err="1">
                          <a:solidFill>
                            <a:srgbClr val="231F20"/>
                          </a:solidFill>
                          <a:latin typeface="Montserrat Light"/>
                          <a:cs typeface="Montserrat Light"/>
                        </a:rPr>
                        <a:t>Jauh</a:t>
                      </a:r>
                      <a:r>
                        <a:rPr lang="fi-FI" sz="700" b="0" dirty="0" err="1">
                          <a:solidFill>
                            <a:srgbClr val="231F20"/>
                          </a:solidFill>
                          <a:latin typeface="Montserrat Light"/>
                          <a:cs typeface="Montserrat Light"/>
                        </a:rPr>
                        <a:t>eliha</a:t>
                      </a:r>
                      <a:r>
                        <a:rPr lang="fi-FI" sz="700" b="0" dirty="0">
                          <a:solidFill>
                            <a:srgbClr val="231F20"/>
                          </a:solidFill>
                          <a:latin typeface="Montserrat Light"/>
                          <a:cs typeface="Montserrat Light"/>
                        </a:rPr>
                        <a:t>-makaronilaatikkoa L</a:t>
                      </a:r>
                    </a:p>
                    <a:p>
                      <a:pPr marL="468630" marR="460375" lvl="0" indent="0" algn="ctr" defTabSz="914400" eaLnBrk="1" fontAlgn="auto" latinLnBrk="0" hangingPunct="1">
                        <a:lnSpc>
                          <a:spcPct val="119100"/>
                        </a:lnSpc>
                        <a:spcBef>
                          <a:spcPts val="75"/>
                        </a:spcBef>
                        <a:spcAft>
                          <a:spcPts val="0"/>
                        </a:spcAft>
                        <a:buClrTx/>
                        <a:buSzTx/>
                        <a:buFontTx/>
                        <a:buNone/>
                        <a:tabLst/>
                        <a:defRPr/>
                      </a:pPr>
                      <a:r>
                        <a:rPr sz="700" b="0" spc="500" dirty="0">
                          <a:solidFill>
                            <a:srgbClr val="231F20"/>
                          </a:solidFill>
                          <a:latin typeface="Montserrat Light"/>
                          <a:cs typeface="Montserrat Light"/>
                        </a:rPr>
                        <a:t> </a:t>
                      </a:r>
                      <a:r>
                        <a:rPr lang="fi-FI" sz="700" b="0" dirty="0">
                          <a:solidFill>
                            <a:srgbClr val="231F20"/>
                          </a:solidFill>
                          <a:latin typeface="Montserrat Light"/>
                          <a:cs typeface="Montserrat Light"/>
                        </a:rPr>
                        <a:t>Salaattivalikoima</a:t>
                      </a:r>
                    </a:p>
                    <a:p>
                      <a:pPr marL="468630" marR="460375" lvl="0" indent="0" algn="ctr" defTabSz="914400" eaLnBrk="1" fontAlgn="auto" latinLnBrk="0" hangingPunct="1">
                        <a:lnSpc>
                          <a:spcPct val="119100"/>
                        </a:lnSpc>
                        <a:spcBef>
                          <a:spcPts val="75"/>
                        </a:spcBef>
                        <a:spcAft>
                          <a:spcPts val="0"/>
                        </a:spcAft>
                        <a:buClrTx/>
                        <a:buSzTx/>
                        <a:buFontTx/>
                        <a:buNone/>
                        <a:tabLst/>
                        <a:defRPr/>
                      </a:pPr>
                      <a:r>
                        <a:rPr lang="fi-FI" sz="700" b="0" strike="noStrike" baseline="0" dirty="0">
                          <a:solidFill>
                            <a:srgbClr val="231F20"/>
                          </a:solidFill>
                          <a:latin typeface="Montserrat Light"/>
                          <a:cs typeface="Montserrat Light"/>
                        </a:rPr>
                        <a:t>Punaherukkakiisseliä M,G</a:t>
                      </a:r>
                    </a:p>
                  </a:txBody>
                  <a:tcPr marL="0" marR="0" marT="952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107950" marR="210820" indent="201930" algn="ctr">
                        <a:lnSpc>
                          <a:spcPct val="108300"/>
                        </a:lnSpc>
                      </a:pPr>
                      <a:r>
                        <a:rPr lang="fi-FI" sz="700" b="0" dirty="0">
                          <a:solidFill>
                            <a:srgbClr val="231F20"/>
                          </a:solidFill>
                          <a:latin typeface="Montserrat Light"/>
                          <a:cs typeface="Montserrat Light"/>
                        </a:rPr>
                        <a:t>Kahvia</a:t>
                      </a:r>
                      <a:r>
                        <a:rPr lang="fi-FI" sz="700" b="0" spc="5" dirty="0">
                          <a:solidFill>
                            <a:srgbClr val="231F20"/>
                          </a:solidFill>
                          <a:latin typeface="Montserrat Light"/>
                          <a:cs typeface="Montserrat Light"/>
                        </a:rPr>
                        <a:t> </a:t>
                      </a:r>
                      <a:r>
                        <a:rPr lang="fi-FI" sz="700" b="0" dirty="0">
                          <a:solidFill>
                            <a:srgbClr val="231F20"/>
                          </a:solidFill>
                          <a:latin typeface="Montserrat Light"/>
                          <a:cs typeface="Montserrat Light"/>
                        </a:rPr>
                        <a:t>ja</a:t>
                      </a:r>
                      <a:r>
                        <a:rPr lang="fi-FI" sz="700" b="0" spc="5" dirty="0">
                          <a:solidFill>
                            <a:srgbClr val="231F20"/>
                          </a:solidFill>
                          <a:latin typeface="Montserrat Light"/>
                          <a:cs typeface="Montserrat Light"/>
                        </a:rPr>
                        <a:t> </a:t>
                      </a:r>
                      <a:r>
                        <a:rPr lang="fi-FI" sz="700" b="0" spc="-10" dirty="0">
                          <a:solidFill>
                            <a:srgbClr val="231F20"/>
                          </a:solidFill>
                          <a:latin typeface="Montserrat Light"/>
                          <a:cs typeface="Montserrat Light"/>
                        </a:rPr>
                        <a:t>teetä</a:t>
                      </a:r>
                      <a:endParaRPr lang="fi-FI" sz="700" b="0" spc="500" dirty="0">
                        <a:solidFill>
                          <a:srgbClr val="231F20"/>
                        </a:solidFill>
                        <a:latin typeface="Montserrat Light"/>
                        <a:cs typeface="Montserrat Light"/>
                      </a:endParaRPr>
                    </a:p>
                    <a:p>
                      <a:pPr marL="108000" marR="210820" indent="201930" algn="ctr">
                        <a:lnSpc>
                          <a:spcPct val="108300"/>
                        </a:lnSpc>
                      </a:pPr>
                      <a:r>
                        <a:rPr lang="fi-FI" sz="700" b="0" spc="0" dirty="0">
                          <a:solidFill>
                            <a:srgbClr val="231F20"/>
                          </a:solidFill>
                          <a:latin typeface="Montserrat Light"/>
                          <a:cs typeface="Montserrat Light"/>
                        </a:rPr>
                        <a:t>Kardemummakakku </a:t>
                      </a:r>
                      <a:r>
                        <a:rPr lang="fi-FI" sz="700" b="0" spc="-50" dirty="0">
                          <a:solidFill>
                            <a:srgbClr val="231F20"/>
                          </a:solidFill>
                          <a:latin typeface="Montserrat Light"/>
                          <a:cs typeface="Montserrat Light"/>
                        </a:rPr>
                        <a:t>L</a:t>
                      </a:r>
                      <a:endParaRPr lang="fi-FI" sz="700" dirty="0">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402590" marR="494030" indent="-635" algn="ctr">
                        <a:lnSpc>
                          <a:spcPct val="119100"/>
                        </a:lnSpc>
                        <a:spcBef>
                          <a:spcPts val="80"/>
                        </a:spcBef>
                      </a:pPr>
                      <a:r>
                        <a:rPr lang="fi-FI" sz="700" b="0" spc="-45" dirty="0">
                          <a:solidFill>
                            <a:srgbClr val="231F20"/>
                          </a:solidFill>
                          <a:latin typeface="Montserrat Light"/>
                          <a:cs typeface="Montserrat Light"/>
                        </a:rPr>
                        <a:t>Pinaattikeittoa  </a:t>
                      </a:r>
                      <a:r>
                        <a:rPr sz="700" b="0" spc="-50" dirty="0">
                          <a:solidFill>
                            <a:srgbClr val="231F20"/>
                          </a:solidFill>
                          <a:latin typeface="Montserrat Light"/>
                          <a:cs typeface="Montserrat Light"/>
                        </a:rPr>
                        <a:t>L</a:t>
                      </a:r>
                      <a:r>
                        <a:rPr lang="fi-FI" sz="700" b="0" spc="-50" dirty="0">
                          <a:solidFill>
                            <a:srgbClr val="231F20"/>
                          </a:solidFill>
                          <a:latin typeface="Montserrat Light"/>
                          <a:cs typeface="Montserrat Light"/>
                        </a:rPr>
                        <a:t> </a:t>
                      </a:r>
                    </a:p>
                    <a:p>
                      <a:pPr marL="402590" marR="494030" indent="-635" algn="ctr">
                        <a:lnSpc>
                          <a:spcPct val="119100"/>
                        </a:lnSpc>
                        <a:spcBef>
                          <a:spcPts val="80"/>
                        </a:spcBef>
                      </a:pPr>
                      <a:r>
                        <a:rPr lang="fi-FI" sz="700" b="0" spc="-50" dirty="0">
                          <a:solidFill>
                            <a:srgbClr val="231F20"/>
                          </a:solidFill>
                          <a:latin typeface="Montserrat Light"/>
                          <a:cs typeface="Montserrat Light"/>
                        </a:rPr>
                        <a:t>Kananmunaa</a:t>
                      </a:r>
                    </a:p>
                    <a:p>
                      <a:pPr marL="402590" marR="494030" lvl="0" indent="-635" algn="ctr" defTabSz="914400" eaLnBrk="1" fontAlgn="auto" latinLnBrk="0" hangingPunct="1">
                        <a:lnSpc>
                          <a:spcPct val="119100"/>
                        </a:lnSpc>
                        <a:spcBef>
                          <a:spcPts val="80"/>
                        </a:spcBef>
                        <a:spcAft>
                          <a:spcPts val="0"/>
                        </a:spcAft>
                        <a:buClrTx/>
                        <a:buSzTx/>
                        <a:buFontTx/>
                        <a:buNone/>
                        <a:tabLst/>
                        <a:defRPr/>
                      </a:pPr>
                      <a:r>
                        <a:rPr lang="fi-FI" sz="700" b="0" spc="-25" dirty="0">
                          <a:solidFill>
                            <a:srgbClr val="231F20"/>
                          </a:solidFill>
                          <a:latin typeface="Montserrat Light"/>
                          <a:cs typeface="Montserrat Light"/>
                        </a:rPr>
                        <a:t>Voileivät juusto / leikkele</a:t>
                      </a:r>
                    </a:p>
                    <a:p>
                      <a:pPr marL="402590" marR="494030" lvl="0" indent="-635" algn="ctr">
                        <a:lnSpc>
                          <a:spcPct val="119100"/>
                        </a:lnSpc>
                        <a:spcBef>
                          <a:spcPts val="80"/>
                        </a:spcBef>
                        <a:buNone/>
                      </a:pPr>
                      <a:r>
                        <a:rPr lang="fi-FI" sz="700" dirty="0">
                          <a:latin typeface="Montserrat Light"/>
                          <a:cs typeface="Montserrat Light"/>
                        </a:rPr>
                        <a:t>Tuorevihanneksia</a:t>
                      </a:r>
                    </a:p>
                  </a:txBody>
                  <a:tcPr marL="0" marR="0" marT="7302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402590" marR="538480" lvl="0" indent="0" algn="ctr" defTabSz="914400" eaLnBrk="1" fontAlgn="auto" latinLnBrk="0" hangingPunct="1">
                        <a:lnSpc>
                          <a:spcPct val="119100"/>
                        </a:lnSpc>
                        <a:spcBef>
                          <a:spcPts val="80"/>
                        </a:spcBef>
                        <a:spcAft>
                          <a:spcPts val="0"/>
                        </a:spcAft>
                        <a:buClrTx/>
                        <a:buSzTx/>
                        <a:buFontTx/>
                        <a:buNone/>
                        <a:tabLst/>
                        <a:defRPr/>
                      </a:pPr>
                      <a:r>
                        <a:rPr lang="fi-FI" sz="700" b="0" spc="0" dirty="0">
                          <a:solidFill>
                            <a:srgbClr val="231F20"/>
                          </a:solidFill>
                          <a:latin typeface="Montserrat Light"/>
                          <a:cs typeface="Montserrat Light"/>
                        </a:rPr>
                        <a:t>Vadelmarahkaa L,G</a:t>
                      </a:r>
                    </a:p>
                    <a:p>
                      <a:pPr marL="402590" marR="538480" algn="ctr">
                        <a:lnSpc>
                          <a:spcPct val="119100"/>
                        </a:lnSpc>
                        <a:spcBef>
                          <a:spcPts val="80"/>
                        </a:spcBef>
                      </a:pPr>
                      <a:endParaRPr sz="700" spc="0" dirty="0">
                        <a:latin typeface="Montserrat Light"/>
                        <a:cs typeface="Montserrat Light"/>
                      </a:endParaRPr>
                    </a:p>
                    <a:p>
                      <a:pPr marL="402590" marR="491490" algn="ctr">
                        <a:lnSpc>
                          <a:spcPct val="119100"/>
                        </a:lnSpc>
                        <a:spcBef>
                          <a:spcPts val="80"/>
                        </a:spcBef>
                      </a:pPr>
                      <a:r>
                        <a:rPr sz="700" b="0" spc="0" dirty="0" err="1">
                          <a:solidFill>
                            <a:srgbClr val="231F20"/>
                          </a:solidFill>
                          <a:latin typeface="Montserrat Light"/>
                          <a:cs typeface="Montserrat Light"/>
                        </a:rPr>
                        <a:t>Tuoretta</a:t>
                      </a:r>
                      <a:r>
                        <a:rPr sz="700" b="0" spc="0" dirty="0">
                          <a:solidFill>
                            <a:srgbClr val="231F20"/>
                          </a:solidFill>
                          <a:latin typeface="Montserrat Light"/>
                          <a:cs typeface="Montserrat Light"/>
                        </a:rPr>
                        <a:t> </a:t>
                      </a:r>
                      <a:r>
                        <a:rPr sz="700" b="0" spc="0" dirty="0" err="1">
                          <a:solidFill>
                            <a:srgbClr val="231F20"/>
                          </a:solidFill>
                          <a:latin typeface="Montserrat Light"/>
                          <a:cs typeface="Montserrat Light"/>
                        </a:rPr>
                        <a:t>hedelmää</a:t>
                      </a:r>
                      <a:endParaRPr sz="700" spc="0" dirty="0">
                        <a:latin typeface="Montserrat Light"/>
                        <a:cs typeface="Montserrat Light"/>
                      </a:endParaRPr>
                    </a:p>
                  </a:txBody>
                  <a:tcPr marL="0" marR="0" marT="7302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extLst>
                  <a:ext uri="{0D108BD9-81ED-4DB2-BD59-A6C34878D82A}">
                    <a16:rowId xmlns:a16="http://schemas.microsoft.com/office/drawing/2014/main" val="10004"/>
                  </a:ext>
                </a:extLst>
              </a:tr>
              <a:tr h="809902">
                <a:tc>
                  <a:txBody>
                    <a:bodyPr/>
                    <a:lstStyle/>
                    <a:p>
                      <a:pPr algn="ctr">
                        <a:lnSpc>
                          <a:spcPct val="100000"/>
                        </a:lnSpc>
                      </a:pPr>
                      <a:endParaRPr sz="900">
                        <a:latin typeface="Times New Roman"/>
                        <a:cs typeface="Times New Roman"/>
                      </a:endParaRPr>
                    </a:p>
                    <a:p>
                      <a:pPr algn="ctr">
                        <a:lnSpc>
                          <a:spcPct val="100000"/>
                        </a:lnSpc>
                      </a:pPr>
                      <a:endParaRPr sz="900">
                        <a:latin typeface="Times New Roman"/>
                        <a:cs typeface="Times New Roman"/>
                      </a:endParaRPr>
                    </a:p>
                    <a:p>
                      <a:pPr marR="168910" algn="ctr">
                        <a:lnSpc>
                          <a:spcPct val="100000"/>
                        </a:lnSpc>
                        <a:spcBef>
                          <a:spcPts val="675"/>
                        </a:spcBef>
                      </a:pPr>
                      <a:r>
                        <a:rPr sz="700" b="1" spc="-25" dirty="0">
                          <a:solidFill>
                            <a:srgbClr val="113A58"/>
                          </a:solidFill>
                          <a:latin typeface="Montserrat SemiBold"/>
                          <a:cs typeface="Montserrat SemiBold"/>
                        </a:rPr>
                        <a:t>PE</a:t>
                      </a:r>
                      <a:endParaRPr sz="70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664210" marR="656590" indent="0" algn="ctr">
                        <a:lnSpc>
                          <a:spcPct val="100000"/>
                        </a:lnSpc>
                        <a:spcBef>
                          <a:spcPts val="100"/>
                        </a:spcBef>
                      </a:pPr>
                      <a:r>
                        <a:rPr sz="700" b="0" dirty="0" err="1">
                          <a:solidFill>
                            <a:srgbClr val="231F20"/>
                          </a:solidFill>
                          <a:latin typeface="Montserrat Light"/>
                          <a:cs typeface="Montserrat Light"/>
                        </a:rPr>
                        <a:t>Kaurapuuroa</a:t>
                      </a:r>
                      <a:r>
                        <a:rPr sz="700" b="0" spc="-40" dirty="0">
                          <a:solidFill>
                            <a:srgbClr val="231F20"/>
                          </a:solidFill>
                          <a:latin typeface="Montserrat Light"/>
                          <a:cs typeface="Montserrat Light"/>
                        </a:rPr>
                        <a:t> </a:t>
                      </a:r>
                      <a:endParaRPr lang="en-US"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Mehukeittoa </a:t>
                      </a:r>
                    </a:p>
                    <a:p>
                      <a:pPr marL="620395" marR="613410" lvl="0" algn="ctr">
                        <a:lnSpc>
                          <a:spcPct val="100000"/>
                        </a:lnSpc>
                        <a:spcBef>
                          <a:spcPts val="100"/>
                        </a:spcBef>
                        <a:buNone/>
                      </a:pPr>
                      <a:r>
                        <a:rPr lang="fi-FI" sz="700" b="0" spc="-10" dirty="0">
                          <a:solidFill>
                            <a:srgbClr val="231F20"/>
                          </a:solidFill>
                          <a:latin typeface="Montserrat Light"/>
                          <a:cs typeface="Montserrat Light"/>
                        </a:rPr>
                        <a:t>Smoothie</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Juustoa,</a:t>
                      </a:r>
                    </a:p>
                    <a:p>
                      <a:pPr marL="620395" marR="613410" lvl="0" algn="ctr">
                        <a:lnSpc>
                          <a:spcPct val="100000"/>
                        </a:lnSpc>
                        <a:spcBef>
                          <a:spcPts val="100"/>
                        </a:spcBef>
                        <a:buNone/>
                      </a:pPr>
                      <a:r>
                        <a:rPr lang="fi-FI" sz="700" b="0" spc="-10" dirty="0">
                          <a:solidFill>
                            <a:srgbClr val="231F20"/>
                          </a:solidFill>
                          <a:latin typeface="Montserrat Light"/>
                          <a:cs typeface="Montserrat Light"/>
                        </a:rPr>
                        <a:t>leikkelettä</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Tuorevihanneksia</a:t>
                      </a:r>
                      <a:endParaRPr lang="fi-FI" sz="700" dirty="0">
                        <a:latin typeface="Montserrat Light"/>
                        <a:cs typeface="Montserrat Light"/>
                      </a:endParaRPr>
                    </a:p>
                  </a:txBody>
                  <a:tcPr marL="0" marR="0" marT="7239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411480" marR="403225" indent="-635" algn="ctr">
                        <a:lnSpc>
                          <a:spcPct val="119100"/>
                        </a:lnSpc>
                        <a:spcBef>
                          <a:spcPts val="75"/>
                        </a:spcBef>
                      </a:pPr>
                      <a:r>
                        <a:rPr lang="fi-FI" sz="700" b="0" spc="-10" dirty="0">
                          <a:solidFill>
                            <a:srgbClr val="231F20"/>
                          </a:solidFill>
                          <a:latin typeface="Montserrat Light"/>
                          <a:cs typeface="Montserrat Light"/>
                        </a:rPr>
                        <a:t>Pekonibroileria </a:t>
                      </a:r>
                      <a:r>
                        <a:rPr sz="700" b="0" spc="-50" dirty="0">
                          <a:solidFill>
                            <a:srgbClr val="231F20"/>
                          </a:solidFill>
                          <a:latin typeface="Montserrat Light"/>
                          <a:cs typeface="Montserrat Light"/>
                        </a:rPr>
                        <a:t>L</a:t>
                      </a:r>
                      <a:r>
                        <a:rPr lang="fi-FI" sz="700" b="0" spc="-50" dirty="0">
                          <a:solidFill>
                            <a:srgbClr val="231F20"/>
                          </a:solidFill>
                          <a:latin typeface="Montserrat Light"/>
                          <a:cs typeface="Montserrat Light"/>
                        </a:rPr>
                        <a:t>,G</a:t>
                      </a:r>
                      <a:endParaRPr lang="fi-FI" sz="700" b="0" dirty="0">
                        <a:solidFill>
                          <a:srgbClr val="231F20"/>
                        </a:solidFill>
                        <a:latin typeface="Montserrat Light"/>
                        <a:cs typeface="Montserrat Light"/>
                      </a:endParaRPr>
                    </a:p>
                    <a:p>
                      <a:pPr marL="411480" marR="403225" lvl="0" indent="-635" algn="ctr" defTabSz="914400" eaLnBrk="1" fontAlgn="auto" latinLnBrk="0" hangingPunct="1">
                        <a:lnSpc>
                          <a:spcPct val="119100"/>
                        </a:lnSpc>
                        <a:spcBef>
                          <a:spcPts val="75"/>
                        </a:spcBef>
                        <a:spcAft>
                          <a:spcPts val="0"/>
                        </a:spcAft>
                        <a:buClrTx/>
                        <a:buSzTx/>
                        <a:buFontTx/>
                        <a:buNone/>
                        <a:tabLst/>
                        <a:defRPr/>
                      </a:pPr>
                      <a:r>
                        <a:rPr lang="fi-FI" sz="700" b="0" dirty="0">
                          <a:solidFill>
                            <a:srgbClr val="231F20"/>
                          </a:solidFill>
                          <a:latin typeface="Montserrat Light"/>
                          <a:cs typeface="Montserrat Light"/>
                        </a:rPr>
                        <a:t>,Riisiä, Perunasosetta L,G</a:t>
                      </a:r>
                    </a:p>
                    <a:p>
                      <a:pPr marL="411480" marR="403225" indent="-635" algn="ctr">
                        <a:lnSpc>
                          <a:spcPct val="119100"/>
                        </a:lnSpc>
                        <a:spcBef>
                          <a:spcPts val="75"/>
                        </a:spcBef>
                      </a:pPr>
                      <a:r>
                        <a:rPr lang="fi-FI" sz="700" b="0" dirty="0">
                          <a:solidFill>
                            <a:srgbClr val="231F20"/>
                          </a:solidFill>
                          <a:latin typeface="Montserrat Light"/>
                          <a:cs typeface="Montserrat Light"/>
                        </a:rPr>
                        <a:t>Uunijuureksia M,G</a:t>
                      </a:r>
                    </a:p>
                    <a:p>
                      <a:pPr marL="411480" marR="403225" lvl="0" indent="-635" algn="ctr" defTabSz="914400" eaLnBrk="1" fontAlgn="auto" latinLnBrk="0" hangingPunct="1">
                        <a:lnSpc>
                          <a:spcPct val="119100"/>
                        </a:lnSpc>
                        <a:spcBef>
                          <a:spcPts val="75"/>
                        </a:spcBef>
                        <a:spcAft>
                          <a:spcPts val="0"/>
                        </a:spcAft>
                        <a:buClrTx/>
                        <a:buSzTx/>
                        <a:buFontTx/>
                        <a:buNone/>
                        <a:tabLst/>
                        <a:defRPr/>
                      </a:pPr>
                      <a:r>
                        <a:rPr lang="fi-FI" sz="700" b="0" dirty="0">
                          <a:solidFill>
                            <a:srgbClr val="231F20"/>
                          </a:solidFill>
                          <a:latin typeface="Montserrat Light"/>
                          <a:cs typeface="Montserrat Light"/>
                        </a:rPr>
                        <a:t>Salaattivalikoima</a:t>
                      </a:r>
                    </a:p>
                    <a:p>
                      <a:pPr marL="411480" marR="403225" lvl="0" indent="-635" algn="ctr" defTabSz="914400" eaLnBrk="1" fontAlgn="auto" latinLnBrk="0" hangingPunct="1">
                        <a:lnSpc>
                          <a:spcPct val="119100"/>
                        </a:lnSpc>
                        <a:spcBef>
                          <a:spcPts val="75"/>
                        </a:spcBef>
                        <a:spcAft>
                          <a:spcPts val="0"/>
                        </a:spcAft>
                        <a:buClrTx/>
                        <a:buSzTx/>
                        <a:buFontTx/>
                        <a:buNone/>
                        <a:tabLst/>
                        <a:defRPr/>
                      </a:pPr>
                      <a:r>
                        <a:rPr lang="fi-FI" sz="700" b="0" dirty="0">
                          <a:solidFill>
                            <a:srgbClr val="231F20"/>
                          </a:solidFill>
                          <a:latin typeface="Montserrat Light"/>
                          <a:cs typeface="Montserrat Light"/>
                        </a:rPr>
                        <a:t>Marjakiisseliä M,G</a:t>
                      </a:r>
                    </a:p>
                  </a:txBody>
                  <a:tcPr marL="0" marR="0" marT="952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387350" marR="379730" indent="38100" algn="ctr">
                        <a:lnSpc>
                          <a:spcPct val="119100"/>
                        </a:lnSpc>
                      </a:pPr>
                      <a:r>
                        <a:rPr lang="fi-FI" sz="700" b="0" dirty="0">
                          <a:solidFill>
                            <a:srgbClr val="231F20"/>
                          </a:solidFill>
                          <a:latin typeface="Montserrat Light"/>
                          <a:cs typeface="Montserrat Light"/>
                        </a:rPr>
                        <a:t>Kahvia</a:t>
                      </a:r>
                      <a:r>
                        <a:rPr lang="fi-FI" sz="700" b="0" spc="5" dirty="0">
                          <a:solidFill>
                            <a:srgbClr val="231F20"/>
                          </a:solidFill>
                          <a:latin typeface="Montserrat Light"/>
                          <a:cs typeface="Montserrat Light"/>
                        </a:rPr>
                        <a:t> </a:t>
                      </a:r>
                      <a:r>
                        <a:rPr lang="fi-FI" sz="700" b="0" dirty="0">
                          <a:solidFill>
                            <a:srgbClr val="231F20"/>
                          </a:solidFill>
                          <a:latin typeface="Montserrat Light"/>
                          <a:cs typeface="Montserrat Light"/>
                        </a:rPr>
                        <a:t>ja</a:t>
                      </a:r>
                      <a:r>
                        <a:rPr lang="fi-FI" sz="700" b="0" spc="5" dirty="0">
                          <a:solidFill>
                            <a:srgbClr val="231F20"/>
                          </a:solidFill>
                          <a:latin typeface="Montserrat Light"/>
                          <a:cs typeface="Montserrat Light"/>
                        </a:rPr>
                        <a:t> </a:t>
                      </a:r>
                      <a:r>
                        <a:rPr lang="fi-FI" sz="700" b="0" spc="-10" dirty="0">
                          <a:solidFill>
                            <a:srgbClr val="231F20"/>
                          </a:solidFill>
                          <a:latin typeface="Montserrat Light"/>
                          <a:cs typeface="Montserrat Light"/>
                        </a:rPr>
                        <a:t>teetä</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387350" marR="379730" lvl="0" indent="38100" algn="ctr">
                        <a:lnSpc>
                          <a:spcPct val="119100"/>
                        </a:lnSpc>
                        <a:buNone/>
                      </a:pPr>
                      <a:r>
                        <a:rPr lang="fi-FI" sz="700" b="0" dirty="0">
                          <a:solidFill>
                            <a:srgbClr val="231F20"/>
                          </a:solidFill>
                          <a:latin typeface="Montserrat Light"/>
                          <a:cs typeface="Montserrat Light"/>
                        </a:rPr>
                        <a:t>Talon</a:t>
                      </a:r>
                      <a:r>
                        <a:rPr lang="fi-FI" sz="700" b="0" spc="5" dirty="0">
                          <a:solidFill>
                            <a:srgbClr val="231F20"/>
                          </a:solidFill>
                          <a:latin typeface="Montserrat Light"/>
                          <a:cs typeface="Montserrat Light"/>
                        </a:rPr>
                        <a:t> </a:t>
                      </a:r>
                      <a:r>
                        <a:rPr lang="fi-FI" sz="700" b="0" dirty="0">
                          <a:solidFill>
                            <a:srgbClr val="231F20"/>
                          </a:solidFill>
                          <a:latin typeface="Montserrat Light"/>
                          <a:cs typeface="Montserrat Light"/>
                        </a:rPr>
                        <a:t>pullaa</a:t>
                      </a:r>
                      <a:r>
                        <a:rPr lang="fi-FI" sz="700" b="0" spc="10" dirty="0">
                          <a:solidFill>
                            <a:srgbClr val="231F20"/>
                          </a:solidFill>
                          <a:latin typeface="Montserrat Light"/>
                          <a:cs typeface="Montserrat Light"/>
                        </a:rPr>
                        <a:t> </a:t>
                      </a:r>
                      <a:r>
                        <a:rPr lang="fi-FI" sz="700" b="0" spc="-50" dirty="0">
                          <a:solidFill>
                            <a:srgbClr val="231F20"/>
                          </a:solidFill>
                          <a:latin typeface="Montserrat Light"/>
                          <a:cs typeface="Montserrat Light"/>
                        </a:rPr>
                        <a:t>L</a:t>
                      </a:r>
                      <a:endParaRPr lang="fi-FI" sz="700" dirty="0">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280035" marR="272415" algn="ctr">
                        <a:lnSpc>
                          <a:spcPct val="119100"/>
                        </a:lnSpc>
                        <a:spcBef>
                          <a:spcPts val="75"/>
                        </a:spcBef>
                      </a:pPr>
                      <a:r>
                        <a:rPr lang="fi-FI" sz="700" b="0" dirty="0">
                          <a:solidFill>
                            <a:srgbClr val="231F20"/>
                          </a:solidFill>
                          <a:latin typeface="Montserrat Light"/>
                          <a:cs typeface="Montserrat Light"/>
                        </a:rPr>
                        <a:t>Aurinkoista</a:t>
                      </a:r>
                      <a:r>
                        <a:rPr lang="fi-FI" sz="700" b="0" spc="-5" dirty="0">
                          <a:solidFill>
                            <a:srgbClr val="231F20"/>
                          </a:solidFill>
                          <a:latin typeface="Montserrat Light"/>
                          <a:cs typeface="Montserrat Light"/>
                        </a:rPr>
                        <a:t> K</a:t>
                      </a:r>
                      <a:r>
                        <a:rPr sz="700" b="0" dirty="0" err="1">
                          <a:solidFill>
                            <a:srgbClr val="231F20"/>
                          </a:solidFill>
                          <a:latin typeface="Montserrat Light"/>
                          <a:cs typeface="Montserrat Light"/>
                        </a:rPr>
                        <a:t>asvissosekeittoa</a:t>
                      </a:r>
                      <a:r>
                        <a:rPr sz="700" b="0" dirty="0">
                          <a:solidFill>
                            <a:srgbClr val="231F20"/>
                          </a:solidFill>
                          <a:latin typeface="Montserrat Light"/>
                          <a:cs typeface="Montserrat Light"/>
                        </a:rPr>
                        <a:t> </a:t>
                      </a:r>
                      <a:r>
                        <a:rPr sz="700" b="0" spc="-25" dirty="0">
                          <a:solidFill>
                            <a:srgbClr val="231F20"/>
                          </a:solidFill>
                          <a:latin typeface="Montserrat Light"/>
                          <a:cs typeface="Montserrat Light"/>
                        </a:rPr>
                        <a:t>L,G</a:t>
                      </a:r>
                      <a:endParaRPr lang="fi-FI" sz="700" b="0" spc="-25" dirty="0">
                        <a:solidFill>
                          <a:srgbClr val="231F20"/>
                        </a:solidFill>
                        <a:latin typeface="Montserrat Light"/>
                        <a:cs typeface="Montserrat Light"/>
                      </a:endParaRPr>
                    </a:p>
                    <a:p>
                      <a:pPr marL="280035" marR="272415" algn="ctr">
                        <a:lnSpc>
                          <a:spcPct val="119100"/>
                        </a:lnSpc>
                        <a:spcBef>
                          <a:spcPts val="75"/>
                        </a:spcBef>
                      </a:pPr>
                      <a:r>
                        <a:rPr lang="fi-FI" sz="700" b="0" spc="-25" dirty="0">
                          <a:solidFill>
                            <a:srgbClr val="231F20"/>
                          </a:solidFill>
                          <a:latin typeface="Montserrat Light"/>
                          <a:cs typeface="Montserrat Light"/>
                        </a:rPr>
                        <a:t>Raejuustoa L</a:t>
                      </a:r>
                    </a:p>
                    <a:p>
                      <a:pPr marL="280035" marR="272415" lvl="0" indent="0" algn="ctr" defTabSz="914400" eaLnBrk="1" fontAlgn="auto" latinLnBrk="0" hangingPunct="1">
                        <a:lnSpc>
                          <a:spcPct val="119100"/>
                        </a:lnSpc>
                        <a:spcBef>
                          <a:spcPts val="75"/>
                        </a:spcBef>
                        <a:spcAft>
                          <a:spcPts val="0"/>
                        </a:spcAft>
                        <a:buClrTx/>
                        <a:buSzTx/>
                        <a:buFontTx/>
                        <a:buNone/>
                        <a:tabLst/>
                        <a:defRPr/>
                      </a:pPr>
                      <a:r>
                        <a:rPr lang="fi-FI" sz="700" b="0" spc="-25" dirty="0">
                          <a:solidFill>
                            <a:srgbClr val="231F20"/>
                          </a:solidFill>
                          <a:latin typeface="Montserrat Light"/>
                          <a:cs typeface="Montserrat Light"/>
                        </a:rPr>
                        <a:t>Voileivät juusto / leikkele</a:t>
                      </a:r>
                    </a:p>
                    <a:p>
                      <a:pPr marL="280035" marR="272415" algn="ctr">
                        <a:lnSpc>
                          <a:spcPct val="119100"/>
                        </a:lnSpc>
                        <a:spcBef>
                          <a:spcPts val="75"/>
                        </a:spcBef>
                      </a:pPr>
                      <a:r>
                        <a:rPr lang="fi-FI" sz="700" b="0" spc="-25" dirty="0">
                          <a:solidFill>
                            <a:srgbClr val="231F20"/>
                          </a:solidFill>
                          <a:latin typeface="Montserrat Light"/>
                          <a:cs typeface="Montserrat Light"/>
                        </a:rPr>
                        <a:t>Tuorevihanneksia</a:t>
                      </a:r>
                      <a:endParaRPr lang="fi-FI" sz="700" b="0" spc="500" dirty="0">
                        <a:solidFill>
                          <a:srgbClr val="231F20"/>
                        </a:solidFill>
                        <a:latin typeface="Montserrat Light"/>
                        <a:cs typeface="Montserrat Light"/>
                      </a:endParaRPr>
                    </a:p>
                    <a:p>
                      <a:pPr marL="280035" marR="272415" algn="ctr">
                        <a:lnSpc>
                          <a:spcPct val="119100"/>
                        </a:lnSpc>
                        <a:spcBef>
                          <a:spcPts val="75"/>
                        </a:spcBef>
                      </a:pPr>
                      <a:endParaRPr lang="fi-FI" sz="700" b="0" spc="500" dirty="0">
                        <a:solidFill>
                          <a:srgbClr val="231F20"/>
                        </a:solidFill>
                        <a:latin typeface="Montserrat Light"/>
                        <a:cs typeface="Montserrat Light"/>
                      </a:endParaRPr>
                    </a:p>
                  </a:txBody>
                  <a:tcPr marL="0" marR="0" marT="952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487045" marR="479425" algn="ctr">
                        <a:lnSpc>
                          <a:spcPct val="119100"/>
                        </a:lnSpc>
                        <a:spcBef>
                          <a:spcPts val="575"/>
                        </a:spcBef>
                      </a:pPr>
                      <a:r>
                        <a:rPr lang="fi-FI" sz="700" b="0" dirty="0">
                          <a:solidFill>
                            <a:srgbClr val="231F20"/>
                          </a:solidFill>
                          <a:latin typeface="Montserrat Light"/>
                          <a:cs typeface="Montserrat Light"/>
                        </a:rPr>
                        <a:t>Puolukka</a:t>
                      </a:r>
                      <a:r>
                        <a:rPr sz="700" b="0" dirty="0" err="1">
                          <a:solidFill>
                            <a:srgbClr val="231F20"/>
                          </a:solidFill>
                          <a:latin typeface="Montserrat Light"/>
                          <a:cs typeface="Montserrat Light"/>
                        </a:rPr>
                        <a:t>vispipuuro</a:t>
                      </a:r>
                      <a:r>
                        <a:rPr lang="fi-FI" sz="700" b="0" dirty="0">
                          <a:solidFill>
                            <a:srgbClr val="231F20"/>
                          </a:solidFill>
                          <a:latin typeface="Montserrat Light"/>
                          <a:cs typeface="Montserrat Light"/>
                        </a:rPr>
                        <a:t> </a:t>
                      </a:r>
                      <a:r>
                        <a:rPr sz="700" b="0" spc="-50" dirty="0">
                          <a:solidFill>
                            <a:srgbClr val="231F20"/>
                          </a:solidFill>
                          <a:latin typeface="Montserrat Light"/>
                          <a:cs typeface="Montserrat Light"/>
                        </a:rPr>
                        <a:t>M</a:t>
                      </a:r>
                      <a:r>
                        <a:rPr sz="700" b="0" spc="500" dirty="0">
                          <a:solidFill>
                            <a:srgbClr val="231F20"/>
                          </a:solidFill>
                          <a:latin typeface="Montserrat Light"/>
                          <a:cs typeface="Montserrat Light"/>
                        </a:rPr>
                        <a:t> </a:t>
                      </a:r>
                      <a:r>
                        <a:rPr lang="fi-FI" sz="700" b="0" spc="-10" dirty="0">
                          <a:solidFill>
                            <a:srgbClr val="231F20"/>
                          </a:solidFill>
                          <a:latin typeface="Montserrat Light"/>
                          <a:cs typeface="Montserrat Light"/>
                        </a:rPr>
                        <a:t>Juustoa</a:t>
                      </a:r>
                      <a:endParaRPr sz="700" dirty="0">
                        <a:latin typeface="Montserrat Light"/>
                        <a:cs typeface="Montserrat Light"/>
                      </a:endParaRPr>
                    </a:p>
                    <a:p>
                      <a:pPr marL="498475" marR="490855" algn="ctr">
                        <a:lnSpc>
                          <a:spcPct val="119100"/>
                        </a:lnSpc>
                      </a:pPr>
                      <a:r>
                        <a:rPr sz="700" b="0" dirty="0" err="1">
                          <a:solidFill>
                            <a:srgbClr val="231F20"/>
                          </a:solidFill>
                          <a:latin typeface="Montserrat Light"/>
                          <a:cs typeface="Montserrat Light"/>
                        </a:rPr>
                        <a:t>Tuoretta</a:t>
                      </a:r>
                      <a:r>
                        <a:rPr sz="700" b="0" spc="-5" dirty="0">
                          <a:solidFill>
                            <a:srgbClr val="231F20"/>
                          </a:solidFill>
                          <a:latin typeface="Montserrat Light"/>
                          <a:cs typeface="Montserrat Light"/>
                        </a:rPr>
                        <a:t> </a:t>
                      </a:r>
                      <a:r>
                        <a:rPr sz="700" b="0" spc="-10" dirty="0" err="1">
                          <a:solidFill>
                            <a:srgbClr val="231F20"/>
                          </a:solidFill>
                          <a:latin typeface="Montserrat Light"/>
                          <a:cs typeface="Montserrat Light"/>
                        </a:rPr>
                        <a:t>hedelmää</a:t>
                      </a:r>
                      <a:endParaRPr sz="700" dirty="0">
                        <a:latin typeface="Montserrat Light"/>
                        <a:cs typeface="Montserrat Light"/>
                      </a:endParaRPr>
                    </a:p>
                  </a:txBody>
                  <a:tcPr marL="0" marR="0" marT="7302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extLst>
                  <a:ext uri="{0D108BD9-81ED-4DB2-BD59-A6C34878D82A}">
                    <a16:rowId xmlns:a16="http://schemas.microsoft.com/office/drawing/2014/main" val="10005"/>
                  </a:ext>
                </a:extLst>
              </a:tr>
              <a:tr h="777272">
                <a:tc>
                  <a:txBody>
                    <a:bodyPr/>
                    <a:lstStyle/>
                    <a:p>
                      <a:pPr algn="ctr">
                        <a:lnSpc>
                          <a:spcPct val="100000"/>
                        </a:lnSpc>
                      </a:pPr>
                      <a:endParaRPr sz="900">
                        <a:latin typeface="Times New Roman"/>
                        <a:cs typeface="Times New Roman"/>
                      </a:endParaRPr>
                    </a:p>
                    <a:p>
                      <a:pPr algn="ctr">
                        <a:lnSpc>
                          <a:spcPct val="100000"/>
                        </a:lnSpc>
                      </a:pPr>
                      <a:endParaRPr sz="900">
                        <a:latin typeface="Times New Roman"/>
                        <a:cs typeface="Times New Roman"/>
                      </a:endParaRPr>
                    </a:p>
                    <a:p>
                      <a:pPr algn="ctr">
                        <a:lnSpc>
                          <a:spcPct val="100000"/>
                        </a:lnSpc>
                        <a:spcBef>
                          <a:spcPts val="45"/>
                        </a:spcBef>
                      </a:pPr>
                      <a:endParaRPr sz="950">
                        <a:latin typeface="Times New Roman"/>
                        <a:cs typeface="Times New Roman"/>
                      </a:endParaRPr>
                    </a:p>
                    <a:p>
                      <a:pPr marR="169545" algn="ctr">
                        <a:lnSpc>
                          <a:spcPct val="100000"/>
                        </a:lnSpc>
                        <a:spcBef>
                          <a:spcPts val="5"/>
                        </a:spcBef>
                      </a:pPr>
                      <a:r>
                        <a:rPr sz="700" b="1" spc="-25" dirty="0">
                          <a:solidFill>
                            <a:srgbClr val="113A58"/>
                          </a:solidFill>
                          <a:latin typeface="Montserrat SemiBold"/>
                          <a:cs typeface="Montserrat SemiBold"/>
                        </a:rPr>
                        <a:t>LA</a:t>
                      </a:r>
                      <a:endParaRPr sz="70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612140" marR="604520" indent="0" algn="ctr">
                        <a:lnSpc>
                          <a:spcPct val="100000"/>
                        </a:lnSpc>
                        <a:spcBef>
                          <a:spcPts val="100"/>
                        </a:spcBef>
                      </a:pPr>
                      <a:r>
                        <a:rPr lang="fi-FI" sz="700" b="0" spc="-50" dirty="0">
                          <a:solidFill>
                            <a:schemeClr val="tx1"/>
                          </a:solidFill>
                          <a:latin typeface="Montserrat Light"/>
                          <a:cs typeface="Montserrat Light"/>
                        </a:rPr>
                        <a:t>Ruispuuroa </a:t>
                      </a:r>
                    </a:p>
                    <a:p>
                      <a:pPr marL="620395" marR="613410" lvl="0" algn="ctr">
                        <a:lnSpc>
                          <a:spcPct val="100000"/>
                        </a:lnSpc>
                        <a:spcBef>
                          <a:spcPts val="100"/>
                        </a:spcBef>
                        <a:buNone/>
                      </a:pPr>
                      <a:r>
                        <a:rPr lang="fi-FI" sz="700" b="0" spc="-10" dirty="0">
                          <a:solidFill>
                            <a:srgbClr val="231F20"/>
                          </a:solidFill>
                          <a:latin typeface="Montserrat Light"/>
                          <a:cs typeface="Montserrat Light"/>
                        </a:rPr>
                        <a:t>Mehukeittoa </a:t>
                      </a:r>
                    </a:p>
                    <a:p>
                      <a:pPr marL="620395" marR="613410" lvl="0" algn="ctr">
                        <a:lnSpc>
                          <a:spcPct val="100000"/>
                        </a:lnSpc>
                        <a:spcBef>
                          <a:spcPts val="100"/>
                        </a:spcBef>
                        <a:buNone/>
                      </a:pPr>
                      <a:r>
                        <a:rPr lang="fi-FI" sz="700" b="0" spc="-10" dirty="0">
                          <a:solidFill>
                            <a:srgbClr val="231F20"/>
                          </a:solidFill>
                          <a:latin typeface="Montserrat Light"/>
                          <a:cs typeface="Montserrat Light"/>
                        </a:rPr>
                        <a:t>Smoothie</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Juustoa,</a:t>
                      </a:r>
                    </a:p>
                    <a:p>
                      <a:pPr marL="620395" marR="613410" lvl="0" algn="ctr">
                        <a:lnSpc>
                          <a:spcPct val="100000"/>
                        </a:lnSpc>
                        <a:spcBef>
                          <a:spcPts val="100"/>
                        </a:spcBef>
                        <a:buNone/>
                      </a:pPr>
                      <a:r>
                        <a:rPr lang="fi-FI" sz="700" b="0" spc="-10" dirty="0">
                          <a:solidFill>
                            <a:srgbClr val="231F20"/>
                          </a:solidFill>
                          <a:latin typeface="Montserrat Light"/>
                          <a:cs typeface="Montserrat Light"/>
                        </a:rPr>
                        <a:t>leikkelettä</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Tuorevihanneksia</a:t>
                      </a:r>
                      <a:endParaRPr lang="fi-FI" sz="700" dirty="0">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402590" marR="466725" algn="ctr">
                        <a:lnSpc>
                          <a:spcPct val="119100"/>
                        </a:lnSpc>
                        <a:spcBef>
                          <a:spcPts val="80"/>
                        </a:spcBef>
                      </a:pPr>
                      <a:r>
                        <a:rPr lang="fi-FI" sz="700" b="0" dirty="0">
                          <a:solidFill>
                            <a:srgbClr val="231F20"/>
                          </a:solidFill>
                          <a:latin typeface="Montserrat Light" panose="00000400000000000000" pitchFamily="2" charset="0"/>
                          <a:cs typeface="Montserrat Light"/>
                        </a:rPr>
                        <a:t>Juustoista juureskiusausta </a:t>
                      </a:r>
                      <a:r>
                        <a:rPr lang="fi-FI" sz="700" b="0" spc="-25" dirty="0">
                          <a:solidFill>
                            <a:srgbClr val="231F20"/>
                          </a:solidFill>
                          <a:latin typeface="Montserrat Light" panose="00000400000000000000" pitchFamily="2" charset="0"/>
                          <a:cs typeface="Montserrat Light"/>
                        </a:rPr>
                        <a:t>L,G</a:t>
                      </a:r>
                      <a:endParaRPr lang="fi-FI" sz="700" dirty="0">
                        <a:latin typeface="Montserrat Light" panose="00000400000000000000" pitchFamily="2" charset="0"/>
                        <a:cs typeface="Montserrat Light"/>
                      </a:endParaRPr>
                    </a:p>
                    <a:p>
                      <a:pPr marL="403200" marR="494030" algn="ctr">
                        <a:lnSpc>
                          <a:spcPct val="119100"/>
                        </a:lnSpc>
                        <a:spcBef>
                          <a:spcPts val="80"/>
                        </a:spcBef>
                      </a:pPr>
                      <a:r>
                        <a:rPr lang="fi-FI" sz="700" b="0" spc="-25" dirty="0">
                          <a:solidFill>
                            <a:schemeClr val="tx1"/>
                          </a:solidFill>
                          <a:latin typeface="Montserrat Light" panose="00000400000000000000" pitchFamily="2" charset="0"/>
                          <a:cs typeface="Montserrat Light"/>
                        </a:rPr>
                        <a:t>Persikkarahkaa L,G</a:t>
                      </a:r>
                    </a:p>
                    <a:p>
                      <a:pPr marL="452755" marR="444500" lvl="0" indent="0" algn="ctr" defTabSz="914400" eaLnBrk="1" fontAlgn="auto" latinLnBrk="0" hangingPunct="1">
                        <a:lnSpc>
                          <a:spcPct val="119100"/>
                        </a:lnSpc>
                        <a:spcBef>
                          <a:spcPts val="75"/>
                        </a:spcBef>
                        <a:spcAft>
                          <a:spcPts val="0"/>
                        </a:spcAft>
                        <a:buClrTx/>
                        <a:buSzTx/>
                        <a:buFontTx/>
                        <a:buNone/>
                        <a:tabLst/>
                        <a:defRPr/>
                      </a:pPr>
                      <a:r>
                        <a:rPr lang="fi-FI" sz="700" b="0" dirty="0">
                          <a:solidFill>
                            <a:srgbClr val="231F20"/>
                          </a:solidFill>
                          <a:latin typeface="Montserrat Light"/>
                          <a:cs typeface="Montserrat Light"/>
                        </a:rPr>
                        <a:t>Salaattivalikoima</a:t>
                      </a:r>
                      <a:endParaRPr lang="fi-FI" sz="700" dirty="0">
                        <a:latin typeface="Montserrat Light"/>
                        <a:cs typeface="Montserrat Light"/>
                      </a:endParaRPr>
                    </a:p>
                    <a:p>
                      <a:pPr marL="161925" marR="153670" algn="ctr">
                        <a:lnSpc>
                          <a:spcPct val="100000"/>
                        </a:lnSpc>
                        <a:spcBef>
                          <a:spcPts val="100"/>
                        </a:spcBef>
                      </a:pPr>
                      <a:endParaRPr lang="fi-FI" sz="700" b="0" dirty="0">
                        <a:solidFill>
                          <a:srgbClr val="231F20"/>
                        </a:solidFill>
                        <a:latin typeface="Montserrat Light"/>
                        <a:cs typeface="Montserrat Light"/>
                      </a:endParaRPr>
                    </a:p>
                  </a:txBody>
                  <a:tcPr marL="0" marR="0" marT="6794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420370" marR="412750" indent="4445" algn="ctr">
                        <a:lnSpc>
                          <a:spcPct val="119100"/>
                        </a:lnSpc>
                        <a:spcBef>
                          <a:spcPts val="700"/>
                        </a:spcBef>
                      </a:pPr>
                      <a:r>
                        <a:rPr sz="700" b="0" dirty="0">
                          <a:solidFill>
                            <a:srgbClr val="231F20"/>
                          </a:solidFill>
                          <a:latin typeface="Montserrat Light"/>
                          <a:cs typeface="Montserrat Light"/>
                        </a:rPr>
                        <a:t>Kahvia</a:t>
                      </a:r>
                      <a:r>
                        <a:rPr sz="700" b="0" spc="5" dirty="0">
                          <a:solidFill>
                            <a:srgbClr val="231F20"/>
                          </a:solidFill>
                          <a:latin typeface="Montserrat Light"/>
                          <a:cs typeface="Montserrat Light"/>
                        </a:rPr>
                        <a:t> </a:t>
                      </a:r>
                      <a:r>
                        <a:rPr sz="700" b="0" dirty="0">
                          <a:solidFill>
                            <a:srgbClr val="231F20"/>
                          </a:solidFill>
                          <a:latin typeface="Montserrat Light"/>
                          <a:cs typeface="Montserrat Light"/>
                        </a:rPr>
                        <a:t>ja</a:t>
                      </a:r>
                      <a:r>
                        <a:rPr sz="700" b="0" spc="5" dirty="0">
                          <a:solidFill>
                            <a:srgbClr val="231F20"/>
                          </a:solidFill>
                          <a:latin typeface="Montserrat Light"/>
                          <a:cs typeface="Montserrat Light"/>
                        </a:rPr>
                        <a:t> </a:t>
                      </a:r>
                      <a:r>
                        <a:rPr sz="700" b="0" spc="-10" dirty="0" err="1">
                          <a:solidFill>
                            <a:srgbClr val="231F20"/>
                          </a:solidFill>
                          <a:latin typeface="Montserrat Light"/>
                          <a:cs typeface="Montserrat Light"/>
                        </a:rPr>
                        <a:t>teetä</a:t>
                      </a:r>
                      <a:r>
                        <a:rPr sz="700" b="0" spc="500" dirty="0">
                          <a:solidFill>
                            <a:srgbClr val="231F20"/>
                          </a:solidFill>
                          <a:latin typeface="Montserrat Light"/>
                          <a:cs typeface="Montserrat Light"/>
                        </a:rPr>
                        <a:t> </a:t>
                      </a:r>
                      <a:r>
                        <a:rPr sz="700" b="0" dirty="0" err="1">
                          <a:solidFill>
                            <a:srgbClr val="231F20"/>
                          </a:solidFill>
                          <a:latin typeface="Montserrat Light"/>
                          <a:cs typeface="Montserrat Light"/>
                        </a:rPr>
                        <a:t>Tiikerikakkua</a:t>
                      </a:r>
                      <a:r>
                        <a:rPr sz="700" b="0" spc="5" dirty="0">
                          <a:solidFill>
                            <a:srgbClr val="231F20"/>
                          </a:solidFill>
                          <a:latin typeface="Montserrat Light"/>
                          <a:cs typeface="Montserrat Light"/>
                        </a:rPr>
                        <a:t> </a:t>
                      </a:r>
                      <a:r>
                        <a:rPr sz="700" b="0" spc="-50" dirty="0">
                          <a:solidFill>
                            <a:srgbClr val="231F20"/>
                          </a:solidFill>
                          <a:latin typeface="Montserrat Light"/>
                          <a:cs typeface="Montserrat Light"/>
                        </a:rPr>
                        <a:t>L</a:t>
                      </a:r>
                      <a:endParaRPr lang="en-US" sz="700" dirty="0">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402590" marR="466725" algn="ctr">
                        <a:lnSpc>
                          <a:spcPct val="119100"/>
                        </a:lnSpc>
                        <a:spcBef>
                          <a:spcPts val="80"/>
                        </a:spcBef>
                      </a:pPr>
                      <a:r>
                        <a:rPr lang="fi-FI" sz="700" b="0" dirty="0">
                          <a:solidFill>
                            <a:srgbClr val="231F20"/>
                          </a:solidFill>
                          <a:latin typeface="Montserrat Light" panose="00000400000000000000" pitchFamily="2" charset="0"/>
                          <a:cs typeface="Montserrat Light"/>
                        </a:rPr>
                        <a:t>Lohta ja </a:t>
                      </a:r>
                      <a:r>
                        <a:rPr lang="fi-FI" sz="700" b="0" dirty="0" err="1">
                          <a:solidFill>
                            <a:srgbClr val="231F20"/>
                          </a:solidFill>
                          <a:latin typeface="Montserrat Light" panose="00000400000000000000" pitchFamily="2" charset="0"/>
                          <a:cs typeface="Montserrat Light"/>
                        </a:rPr>
                        <a:t>bearnaiskastiketta</a:t>
                      </a:r>
                      <a:r>
                        <a:rPr lang="fi-FI" sz="700" b="0" dirty="0">
                          <a:solidFill>
                            <a:srgbClr val="231F20"/>
                          </a:solidFill>
                          <a:latin typeface="Montserrat Light" panose="00000400000000000000" pitchFamily="2" charset="0"/>
                          <a:cs typeface="Montserrat Light"/>
                        </a:rPr>
                        <a:t> L,G</a:t>
                      </a:r>
                    </a:p>
                    <a:p>
                      <a:pPr marL="402590" marR="466725" algn="ctr">
                        <a:lnSpc>
                          <a:spcPct val="119100"/>
                        </a:lnSpc>
                        <a:spcBef>
                          <a:spcPts val="80"/>
                        </a:spcBef>
                      </a:pPr>
                      <a:r>
                        <a:rPr lang="fi-FI" sz="700" b="0" dirty="0">
                          <a:solidFill>
                            <a:srgbClr val="231F20"/>
                          </a:solidFill>
                          <a:latin typeface="Montserrat Light" panose="00000400000000000000" pitchFamily="2" charset="0"/>
                          <a:cs typeface="Montserrat Light"/>
                        </a:rPr>
                        <a:t>Kermaperunoita L,G</a:t>
                      </a:r>
                      <a:endParaRPr sz="700" dirty="0">
                        <a:latin typeface="Montserrat Light" panose="00000400000000000000" pitchFamily="2" charset="0"/>
                        <a:cs typeface="Montserrat Light"/>
                      </a:endParaRPr>
                    </a:p>
                    <a:p>
                      <a:pPr marL="403200" marR="494030" algn="ctr">
                        <a:lnSpc>
                          <a:spcPct val="119100"/>
                        </a:lnSpc>
                        <a:spcBef>
                          <a:spcPts val="80"/>
                        </a:spcBef>
                      </a:pPr>
                      <a:r>
                        <a:rPr lang="fi-FI" sz="700" b="0" spc="-25" dirty="0">
                          <a:solidFill>
                            <a:schemeClr val="tx1"/>
                          </a:solidFill>
                          <a:latin typeface="Montserrat Light" panose="00000400000000000000" pitchFamily="2" charset="0"/>
                          <a:cs typeface="Montserrat Light"/>
                        </a:rPr>
                        <a:t>Suklaamoussea L,G</a:t>
                      </a:r>
                    </a:p>
                    <a:p>
                      <a:pPr marL="471170" marR="463550" lvl="0" algn="ctr">
                        <a:lnSpc>
                          <a:spcPct val="119100"/>
                        </a:lnSpc>
                        <a:spcBef>
                          <a:spcPts val="80"/>
                        </a:spcBef>
                        <a:buNone/>
                      </a:pPr>
                      <a:r>
                        <a:rPr lang="fi-FI" sz="700" b="0" dirty="0">
                          <a:solidFill>
                            <a:srgbClr val="231F20"/>
                          </a:solidFill>
                          <a:latin typeface="Montserrat Light"/>
                          <a:cs typeface="Montserrat Light"/>
                        </a:rPr>
                        <a:t>Salaattivalikoima</a:t>
                      </a:r>
                      <a:endParaRPr lang="fi-FI" sz="700" dirty="0">
                        <a:latin typeface="Montserrat Light"/>
                        <a:cs typeface="Montserrat Light"/>
                      </a:endParaRPr>
                    </a:p>
                  </a:txBody>
                  <a:tcPr marL="0" marR="0" marT="63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520065" marR="512445" algn="ctr">
                        <a:lnSpc>
                          <a:spcPct val="119100"/>
                        </a:lnSpc>
                      </a:pPr>
                      <a:r>
                        <a:rPr lang="fi-FI" sz="700" b="0" dirty="0">
                          <a:solidFill>
                            <a:srgbClr val="231F20"/>
                          </a:solidFill>
                          <a:latin typeface="Montserrat Light"/>
                          <a:cs typeface="Montserrat Light"/>
                        </a:rPr>
                        <a:t>Jogurttia/ viiliä</a:t>
                      </a:r>
                      <a:endParaRPr lang="en-US" sz="700" dirty="0">
                        <a:latin typeface="Montserrat Light"/>
                        <a:cs typeface="Montserrat Light"/>
                      </a:endParaRPr>
                    </a:p>
                    <a:p>
                      <a:pPr marL="520065" marR="512445" lvl="0" algn="ctr">
                        <a:lnSpc>
                          <a:spcPct val="119100"/>
                        </a:lnSpc>
                        <a:buNone/>
                      </a:pPr>
                      <a:r>
                        <a:rPr sz="700" b="0" spc="-10" dirty="0" err="1">
                          <a:solidFill>
                            <a:srgbClr val="231F20"/>
                          </a:solidFill>
                          <a:latin typeface="Montserrat Light"/>
                          <a:cs typeface="Montserrat Light"/>
                        </a:rPr>
                        <a:t>Leikkelettä</a:t>
                      </a:r>
                      <a:r>
                        <a:rPr lang="fi-FI" sz="700" b="0" spc="-10" dirty="0">
                          <a:solidFill>
                            <a:srgbClr val="231F20"/>
                          </a:solidFill>
                          <a:latin typeface="Montserrat Light"/>
                          <a:cs typeface="Montserrat Light"/>
                        </a:rPr>
                        <a:t>, juustoa</a:t>
                      </a:r>
                      <a:endParaRPr sz="700" dirty="0" err="1">
                        <a:latin typeface="Montserrat Light"/>
                        <a:cs typeface="Montserrat Light"/>
                      </a:endParaRPr>
                    </a:p>
                    <a:p>
                      <a:pPr marL="498475" marR="490855" algn="ctr">
                        <a:lnSpc>
                          <a:spcPct val="119100"/>
                        </a:lnSpc>
                      </a:pPr>
                      <a:r>
                        <a:rPr sz="700" b="0" dirty="0" err="1">
                          <a:solidFill>
                            <a:srgbClr val="231F20"/>
                          </a:solidFill>
                          <a:latin typeface="Montserrat Light"/>
                          <a:cs typeface="Montserrat Light"/>
                        </a:rPr>
                        <a:t>Tuoretta</a:t>
                      </a:r>
                      <a:r>
                        <a:rPr sz="700" b="0" spc="-5" dirty="0">
                          <a:solidFill>
                            <a:srgbClr val="231F20"/>
                          </a:solidFill>
                          <a:latin typeface="Montserrat Light"/>
                          <a:cs typeface="Montserrat Light"/>
                        </a:rPr>
                        <a:t> </a:t>
                      </a:r>
                      <a:r>
                        <a:rPr sz="700" b="0" spc="-10" dirty="0" err="1">
                          <a:solidFill>
                            <a:srgbClr val="231F20"/>
                          </a:solidFill>
                          <a:latin typeface="Montserrat Light"/>
                          <a:cs typeface="Montserrat Light"/>
                        </a:rPr>
                        <a:t>hedelmää</a:t>
                      </a:r>
                      <a:endParaRPr sz="700" dirty="0">
                        <a:latin typeface="Montserrat Light"/>
                        <a:cs typeface="Montserrat Light"/>
                      </a:endParaRPr>
                    </a:p>
                  </a:txBody>
                  <a:tcPr marL="0" marR="0" marT="63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extLst>
                  <a:ext uri="{0D108BD9-81ED-4DB2-BD59-A6C34878D82A}">
                    <a16:rowId xmlns:a16="http://schemas.microsoft.com/office/drawing/2014/main" val="10006"/>
                  </a:ext>
                </a:extLst>
              </a:tr>
              <a:tr h="611995">
                <a:tc>
                  <a:txBody>
                    <a:bodyPr/>
                    <a:lstStyle/>
                    <a:p>
                      <a:pPr algn="ctr">
                        <a:lnSpc>
                          <a:spcPct val="100000"/>
                        </a:lnSpc>
                      </a:pPr>
                      <a:endParaRPr sz="900" dirty="0">
                        <a:latin typeface="Times New Roman"/>
                        <a:cs typeface="Times New Roman"/>
                      </a:endParaRPr>
                    </a:p>
                    <a:p>
                      <a:pPr algn="ctr">
                        <a:lnSpc>
                          <a:spcPct val="100000"/>
                        </a:lnSpc>
                      </a:pPr>
                      <a:endParaRPr sz="900" dirty="0">
                        <a:latin typeface="Times New Roman"/>
                        <a:cs typeface="Times New Roman"/>
                      </a:endParaRPr>
                    </a:p>
                    <a:p>
                      <a:pPr marR="166370" algn="ctr">
                        <a:lnSpc>
                          <a:spcPct val="100000"/>
                        </a:lnSpc>
                        <a:spcBef>
                          <a:spcPts val="675"/>
                        </a:spcBef>
                      </a:pPr>
                      <a:r>
                        <a:rPr sz="700" b="1" spc="-25" dirty="0">
                          <a:solidFill>
                            <a:srgbClr val="113A58"/>
                          </a:solidFill>
                          <a:latin typeface="Montserrat SemiBold"/>
                          <a:cs typeface="Montserrat SemiBold"/>
                        </a:rPr>
                        <a:t>SU</a:t>
                      </a:r>
                      <a:endParaRPr sz="700" dirty="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630555" marR="622935" indent="0" algn="ctr">
                        <a:lnSpc>
                          <a:spcPct val="100000"/>
                        </a:lnSpc>
                        <a:spcBef>
                          <a:spcPts val="100"/>
                        </a:spcBef>
                      </a:pPr>
                      <a:r>
                        <a:rPr lang="fi-FI" sz="700" b="0" spc="-10" dirty="0">
                          <a:solidFill>
                            <a:srgbClr val="231F20"/>
                          </a:solidFill>
                          <a:latin typeface="Montserrat Light"/>
                          <a:cs typeface="Montserrat Light"/>
                        </a:rPr>
                        <a:t>Riisi</a:t>
                      </a:r>
                      <a:r>
                        <a:rPr lang="fi-FI" sz="700" b="0" dirty="0">
                          <a:solidFill>
                            <a:srgbClr val="231F20"/>
                          </a:solidFill>
                          <a:latin typeface="Montserrat Light"/>
                          <a:cs typeface="Montserrat Light"/>
                        </a:rPr>
                        <a:t>puuroa</a:t>
                      </a:r>
                      <a:r>
                        <a:rPr lang="fi-FI" sz="700" b="0" spc="50" dirty="0">
                          <a:solidFill>
                            <a:srgbClr val="231F20"/>
                          </a:solidFill>
                          <a:latin typeface="Montserrat Light"/>
                          <a:cs typeface="Montserrat Light"/>
                        </a:rPr>
                        <a:t> L,G</a:t>
                      </a:r>
                      <a:r>
                        <a:rPr lang="fi-FI" sz="700" b="0" spc="500" dirty="0">
                          <a:solidFill>
                            <a:srgbClr val="231F20"/>
                          </a:solidFill>
                          <a:latin typeface="Montserrat Light"/>
                          <a:cs typeface="Montserrat Light"/>
                        </a:rPr>
                        <a:t> </a:t>
                      </a:r>
                    </a:p>
                    <a:p>
                      <a:pPr marL="620395" marR="613410" lvl="0" algn="ctr">
                        <a:lnSpc>
                          <a:spcPct val="100000"/>
                        </a:lnSpc>
                        <a:spcBef>
                          <a:spcPts val="100"/>
                        </a:spcBef>
                        <a:buNone/>
                      </a:pPr>
                      <a:r>
                        <a:rPr lang="fi-FI" sz="700" b="0" spc="-10" dirty="0">
                          <a:solidFill>
                            <a:srgbClr val="231F20"/>
                          </a:solidFill>
                          <a:latin typeface="Montserrat Light"/>
                          <a:cs typeface="Montserrat Light"/>
                        </a:rPr>
                        <a:t>Mehukeittoa </a:t>
                      </a:r>
                    </a:p>
                    <a:p>
                      <a:pPr marL="620395" marR="613410" lvl="0" algn="ctr">
                        <a:lnSpc>
                          <a:spcPct val="100000"/>
                        </a:lnSpc>
                        <a:spcBef>
                          <a:spcPts val="100"/>
                        </a:spcBef>
                        <a:buNone/>
                      </a:pPr>
                      <a:r>
                        <a:rPr lang="fi-FI" sz="700" b="0" spc="-10" dirty="0">
                          <a:solidFill>
                            <a:srgbClr val="231F20"/>
                          </a:solidFill>
                          <a:latin typeface="Montserrat Light"/>
                          <a:cs typeface="Montserrat Light"/>
                        </a:rPr>
                        <a:t>Smoothie</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Juustoa,</a:t>
                      </a:r>
                    </a:p>
                    <a:p>
                      <a:pPr marL="620395" marR="613410" lvl="0" algn="ctr">
                        <a:lnSpc>
                          <a:spcPct val="100000"/>
                        </a:lnSpc>
                        <a:spcBef>
                          <a:spcPts val="100"/>
                        </a:spcBef>
                        <a:buNone/>
                      </a:pPr>
                      <a:r>
                        <a:rPr lang="fi-FI" sz="700" b="0" spc="-10" dirty="0">
                          <a:solidFill>
                            <a:srgbClr val="231F20"/>
                          </a:solidFill>
                          <a:latin typeface="Montserrat Light"/>
                          <a:cs typeface="Montserrat Light"/>
                        </a:rPr>
                        <a:t>leikkelettä</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Tuorevihanneksia</a:t>
                      </a:r>
                      <a:endParaRPr lang="fi-FI" sz="700" dirty="0">
                        <a:latin typeface="Montserrat Light"/>
                        <a:cs typeface="Montserrat Light"/>
                      </a:endParaRPr>
                    </a:p>
                    <a:p>
                      <a:pPr marL="630555" marR="622935" indent="0" algn="ctr">
                        <a:lnSpc>
                          <a:spcPct val="100000"/>
                        </a:lnSpc>
                        <a:spcBef>
                          <a:spcPts val="100"/>
                        </a:spcBef>
                      </a:pPr>
                      <a:endParaRPr lang="fi-FI" sz="700" dirty="0">
                        <a:latin typeface="Montserrat Light"/>
                        <a:cs typeface="Montserrat Light"/>
                      </a:endParaRPr>
                    </a:p>
                    <a:p>
                      <a:pPr marL="331470" marR="323850" indent="0" algn="ctr">
                        <a:lnSpc>
                          <a:spcPct val="100000"/>
                        </a:lnSpc>
                        <a:spcBef>
                          <a:spcPts val="100"/>
                        </a:spcBef>
                      </a:pPr>
                      <a:endParaRPr sz="700" dirty="0">
                        <a:latin typeface="Montserrat Light"/>
                        <a:cs typeface="Montserrat Light"/>
                      </a:endParaRPr>
                    </a:p>
                  </a:txBody>
                  <a:tcPr marL="0" marR="0" marT="7239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402590" marR="466725" algn="ctr">
                        <a:lnSpc>
                          <a:spcPct val="119100"/>
                        </a:lnSpc>
                        <a:spcBef>
                          <a:spcPts val="80"/>
                        </a:spcBef>
                      </a:pPr>
                      <a:r>
                        <a:rPr lang="fi-FI" sz="700" dirty="0">
                          <a:latin typeface="Montserrat Light"/>
                          <a:cs typeface="Montserrat Light"/>
                        </a:rPr>
                        <a:t>Lihamureketta M,G</a:t>
                      </a:r>
                    </a:p>
                    <a:p>
                      <a:pPr marL="402590" marR="466725" algn="ctr">
                        <a:lnSpc>
                          <a:spcPct val="119100"/>
                        </a:lnSpc>
                        <a:spcBef>
                          <a:spcPts val="80"/>
                        </a:spcBef>
                      </a:pPr>
                      <a:r>
                        <a:rPr lang="fi-FI" sz="700" dirty="0">
                          <a:latin typeface="Montserrat Light"/>
                          <a:cs typeface="Montserrat Light"/>
                        </a:rPr>
                        <a:t>Metsäsienikastiketta L,G</a:t>
                      </a:r>
                    </a:p>
                    <a:p>
                      <a:pPr marL="402590" marR="466725" algn="ctr">
                        <a:lnSpc>
                          <a:spcPct val="119100"/>
                        </a:lnSpc>
                        <a:spcBef>
                          <a:spcPts val="80"/>
                        </a:spcBef>
                      </a:pPr>
                      <a:r>
                        <a:rPr lang="fi-FI" sz="700" dirty="0">
                          <a:latin typeface="Montserrat Light"/>
                          <a:cs typeface="Montserrat Light"/>
                        </a:rPr>
                        <a:t>Keittyjä perunoita, Perunasosetta L, G</a:t>
                      </a:r>
                    </a:p>
                    <a:p>
                      <a:pPr marL="402590" marR="466725" algn="ctr">
                        <a:lnSpc>
                          <a:spcPct val="119100"/>
                        </a:lnSpc>
                        <a:spcBef>
                          <a:spcPts val="80"/>
                        </a:spcBef>
                      </a:pPr>
                      <a:r>
                        <a:rPr lang="fi-FI" sz="700" dirty="0">
                          <a:latin typeface="Montserrat Light"/>
                          <a:cs typeface="Montserrat Light"/>
                        </a:rPr>
                        <a:t>Salaattia</a:t>
                      </a:r>
                    </a:p>
                    <a:p>
                      <a:pPr marL="402590" marR="466725" algn="ctr">
                        <a:lnSpc>
                          <a:spcPct val="119100"/>
                        </a:lnSpc>
                        <a:spcBef>
                          <a:spcPts val="80"/>
                        </a:spcBef>
                      </a:pPr>
                      <a:r>
                        <a:rPr lang="fi-FI" sz="700" dirty="0">
                          <a:latin typeface="Montserrat Light"/>
                          <a:cs typeface="Montserrat Light"/>
                        </a:rPr>
                        <a:t>Puolukkakiisseliä M,G ja kermavaahtoa L</a:t>
                      </a:r>
                    </a:p>
                  </a:txBody>
                  <a:tcPr marL="0" marR="0" marT="952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403225" marR="395605" indent="22225" algn="ctr">
                        <a:lnSpc>
                          <a:spcPct val="119100"/>
                        </a:lnSpc>
                      </a:pPr>
                      <a:r>
                        <a:rPr sz="700" b="0" dirty="0">
                          <a:solidFill>
                            <a:srgbClr val="231F20"/>
                          </a:solidFill>
                          <a:latin typeface="Montserrat Light"/>
                          <a:cs typeface="Montserrat Light"/>
                        </a:rPr>
                        <a:t>Kahvia</a:t>
                      </a:r>
                      <a:r>
                        <a:rPr sz="700" b="0" spc="5" dirty="0">
                          <a:solidFill>
                            <a:srgbClr val="231F20"/>
                          </a:solidFill>
                          <a:latin typeface="Montserrat Light"/>
                          <a:cs typeface="Montserrat Light"/>
                        </a:rPr>
                        <a:t> </a:t>
                      </a:r>
                      <a:r>
                        <a:rPr sz="700" b="0" dirty="0">
                          <a:solidFill>
                            <a:srgbClr val="231F20"/>
                          </a:solidFill>
                          <a:latin typeface="Montserrat Light"/>
                          <a:cs typeface="Montserrat Light"/>
                        </a:rPr>
                        <a:t>ja</a:t>
                      </a:r>
                      <a:r>
                        <a:rPr sz="700" b="0" spc="5" dirty="0">
                          <a:solidFill>
                            <a:srgbClr val="231F20"/>
                          </a:solidFill>
                          <a:latin typeface="Montserrat Light"/>
                          <a:cs typeface="Montserrat Light"/>
                        </a:rPr>
                        <a:t> </a:t>
                      </a:r>
                      <a:r>
                        <a:rPr sz="700" b="0" spc="-10" dirty="0" err="1">
                          <a:solidFill>
                            <a:srgbClr val="231F20"/>
                          </a:solidFill>
                          <a:latin typeface="Montserrat Light"/>
                          <a:cs typeface="Montserrat Light"/>
                        </a:rPr>
                        <a:t>teetä</a:t>
                      </a:r>
                      <a:r>
                        <a:rPr sz="700" b="0" spc="500" dirty="0">
                          <a:solidFill>
                            <a:srgbClr val="231F20"/>
                          </a:solidFill>
                          <a:latin typeface="Montserrat Light"/>
                          <a:cs typeface="Montserrat Light"/>
                        </a:rPr>
                        <a:t> </a:t>
                      </a:r>
                      <a:r>
                        <a:rPr sz="700" b="0" dirty="0" err="1">
                          <a:solidFill>
                            <a:srgbClr val="231F20"/>
                          </a:solidFill>
                          <a:latin typeface="Montserrat Light"/>
                          <a:cs typeface="Montserrat Light"/>
                        </a:rPr>
                        <a:t>Suklaa</a:t>
                      </a:r>
                      <a:r>
                        <a:rPr lang="fi-FI" sz="700" b="0" dirty="0">
                          <a:solidFill>
                            <a:srgbClr val="231F20"/>
                          </a:solidFill>
                          <a:latin typeface="Montserrat Light"/>
                          <a:cs typeface="Montserrat Light"/>
                        </a:rPr>
                        <a:t>kakkua</a:t>
                      </a:r>
                      <a:r>
                        <a:rPr sz="700" b="0" spc="10" dirty="0">
                          <a:solidFill>
                            <a:srgbClr val="231F20"/>
                          </a:solidFill>
                          <a:latin typeface="Montserrat Light"/>
                          <a:cs typeface="Montserrat Light"/>
                        </a:rPr>
                        <a:t> </a:t>
                      </a:r>
                      <a:r>
                        <a:rPr sz="700" b="0" spc="-50" dirty="0">
                          <a:solidFill>
                            <a:srgbClr val="231F20"/>
                          </a:solidFill>
                          <a:latin typeface="Montserrat Light"/>
                          <a:cs typeface="Montserrat Light"/>
                        </a:rPr>
                        <a:t>L</a:t>
                      </a:r>
                      <a:endParaRPr lang="en-US" sz="700" dirty="0">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432000" marR="501015" algn="ctr">
                        <a:lnSpc>
                          <a:spcPct val="119100"/>
                        </a:lnSpc>
                        <a:spcBef>
                          <a:spcPts val="0"/>
                        </a:spcBef>
                      </a:pPr>
                      <a:r>
                        <a:rPr lang="fi-FI" sz="700" b="0" dirty="0">
                          <a:solidFill>
                            <a:srgbClr val="231F20"/>
                          </a:solidFill>
                          <a:latin typeface="Montserrat Light"/>
                          <a:cs typeface="Montserrat Light"/>
                        </a:rPr>
                        <a:t>Värikästä Broilerikeittoa</a:t>
                      </a:r>
                      <a:r>
                        <a:rPr lang="fi-FI" sz="700" b="0" spc="15" dirty="0">
                          <a:solidFill>
                            <a:srgbClr val="231F20"/>
                          </a:solidFill>
                          <a:latin typeface="Montserrat Light"/>
                          <a:cs typeface="Montserrat Light"/>
                        </a:rPr>
                        <a:t> G</a:t>
                      </a:r>
                    </a:p>
                    <a:p>
                      <a:pPr marL="432000" marR="501015" lvl="0" indent="0" algn="ctr" defTabSz="914400" eaLnBrk="1" fontAlgn="auto" latinLnBrk="0" hangingPunct="1">
                        <a:lnSpc>
                          <a:spcPct val="119100"/>
                        </a:lnSpc>
                        <a:spcBef>
                          <a:spcPts val="0"/>
                        </a:spcBef>
                        <a:spcAft>
                          <a:spcPts val="0"/>
                        </a:spcAft>
                        <a:buClrTx/>
                        <a:buSzTx/>
                        <a:buFontTx/>
                        <a:buNone/>
                        <a:tabLst/>
                        <a:defRPr/>
                      </a:pPr>
                      <a:r>
                        <a:rPr lang="fi-FI" sz="700" b="0" spc="-25" dirty="0">
                          <a:solidFill>
                            <a:srgbClr val="231F20"/>
                          </a:solidFill>
                          <a:latin typeface="Montserrat Light"/>
                          <a:cs typeface="Montserrat Light"/>
                        </a:rPr>
                        <a:t>Voileivät juusto /leikkele</a:t>
                      </a:r>
                    </a:p>
                    <a:p>
                      <a:pPr marL="432000" marR="501015" algn="ctr">
                        <a:lnSpc>
                          <a:spcPct val="119100"/>
                        </a:lnSpc>
                        <a:spcBef>
                          <a:spcPts val="0"/>
                        </a:spcBef>
                      </a:pPr>
                      <a:r>
                        <a:rPr lang="fi-FI" sz="700" b="0" spc="15" dirty="0">
                          <a:solidFill>
                            <a:srgbClr val="231F20"/>
                          </a:solidFill>
                          <a:latin typeface="Montserrat Light"/>
                          <a:cs typeface="Montserrat Light"/>
                        </a:rPr>
                        <a:t> Tuorevihanneksia</a:t>
                      </a:r>
                      <a:endParaRPr lang="fi-FI" sz="700" b="0" spc="500" dirty="0">
                        <a:solidFill>
                          <a:srgbClr val="231F20"/>
                        </a:solidFill>
                        <a:latin typeface="Montserrat Light"/>
                        <a:cs typeface="Montserrat Light"/>
                      </a:endParaRPr>
                    </a:p>
                  </a:txBody>
                  <a:tcPr marL="0" marR="0" marT="7302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431800" marR="344170" indent="-267970" algn="ctr">
                        <a:lnSpc>
                          <a:spcPct val="119100"/>
                        </a:lnSpc>
                        <a:spcBef>
                          <a:spcPts val="0"/>
                        </a:spcBef>
                      </a:pPr>
                      <a:r>
                        <a:rPr lang="fi-FI" sz="700" b="0" spc="-10" dirty="0">
                          <a:solidFill>
                            <a:srgbClr val="231F20"/>
                          </a:solidFill>
                          <a:latin typeface="Montserrat Light"/>
                          <a:cs typeface="Montserrat Light"/>
                        </a:rPr>
                        <a:t>Kiisseliä </a:t>
                      </a:r>
                    </a:p>
                    <a:p>
                      <a:pPr marL="431800" marR="344170" indent="-267970" algn="ctr">
                        <a:lnSpc>
                          <a:spcPct val="119100"/>
                        </a:lnSpc>
                        <a:spcBef>
                          <a:spcPts val="0"/>
                        </a:spcBef>
                      </a:pPr>
                      <a:r>
                        <a:rPr lang="fi-FI" sz="700" b="0" spc="-10" dirty="0">
                          <a:solidFill>
                            <a:srgbClr val="231F20"/>
                          </a:solidFill>
                          <a:latin typeface="Montserrat Light"/>
                          <a:cs typeface="Montserrat Light"/>
                        </a:rPr>
                        <a:t>Lihapasteija</a:t>
                      </a:r>
                      <a:endParaRPr lang="fi-FI" sz="700" b="0" spc="500" dirty="0">
                        <a:solidFill>
                          <a:srgbClr val="231F20"/>
                        </a:solidFill>
                        <a:latin typeface="Montserrat Light"/>
                        <a:cs typeface="Montserrat Light"/>
                      </a:endParaRPr>
                    </a:p>
                    <a:p>
                      <a:pPr marL="431800" marR="344170" indent="-267970" algn="ctr">
                        <a:lnSpc>
                          <a:spcPct val="119100"/>
                        </a:lnSpc>
                        <a:spcBef>
                          <a:spcPts val="0"/>
                        </a:spcBef>
                      </a:pPr>
                      <a:r>
                        <a:rPr sz="700" b="0" dirty="0" err="1">
                          <a:solidFill>
                            <a:srgbClr val="231F20"/>
                          </a:solidFill>
                          <a:latin typeface="Montserrat Light"/>
                          <a:cs typeface="Montserrat Light"/>
                        </a:rPr>
                        <a:t>Tuoretta</a:t>
                      </a:r>
                      <a:r>
                        <a:rPr sz="700" b="0" spc="-5" dirty="0">
                          <a:solidFill>
                            <a:srgbClr val="231F20"/>
                          </a:solidFill>
                          <a:latin typeface="Montserrat Light"/>
                          <a:cs typeface="Montserrat Light"/>
                        </a:rPr>
                        <a:t> </a:t>
                      </a:r>
                      <a:r>
                        <a:rPr sz="700" b="0" spc="-10" dirty="0" err="1">
                          <a:solidFill>
                            <a:srgbClr val="231F20"/>
                          </a:solidFill>
                          <a:latin typeface="Montserrat Light"/>
                          <a:cs typeface="Montserrat Light"/>
                        </a:rPr>
                        <a:t>hedelmää</a:t>
                      </a:r>
                      <a:endParaRPr sz="700" dirty="0">
                        <a:latin typeface="Montserrat Light"/>
                        <a:cs typeface="Montserrat Light"/>
                      </a:endParaRPr>
                    </a:p>
                  </a:txBody>
                  <a:tcPr marL="0" marR="0" marT="7302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extLst>
                  <a:ext uri="{0D108BD9-81ED-4DB2-BD59-A6C34878D82A}">
                    <a16:rowId xmlns:a16="http://schemas.microsoft.com/office/drawing/2014/main" val="10007"/>
                  </a:ext>
                </a:extLst>
              </a:tr>
            </a:tbl>
          </a:graphicData>
        </a:graphic>
      </p:graphicFrame>
      <p:sp>
        <p:nvSpPr>
          <p:cNvPr id="11" name="object 11"/>
          <p:cNvSpPr txBox="1"/>
          <p:nvPr/>
        </p:nvSpPr>
        <p:spPr>
          <a:xfrm>
            <a:off x="358716" y="7165030"/>
            <a:ext cx="7871003" cy="282641"/>
          </a:xfrm>
          <a:prstGeom prst="rect">
            <a:avLst/>
          </a:prstGeom>
        </p:spPr>
        <p:txBody>
          <a:bodyPr vert="horz" wrap="square" lIns="0" tIns="11430" rIns="0" bIns="0" rtlCol="0">
            <a:spAutoFit/>
          </a:bodyPr>
          <a:lstStyle/>
          <a:p>
            <a:pPr marL="12700" marR="5080">
              <a:lnSpc>
                <a:spcPct val="132400"/>
              </a:lnSpc>
              <a:spcBef>
                <a:spcPts val="90"/>
              </a:spcBef>
            </a:pPr>
            <a:r>
              <a:rPr sz="700" b="0" dirty="0">
                <a:solidFill>
                  <a:srgbClr val="231F20"/>
                </a:solidFill>
                <a:latin typeface="Montserrat Light"/>
                <a:cs typeface="Montserrat Light"/>
              </a:rPr>
              <a:t>Muutokset mahdollisia. </a:t>
            </a:r>
            <a:r>
              <a:rPr sz="700" b="0" dirty="0" err="1">
                <a:solidFill>
                  <a:srgbClr val="231F20"/>
                </a:solidFill>
                <a:latin typeface="Montserrat Light"/>
                <a:cs typeface="Montserrat Light"/>
              </a:rPr>
              <a:t>Lisätietoja</a:t>
            </a:r>
            <a:r>
              <a:rPr lang="fi-FI" sz="700" dirty="0">
                <a:solidFill>
                  <a:srgbClr val="231F20"/>
                </a:solidFill>
                <a:latin typeface="Montserrat Light"/>
                <a:cs typeface="Montserrat Light"/>
              </a:rPr>
              <a:t> </a:t>
            </a:r>
            <a:r>
              <a:rPr sz="700" b="0" dirty="0" err="1">
                <a:solidFill>
                  <a:srgbClr val="231F20"/>
                </a:solidFill>
                <a:latin typeface="Montserrat Light"/>
                <a:cs typeface="Montserrat Light"/>
              </a:rPr>
              <a:t>allergeeneista</a:t>
            </a:r>
            <a:r>
              <a:rPr lang="fi-FI" sz="700" b="0" dirty="0">
                <a:solidFill>
                  <a:srgbClr val="231F20"/>
                </a:solidFill>
                <a:latin typeface="Montserrat Light"/>
                <a:cs typeface="Montserrat Light"/>
              </a:rPr>
              <a:t> saa </a:t>
            </a:r>
            <a:r>
              <a:rPr sz="700" b="0" dirty="0" err="1">
                <a:solidFill>
                  <a:srgbClr val="231F20"/>
                </a:solidFill>
                <a:latin typeface="Montserrat Light"/>
                <a:cs typeface="Montserrat Light"/>
              </a:rPr>
              <a:t>keittiöhenkilökunnalta</a:t>
            </a:r>
            <a:r>
              <a:rPr sz="700" b="0" dirty="0">
                <a:solidFill>
                  <a:srgbClr val="231F20"/>
                </a:solidFill>
                <a:latin typeface="Montserrat Light"/>
                <a:cs typeface="Montserrat Light"/>
              </a:rPr>
              <a:t>.</a:t>
            </a:r>
            <a:r>
              <a:rPr lang="fi-FI" sz="700" b="0" dirty="0">
                <a:solidFill>
                  <a:srgbClr val="231F20"/>
                </a:solidFill>
                <a:latin typeface="Montserrat Light"/>
                <a:cs typeface="Montserrat Light"/>
              </a:rPr>
              <a:t>. Jokaisella aterialla on tarjolla leipää ja levitettä.  Aamiaisen ruokajuomat kahvi, tee, maito ja mehu. Lounaalla ja päivällisellä ruokajuomana maito, piimä ja vesi. Iltapalalla ruokajuomana maitoa, mehua ja teetä. </a:t>
            </a:r>
            <a:r>
              <a:rPr sz="700" b="0" dirty="0">
                <a:solidFill>
                  <a:srgbClr val="231F20"/>
                </a:solidFill>
                <a:latin typeface="Montserrat Light"/>
                <a:cs typeface="Montserrat Light"/>
              </a:rPr>
              <a:t> L = laktoositon, M = maidoton, G = gluteeniton</a:t>
            </a:r>
            <a:endParaRPr sz="700" dirty="0">
              <a:latin typeface="Montserrat Light"/>
              <a:cs typeface="Montserrat Light"/>
            </a:endParaRPr>
          </a:p>
        </p:txBody>
      </p:sp>
      <p:pic>
        <p:nvPicPr>
          <p:cNvPr id="12" name="object 12"/>
          <p:cNvPicPr/>
          <p:nvPr/>
        </p:nvPicPr>
        <p:blipFill>
          <a:blip r:embed="rId5" cstate="print"/>
          <a:stretch>
            <a:fillRect/>
          </a:stretch>
        </p:blipFill>
        <p:spPr>
          <a:xfrm>
            <a:off x="9689624" y="7135497"/>
            <a:ext cx="687900" cy="21212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6089675" y="172885"/>
            <a:ext cx="4288790" cy="852805"/>
            <a:chOff x="6089675" y="172885"/>
            <a:chExt cx="4288790" cy="852805"/>
          </a:xfrm>
        </p:grpSpPr>
        <p:pic>
          <p:nvPicPr>
            <p:cNvPr id="3" name="object 3"/>
            <p:cNvPicPr/>
            <p:nvPr/>
          </p:nvPicPr>
          <p:blipFill>
            <a:blip r:embed="rId2" cstate="print"/>
            <a:stretch>
              <a:fillRect/>
            </a:stretch>
          </p:blipFill>
          <p:spPr>
            <a:xfrm>
              <a:off x="6089675" y="172885"/>
              <a:ext cx="4288383" cy="852779"/>
            </a:xfrm>
            <a:prstGeom prst="rect">
              <a:avLst/>
            </a:prstGeom>
          </p:spPr>
        </p:pic>
        <p:sp>
          <p:nvSpPr>
            <p:cNvPr id="4" name="object 4"/>
            <p:cNvSpPr/>
            <p:nvPr/>
          </p:nvSpPr>
          <p:spPr>
            <a:xfrm>
              <a:off x="6782751" y="617917"/>
              <a:ext cx="338455" cy="343535"/>
            </a:xfrm>
            <a:custGeom>
              <a:avLst/>
              <a:gdLst/>
              <a:ahLst/>
              <a:cxnLst/>
              <a:rect l="l" t="t" r="r" b="b"/>
              <a:pathLst>
                <a:path w="338454" h="343534">
                  <a:moveTo>
                    <a:pt x="173901" y="343166"/>
                  </a:moveTo>
                  <a:lnTo>
                    <a:pt x="232244" y="331282"/>
                  </a:lnTo>
                  <a:lnTo>
                    <a:pt x="285635" y="295376"/>
                  </a:lnTo>
                  <a:lnTo>
                    <a:pt x="325418" y="248648"/>
                  </a:lnTo>
                  <a:lnTo>
                    <a:pt x="338302" y="187718"/>
                  </a:lnTo>
                  <a:lnTo>
                    <a:pt x="337661" y="164158"/>
                  </a:lnTo>
                  <a:lnTo>
                    <a:pt x="325449" y="114180"/>
                  </a:lnTo>
                  <a:lnTo>
                    <a:pt x="283653" y="46329"/>
                  </a:lnTo>
                  <a:lnTo>
                    <a:pt x="250199" y="21055"/>
                  </a:lnTo>
                  <a:lnTo>
                    <a:pt x="210740" y="5379"/>
                  </a:lnTo>
                  <a:lnTo>
                    <a:pt x="167220" y="0"/>
                  </a:lnTo>
                  <a:lnTo>
                    <a:pt x="137695" y="1575"/>
                  </a:lnTo>
                  <a:lnTo>
                    <a:pt x="84903" y="20799"/>
                  </a:lnTo>
                  <a:lnTo>
                    <a:pt x="30528" y="71073"/>
                  </a:lnTo>
                  <a:lnTo>
                    <a:pt x="3118" y="134520"/>
                  </a:lnTo>
                  <a:lnTo>
                    <a:pt x="0" y="170903"/>
                  </a:lnTo>
                  <a:lnTo>
                    <a:pt x="1371" y="194755"/>
                  </a:lnTo>
                  <a:lnTo>
                    <a:pt x="14310" y="244586"/>
                  </a:lnTo>
                  <a:lnTo>
                    <a:pt x="40468" y="283342"/>
                  </a:lnTo>
                  <a:lnTo>
                    <a:pt x="59260" y="300893"/>
                  </a:lnTo>
                  <a:lnTo>
                    <a:pt x="67830" y="308368"/>
                  </a:lnTo>
                  <a:lnTo>
                    <a:pt x="90115" y="324221"/>
                  </a:lnTo>
                  <a:lnTo>
                    <a:pt x="116636" y="335025"/>
                  </a:lnTo>
                  <a:lnTo>
                    <a:pt x="145272" y="341201"/>
                  </a:lnTo>
                  <a:lnTo>
                    <a:pt x="173901" y="343166"/>
                  </a:lnTo>
                  <a:close/>
                </a:path>
              </a:pathLst>
            </a:custGeom>
            <a:ln w="4610">
              <a:solidFill>
                <a:srgbClr val="231F20"/>
              </a:solidFill>
            </a:ln>
          </p:spPr>
          <p:txBody>
            <a:bodyPr wrap="square" lIns="0" tIns="0" rIns="0" bIns="0" rtlCol="0"/>
            <a:lstStyle/>
            <a:p>
              <a:endParaRPr/>
            </a:p>
          </p:txBody>
        </p:sp>
        <p:pic>
          <p:nvPicPr>
            <p:cNvPr id="5" name="object 5"/>
            <p:cNvPicPr/>
            <p:nvPr/>
          </p:nvPicPr>
          <p:blipFill>
            <a:blip r:embed="rId3" cstate="print"/>
            <a:stretch>
              <a:fillRect/>
            </a:stretch>
          </p:blipFill>
          <p:spPr>
            <a:xfrm>
              <a:off x="6834996" y="675764"/>
              <a:ext cx="229946" cy="236105"/>
            </a:xfrm>
            <a:prstGeom prst="rect">
              <a:avLst/>
            </a:prstGeom>
          </p:spPr>
        </p:pic>
        <p:pic>
          <p:nvPicPr>
            <p:cNvPr id="6" name="object 6"/>
            <p:cNvPicPr/>
            <p:nvPr/>
          </p:nvPicPr>
          <p:blipFill>
            <a:blip r:embed="rId4" cstate="print"/>
            <a:stretch>
              <a:fillRect/>
            </a:stretch>
          </p:blipFill>
          <p:spPr>
            <a:xfrm>
              <a:off x="6869050" y="328505"/>
              <a:ext cx="238756" cy="232145"/>
            </a:xfrm>
            <a:prstGeom prst="rect">
              <a:avLst/>
            </a:prstGeom>
          </p:spPr>
        </p:pic>
        <p:sp>
          <p:nvSpPr>
            <p:cNvPr id="7" name="object 7"/>
            <p:cNvSpPr/>
            <p:nvPr/>
          </p:nvSpPr>
          <p:spPr>
            <a:xfrm>
              <a:off x="6129258" y="185278"/>
              <a:ext cx="645160" cy="654685"/>
            </a:xfrm>
            <a:custGeom>
              <a:avLst/>
              <a:gdLst/>
              <a:ahLst/>
              <a:cxnLst/>
              <a:rect l="l" t="t" r="r" b="b"/>
              <a:pathLst>
                <a:path w="645159" h="654685">
                  <a:moveTo>
                    <a:pt x="191725" y="623731"/>
                  </a:moveTo>
                  <a:lnTo>
                    <a:pt x="235427" y="641649"/>
                  </a:lnTo>
                  <a:lnTo>
                    <a:pt x="279523" y="651714"/>
                  </a:lnTo>
                  <a:lnTo>
                    <a:pt x="324988" y="654369"/>
                  </a:lnTo>
                  <a:lnTo>
                    <a:pt x="372799" y="650055"/>
                  </a:lnTo>
                  <a:lnTo>
                    <a:pt x="423932" y="639212"/>
                  </a:lnTo>
                  <a:lnTo>
                    <a:pt x="472639" y="624321"/>
                  </a:lnTo>
                  <a:lnTo>
                    <a:pt x="513536" y="605835"/>
                  </a:lnTo>
                  <a:lnTo>
                    <a:pt x="548166" y="581113"/>
                  </a:lnTo>
                  <a:lnTo>
                    <a:pt x="578075" y="547509"/>
                  </a:lnTo>
                  <a:lnTo>
                    <a:pt x="604805" y="502382"/>
                  </a:lnTo>
                  <a:lnTo>
                    <a:pt x="623469" y="461941"/>
                  </a:lnTo>
                  <a:lnTo>
                    <a:pt x="637005" y="419475"/>
                  </a:lnTo>
                  <a:lnTo>
                    <a:pt x="644394" y="366795"/>
                  </a:lnTo>
                  <a:lnTo>
                    <a:pt x="644620" y="295715"/>
                  </a:lnTo>
                  <a:lnTo>
                    <a:pt x="638696" y="249239"/>
                  </a:lnTo>
                  <a:lnTo>
                    <a:pt x="625481" y="205047"/>
                  </a:lnTo>
                  <a:lnTo>
                    <a:pt x="605491" y="163671"/>
                  </a:lnTo>
                  <a:lnTo>
                    <a:pt x="579242" y="125644"/>
                  </a:lnTo>
                  <a:lnTo>
                    <a:pt x="547248" y="91497"/>
                  </a:lnTo>
                  <a:lnTo>
                    <a:pt x="510025" y="61764"/>
                  </a:lnTo>
                  <a:lnTo>
                    <a:pt x="468090" y="36978"/>
                  </a:lnTo>
                  <a:lnTo>
                    <a:pt x="426121" y="17951"/>
                  </a:lnTo>
                  <a:lnTo>
                    <a:pt x="385722" y="5368"/>
                  </a:lnTo>
                  <a:lnTo>
                    <a:pt x="343668" y="0"/>
                  </a:lnTo>
                  <a:lnTo>
                    <a:pt x="296732" y="2617"/>
                  </a:lnTo>
                  <a:lnTo>
                    <a:pt x="241687" y="13991"/>
                  </a:lnTo>
                  <a:lnTo>
                    <a:pt x="194681" y="29713"/>
                  </a:lnTo>
                  <a:lnTo>
                    <a:pt x="153592" y="50247"/>
                  </a:lnTo>
                  <a:lnTo>
                    <a:pt x="117860" y="75672"/>
                  </a:lnTo>
                  <a:lnTo>
                    <a:pt x="86924" y="106064"/>
                  </a:lnTo>
                  <a:lnTo>
                    <a:pt x="60221" y="141502"/>
                  </a:lnTo>
                  <a:lnTo>
                    <a:pt x="37192" y="182063"/>
                  </a:lnTo>
                  <a:lnTo>
                    <a:pt x="19549" y="223620"/>
                  </a:lnTo>
                  <a:lnTo>
                    <a:pt x="6266" y="270159"/>
                  </a:lnTo>
                  <a:lnTo>
                    <a:pt x="0" y="319151"/>
                  </a:lnTo>
                  <a:lnTo>
                    <a:pt x="3410" y="368067"/>
                  </a:lnTo>
                  <a:lnTo>
                    <a:pt x="12467" y="407325"/>
                  </a:lnTo>
                  <a:lnTo>
                    <a:pt x="21364" y="433489"/>
                  </a:lnTo>
                  <a:lnTo>
                    <a:pt x="30067" y="453251"/>
                  </a:lnTo>
                  <a:lnTo>
                    <a:pt x="38538" y="473299"/>
                  </a:lnTo>
                  <a:lnTo>
                    <a:pt x="63550" y="519360"/>
                  </a:lnTo>
                  <a:lnTo>
                    <a:pt x="100087" y="560535"/>
                  </a:lnTo>
                  <a:lnTo>
                    <a:pt x="144146" y="595700"/>
                  </a:lnTo>
                  <a:lnTo>
                    <a:pt x="191725" y="623731"/>
                  </a:lnTo>
                  <a:close/>
                </a:path>
              </a:pathLst>
            </a:custGeom>
            <a:ln w="4610">
              <a:solidFill>
                <a:srgbClr val="231F20"/>
              </a:solidFill>
            </a:ln>
          </p:spPr>
          <p:txBody>
            <a:bodyPr wrap="square" lIns="0" tIns="0" rIns="0" bIns="0" rtlCol="0"/>
            <a:lstStyle/>
            <a:p>
              <a:endParaRPr/>
            </a:p>
          </p:txBody>
        </p:sp>
        <p:sp>
          <p:nvSpPr>
            <p:cNvPr id="8" name="object 8"/>
            <p:cNvSpPr/>
            <p:nvPr/>
          </p:nvSpPr>
          <p:spPr>
            <a:xfrm>
              <a:off x="6261157" y="359307"/>
              <a:ext cx="391795" cy="363220"/>
            </a:xfrm>
            <a:custGeom>
              <a:avLst/>
              <a:gdLst/>
              <a:ahLst/>
              <a:cxnLst/>
              <a:rect l="l" t="t" r="r" b="b"/>
              <a:pathLst>
                <a:path w="391795" h="363220">
                  <a:moveTo>
                    <a:pt x="195525" y="52262"/>
                  </a:moveTo>
                  <a:lnTo>
                    <a:pt x="209358" y="41286"/>
                  </a:lnTo>
                  <a:lnTo>
                    <a:pt x="227110" y="26708"/>
                  </a:lnTo>
                  <a:lnTo>
                    <a:pt x="249482" y="13223"/>
                  </a:lnTo>
                  <a:lnTo>
                    <a:pt x="324821" y="13378"/>
                  </a:lnTo>
                  <a:lnTo>
                    <a:pt x="361517" y="40268"/>
                  </a:lnTo>
                  <a:lnTo>
                    <a:pt x="384626" y="74629"/>
                  </a:lnTo>
                  <a:lnTo>
                    <a:pt x="391511" y="104891"/>
                  </a:lnTo>
                  <a:lnTo>
                    <a:pt x="379927" y="154947"/>
                  </a:lnTo>
                  <a:lnTo>
                    <a:pt x="357960" y="197256"/>
                  </a:lnTo>
                  <a:lnTo>
                    <a:pt x="330773" y="232791"/>
                  </a:lnTo>
                  <a:lnTo>
                    <a:pt x="303533" y="262524"/>
                  </a:lnTo>
                  <a:lnTo>
                    <a:pt x="281402" y="287428"/>
                  </a:lnTo>
                  <a:lnTo>
                    <a:pt x="258008" y="313441"/>
                  </a:lnTo>
                  <a:lnTo>
                    <a:pt x="231501" y="337999"/>
                  </a:lnTo>
                  <a:lnTo>
                    <a:pt x="208475" y="356147"/>
                  </a:lnTo>
                  <a:lnTo>
                    <a:pt x="195525" y="362929"/>
                  </a:lnTo>
                  <a:lnTo>
                    <a:pt x="179995" y="350483"/>
                  </a:lnTo>
                  <a:lnTo>
                    <a:pt x="151027" y="321448"/>
                  </a:lnTo>
                  <a:lnTo>
                    <a:pt x="117912" y="286656"/>
                  </a:lnTo>
                  <a:lnTo>
                    <a:pt x="89937" y="256935"/>
                  </a:lnTo>
                  <a:lnTo>
                    <a:pt x="65833" y="231573"/>
                  </a:lnTo>
                  <a:lnTo>
                    <a:pt x="42399" y="204645"/>
                  </a:lnTo>
                  <a:lnTo>
                    <a:pt x="21688" y="174623"/>
                  </a:lnTo>
                  <a:lnTo>
                    <a:pt x="5749" y="139981"/>
                  </a:lnTo>
                  <a:lnTo>
                    <a:pt x="0" y="102020"/>
                  </a:lnTo>
                  <a:lnTo>
                    <a:pt x="6722" y="59257"/>
                  </a:lnTo>
                  <a:lnTo>
                    <a:pt x="28925" y="22470"/>
                  </a:lnTo>
                  <a:lnTo>
                    <a:pt x="69617" y="2440"/>
                  </a:lnTo>
                  <a:lnTo>
                    <a:pt x="106470" y="0"/>
                  </a:lnTo>
                  <a:lnTo>
                    <a:pt x="136764" y="6091"/>
                  </a:lnTo>
                  <a:lnTo>
                    <a:pt x="161059" y="21717"/>
                  </a:lnTo>
                  <a:lnTo>
                    <a:pt x="179917" y="47880"/>
                  </a:lnTo>
                  <a:lnTo>
                    <a:pt x="184182" y="54641"/>
                  </a:lnTo>
                  <a:lnTo>
                    <a:pt x="187602" y="56567"/>
                  </a:lnTo>
                  <a:lnTo>
                    <a:pt x="191081" y="55246"/>
                  </a:lnTo>
                  <a:lnTo>
                    <a:pt x="195525" y="52262"/>
                  </a:lnTo>
                  <a:close/>
                </a:path>
              </a:pathLst>
            </a:custGeom>
            <a:ln w="4610">
              <a:solidFill>
                <a:srgbClr val="231F20"/>
              </a:solidFill>
            </a:ln>
          </p:spPr>
          <p:txBody>
            <a:bodyPr wrap="square" lIns="0" tIns="0" rIns="0" bIns="0" rtlCol="0"/>
            <a:lstStyle/>
            <a:p>
              <a:endParaRPr/>
            </a:p>
          </p:txBody>
        </p:sp>
      </p:grpSp>
      <p:sp>
        <p:nvSpPr>
          <p:cNvPr id="9" name="object 9"/>
          <p:cNvSpPr txBox="1">
            <a:spLocks noGrp="1"/>
          </p:cNvSpPr>
          <p:nvPr>
            <p:ph type="title"/>
          </p:nvPr>
        </p:nvSpPr>
        <p:spPr>
          <a:xfrm>
            <a:off x="288606" y="256724"/>
            <a:ext cx="5744805" cy="841897"/>
          </a:xfrm>
          <a:prstGeom prst="rect">
            <a:avLst/>
          </a:prstGeom>
        </p:spPr>
        <p:txBody>
          <a:bodyPr vert="horz" wrap="square" lIns="0" tIns="71755" rIns="0" bIns="0" rtlCol="0">
            <a:spAutoFit/>
          </a:bodyPr>
          <a:lstStyle/>
          <a:p>
            <a:pPr marL="31750">
              <a:lnSpc>
                <a:spcPct val="100000"/>
              </a:lnSpc>
              <a:spcBef>
                <a:spcPts val="565"/>
              </a:spcBef>
            </a:pPr>
            <a:r>
              <a:rPr lang="fi-FI" dirty="0"/>
              <a:t>ATTENDO VILLA TAPIOLA</a:t>
            </a:r>
            <a:br>
              <a:rPr lang="fi-FI" dirty="0"/>
            </a:br>
            <a:r>
              <a:rPr dirty="0"/>
              <a:t>RUOKALISTA</a:t>
            </a:r>
            <a:r>
              <a:rPr lang="fi-FI" dirty="0"/>
              <a:t> vko 38, 43, 49</a:t>
            </a:r>
            <a:br>
              <a:rPr lang="fi-FI" sz="1200" spc="10" dirty="0">
                <a:solidFill>
                  <a:srgbClr val="231F20"/>
                </a:solidFill>
              </a:rPr>
            </a:br>
            <a:endParaRPr sz="1200" dirty="0"/>
          </a:p>
        </p:txBody>
      </p:sp>
      <p:graphicFrame>
        <p:nvGraphicFramePr>
          <p:cNvPr id="10" name="object 10"/>
          <p:cNvGraphicFramePr>
            <a:graphicFrameLocks noGrp="1"/>
          </p:cNvGraphicFramePr>
          <p:nvPr>
            <p:extLst>
              <p:ext uri="{D42A27DB-BD31-4B8C-83A1-F6EECF244321}">
                <p14:modId xmlns:p14="http://schemas.microsoft.com/office/powerpoint/2010/main" val="1710733057"/>
              </p:ext>
            </p:extLst>
          </p:nvPr>
        </p:nvGraphicFramePr>
        <p:xfrm>
          <a:off x="334508" y="1097608"/>
          <a:ext cx="10043547" cy="6264447"/>
        </p:xfrm>
        <a:graphic>
          <a:graphicData uri="http://schemas.openxmlformats.org/drawingml/2006/table">
            <a:tbl>
              <a:tblPr firstRow="1" bandRow="1">
                <a:tableStyleId>{2D5ABB26-0587-4C30-8999-92F81FD0307C}</a:tableStyleId>
              </a:tblPr>
              <a:tblGrid>
                <a:gridCol w="479747">
                  <a:extLst>
                    <a:ext uri="{9D8B030D-6E8A-4147-A177-3AD203B41FA5}">
                      <a16:colId xmlns:a16="http://schemas.microsoft.com/office/drawing/2014/main" val="20000"/>
                    </a:ext>
                  </a:extLst>
                </a:gridCol>
                <a:gridCol w="2015572">
                  <a:extLst>
                    <a:ext uri="{9D8B030D-6E8A-4147-A177-3AD203B41FA5}">
                      <a16:colId xmlns:a16="http://schemas.microsoft.com/office/drawing/2014/main" val="20001"/>
                    </a:ext>
                  </a:extLst>
                </a:gridCol>
                <a:gridCol w="2015572">
                  <a:extLst>
                    <a:ext uri="{9D8B030D-6E8A-4147-A177-3AD203B41FA5}">
                      <a16:colId xmlns:a16="http://schemas.microsoft.com/office/drawing/2014/main" val="20002"/>
                    </a:ext>
                  </a:extLst>
                </a:gridCol>
                <a:gridCol w="1501512">
                  <a:extLst>
                    <a:ext uri="{9D8B030D-6E8A-4147-A177-3AD203B41FA5}">
                      <a16:colId xmlns:a16="http://schemas.microsoft.com/office/drawing/2014/main" val="20003"/>
                    </a:ext>
                  </a:extLst>
                </a:gridCol>
                <a:gridCol w="2123989">
                  <a:extLst>
                    <a:ext uri="{9D8B030D-6E8A-4147-A177-3AD203B41FA5}">
                      <a16:colId xmlns:a16="http://schemas.microsoft.com/office/drawing/2014/main" val="20004"/>
                    </a:ext>
                  </a:extLst>
                </a:gridCol>
                <a:gridCol w="1907155">
                  <a:extLst>
                    <a:ext uri="{9D8B030D-6E8A-4147-A177-3AD203B41FA5}">
                      <a16:colId xmlns:a16="http://schemas.microsoft.com/office/drawing/2014/main" val="20005"/>
                    </a:ext>
                  </a:extLst>
                </a:gridCol>
              </a:tblGrid>
              <a:tr h="251709">
                <a:tc gridSpan="2">
                  <a:txBody>
                    <a:bodyPr/>
                    <a:lstStyle/>
                    <a:p>
                      <a:pPr marL="1199515">
                        <a:lnSpc>
                          <a:spcPct val="100000"/>
                        </a:lnSpc>
                        <a:spcBef>
                          <a:spcPts val="665"/>
                        </a:spcBef>
                      </a:pPr>
                      <a:r>
                        <a:rPr sz="700" b="0" spc="-10" dirty="0">
                          <a:solidFill>
                            <a:srgbClr val="FFFFFF"/>
                          </a:solidFill>
                          <a:latin typeface="Montserrat Thin"/>
                          <a:cs typeface="Montserrat Thin"/>
                        </a:rPr>
                        <a:t>AAMIAINEN</a:t>
                      </a:r>
                      <a:endParaRPr sz="700">
                        <a:latin typeface="Montserrat Thin"/>
                        <a:cs typeface="Montserrat Thin"/>
                      </a:endParaRPr>
                    </a:p>
                  </a:txBody>
                  <a:tcPr marL="0" marR="0" marT="84455" marB="0">
                    <a:lnL w="3175">
                      <a:solidFill>
                        <a:srgbClr val="231F20"/>
                      </a:solidFill>
                      <a:prstDash val="solid"/>
                    </a:lnL>
                    <a:lnR w="3175">
                      <a:solidFill>
                        <a:srgbClr val="F2E8DF"/>
                      </a:solidFill>
                      <a:prstDash val="solid"/>
                    </a:lnR>
                    <a:lnT w="3175">
                      <a:solidFill>
                        <a:srgbClr val="231F20"/>
                      </a:solidFill>
                      <a:prstDash val="solid"/>
                    </a:lnT>
                    <a:lnB w="6350">
                      <a:solidFill>
                        <a:srgbClr val="231F20"/>
                      </a:solidFill>
                      <a:prstDash val="solid"/>
                    </a:lnB>
                    <a:solidFill>
                      <a:srgbClr val="113A58"/>
                    </a:solidFill>
                  </a:tcPr>
                </a:tc>
                <a:tc hMerge="1">
                  <a:txBody>
                    <a:bodyPr/>
                    <a:lstStyle/>
                    <a:p>
                      <a:endParaRPr/>
                    </a:p>
                  </a:txBody>
                  <a:tcPr marL="0" marR="0" marT="0" marB="0"/>
                </a:tc>
                <a:tc>
                  <a:txBody>
                    <a:bodyPr/>
                    <a:lstStyle/>
                    <a:p>
                      <a:pPr algn="ctr">
                        <a:lnSpc>
                          <a:spcPct val="100000"/>
                        </a:lnSpc>
                        <a:spcBef>
                          <a:spcPts val="665"/>
                        </a:spcBef>
                      </a:pPr>
                      <a:r>
                        <a:rPr sz="700" b="0" spc="-10" dirty="0">
                          <a:solidFill>
                            <a:srgbClr val="FFFFFF"/>
                          </a:solidFill>
                          <a:latin typeface="Montserrat Thin"/>
                          <a:cs typeface="Montserrat Thin"/>
                        </a:rPr>
                        <a:t>LOUNAS</a:t>
                      </a:r>
                      <a:endParaRPr sz="700">
                        <a:latin typeface="Montserrat Thin"/>
                        <a:cs typeface="Montserrat Thin"/>
                      </a:endParaRPr>
                    </a:p>
                  </a:txBody>
                  <a:tcPr marL="0" marR="0" marT="84455" marB="0">
                    <a:lnL w="3175">
                      <a:solidFill>
                        <a:srgbClr val="F2E8DF"/>
                      </a:solidFill>
                      <a:prstDash val="solid"/>
                    </a:lnL>
                    <a:lnR w="3175">
                      <a:solidFill>
                        <a:srgbClr val="F2E8DF"/>
                      </a:solidFill>
                      <a:prstDash val="solid"/>
                    </a:lnR>
                    <a:lnT w="3175">
                      <a:solidFill>
                        <a:srgbClr val="231F20"/>
                      </a:solidFill>
                      <a:prstDash val="solid"/>
                    </a:lnT>
                    <a:lnB w="6350">
                      <a:solidFill>
                        <a:srgbClr val="231F20"/>
                      </a:solidFill>
                      <a:prstDash val="solid"/>
                    </a:lnB>
                    <a:solidFill>
                      <a:srgbClr val="113A58"/>
                    </a:solidFill>
                  </a:tcPr>
                </a:tc>
                <a:tc>
                  <a:txBody>
                    <a:bodyPr/>
                    <a:lstStyle/>
                    <a:p>
                      <a:pPr marL="445770">
                        <a:lnSpc>
                          <a:spcPct val="100000"/>
                        </a:lnSpc>
                        <a:spcBef>
                          <a:spcPts val="665"/>
                        </a:spcBef>
                      </a:pPr>
                      <a:r>
                        <a:rPr sz="700" b="0" spc="-10" dirty="0">
                          <a:solidFill>
                            <a:srgbClr val="FFFFFF"/>
                          </a:solidFill>
                          <a:latin typeface="Montserrat Thin"/>
                          <a:cs typeface="Montserrat Thin"/>
                        </a:rPr>
                        <a:t>PÄIVÄKAHVI</a:t>
                      </a:r>
                      <a:endParaRPr sz="700">
                        <a:latin typeface="Montserrat Thin"/>
                        <a:cs typeface="Montserrat Thin"/>
                      </a:endParaRPr>
                    </a:p>
                  </a:txBody>
                  <a:tcPr marL="0" marR="0" marT="84455" marB="0">
                    <a:lnL w="3175">
                      <a:solidFill>
                        <a:srgbClr val="F2E8DF"/>
                      </a:solidFill>
                      <a:prstDash val="solid"/>
                    </a:lnL>
                    <a:lnR w="3175">
                      <a:solidFill>
                        <a:srgbClr val="F2E8DF"/>
                      </a:solidFill>
                      <a:prstDash val="solid"/>
                    </a:lnR>
                    <a:lnT w="3175">
                      <a:solidFill>
                        <a:srgbClr val="231F20"/>
                      </a:solidFill>
                      <a:prstDash val="solid"/>
                    </a:lnT>
                    <a:lnB w="6350">
                      <a:solidFill>
                        <a:srgbClr val="231F20"/>
                      </a:solidFill>
                      <a:prstDash val="solid"/>
                    </a:lnB>
                    <a:solidFill>
                      <a:srgbClr val="113A58"/>
                    </a:solidFill>
                  </a:tcPr>
                </a:tc>
                <a:tc>
                  <a:txBody>
                    <a:bodyPr/>
                    <a:lstStyle/>
                    <a:p>
                      <a:pPr algn="ctr">
                        <a:lnSpc>
                          <a:spcPct val="100000"/>
                        </a:lnSpc>
                        <a:spcBef>
                          <a:spcPts val="665"/>
                        </a:spcBef>
                      </a:pPr>
                      <a:r>
                        <a:rPr sz="700" b="0" spc="-10" dirty="0">
                          <a:solidFill>
                            <a:srgbClr val="FFFFFF"/>
                          </a:solidFill>
                          <a:latin typeface="Montserrat Thin"/>
                          <a:cs typeface="Montserrat Thin"/>
                        </a:rPr>
                        <a:t>PÄIVÄLLINEN</a:t>
                      </a:r>
                      <a:endParaRPr sz="700">
                        <a:latin typeface="Montserrat Thin"/>
                        <a:cs typeface="Montserrat Thin"/>
                      </a:endParaRPr>
                    </a:p>
                  </a:txBody>
                  <a:tcPr marL="0" marR="0" marT="84455" marB="0">
                    <a:lnL w="3175">
                      <a:solidFill>
                        <a:srgbClr val="F2E8DF"/>
                      </a:solidFill>
                      <a:prstDash val="solid"/>
                    </a:lnL>
                    <a:lnR w="3175">
                      <a:solidFill>
                        <a:srgbClr val="F2E8DF"/>
                      </a:solidFill>
                      <a:prstDash val="solid"/>
                    </a:lnR>
                    <a:lnT w="3175">
                      <a:solidFill>
                        <a:srgbClr val="231F20"/>
                      </a:solidFill>
                      <a:prstDash val="solid"/>
                    </a:lnT>
                    <a:lnB w="6350">
                      <a:solidFill>
                        <a:srgbClr val="231F20"/>
                      </a:solidFill>
                      <a:prstDash val="solid"/>
                    </a:lnB>
                    <a:solidFill>
                      <a:srgbClr val="113A58"/>
                    </a:solidFill>
                  </a:tcPr>
                </a:tc>
                <a:tc>
                  <a:txBody>
                    <a:bodyPr/>
                    <a:lstStyle/>
                    <a:p>
                      <a:pPr algn="ctr">
                        <a:lnSpc>
                          <a:spcPct val="100000"/>
                        </a:lnSpc>
                        <a:spcBef>
                          <a:spcPts val="665"/>
                        </a:spcBef>
                      </a:pPr>
                      <a:r>
                        <a:rPr sz="700" b="0" spc="-10" dirty="0">
                          <a:solidFill>
                            <a:srgbClr val="FFFFFF"/>
                          </a:solidFill>
                          <a:latin typeface="Montserrat Thin"/>
                          <a:cs typeface="Montserrat Thin"/>
                        </a:rPr>
                        <a:t>ILTAPALA</a:t>
                      </a:r>
                      <a:endParaRPr sz="700">
                        <a:latin typeface="Montserrat Thin"/>
                        <a:cs typeface="Montserrat Thin"/>
                      </a:endParaRPr>
                    </a:p>
                  </a:txBody>
                  <a:tcPr marL="0" marR="0" marT="84455" marB="0">
                    <a:lnL w="3175">
                      <a:solidFill>
                        <a:srgbClr val="F2E8DF"/>
                      </a:solidFill>
                      <a:prstDash val="solid"/>
                    </a:lnL>
                    <a:lnR w="3175">
                      <a:solidFill>
                        <a:srgbClr val="231F20"/>
                      </a:solidFill>
                      <a:prstDash val="solid"/>
                    </a:lnR>
                    <a:lnT w="3175">
                      <a:solidFill>
                        <a:srgbClr val="231F20"/>
                      </a:solidFill>
                      <a:prstDash val="solid"/>
                    </a:lnT>
                    <a:lnB w="6350">
                      <a:solidFill>
                        <a:srgbClr val="231F20"/>
                      </a:solidFill>
                      <a:prstDash val="solid"/>
                    </a:lnB>
                    <a:solidFill>
                      <a:srgbClr val="113A58"/>
                    </a:solidFill>
                  </a:tcPr>
                </a:tc>
                <a:extLst>
                  <a:ext uri="{0D108BD9-81ED-4DB2-BD59-A6C34878D82A}">
                    <a16:rowId xmlns:a16="http://schemas.microsoft.com/office/drawing/2014/main" val="10000"/>
                  </a:ext>
                </a:extLst>
              </a:tr>
              <a:tr h="766906">
                <a:tc>
                  <a:txBody>
                    <a:bodyPr/>
                    <a:lstStyle/>
                    <a:p>
                      <a:pPr>
                        <a:lnSpc>
                          <a:spcPct val="100000"/>
                        </a:lnSpc>
                      </a:pPr>
                      <a:endParaRPr sz="900">
                        <a:latin typeface="Times New Roman"/>
                        <a:cs typeface="Times New Roman"/>
                      </a:endParaRPr>
                    </a:p>
                    <a:p>
                      <a:pPr>
                        <a:lnSpc>
                          <a:spcPct val="100000"/>
                        </a:lnSpc>
                      </a:pPr>
                      <a:endParaRPr sz="900">
                        <a:latin typeface="Times New Roman"/>
                        <a:cs typeface="Times New Roman"/>
                      </a:endParaRPr>
                    </a:p>
                    <a:p>
                      <a:pPr marL="160655">
                        <a:lnSpc>
                          <a:spcPct val="100000"/>
                        </a:lnSpc>
                        <a:spcBef>
                          <a:spcPts val="680"/>
                        </a:spcBef>
                      </a:pPr>
                      <a:r>
                        <a:rPr sz="700" b="1" spc="-25" dirty="0">
                          <a:solidFill>
                            <a:srgbClr val="113A58"/>
                          </a:solidFill>
                          <a:latin typeface="Montserrat SemiBold"/>
                          <a:cs typeface="Montserrat SemiBold"/>
                        </a:rPr>
                        <a:t>MA</a:t>
                      </a:r>
                      <a:endParaRPr sz="70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tc>
                  <a:txBody>
                    <a:bodyPr/>
                    <a:lstStyle/>
                    <a:p>
                      <a:pPr marL="620395" marR="613410" algn="ctr">
                        <a:lnSpc>
                          <a:spcPct val="100000"/>
                        </a:lnSpc>
                        <a:spcBef>
                          <a:spcPts val="100"/>
                        </a:spcBef>
                      </a:pPr>
                      <a:r>
                        <a:rPr lang="fi-FI" sz="700" b="0" spc="-10" dirty="0">
                          <a:solidFill>
                            <a:srgbClr val="231F20"/>
                          </a:solidFill>
                          <a:latin typeface="Montserrat Light"/>
                          <a:cs typeface="Montserrat Light"/>
                        </a:rPr>
                        <a:t>4-</a:t>
                      </a:r>
                      <a:r>
                        <a:rPr lang="fi-FI" sz="700" b="0" dirty="0">
                          <a:solidFill>
                            <a:srgbClr val="231F20"/>
                          </a:solidFill>
                          <a:latin typeface="Montserrat Light"/>
                          <a:cs typeface="Montserrat Light"/>
                        </a:rPr>
                        <a:t>viljanpuuroa </a:t>
                      </a:r>
                      <a:r>
                        <a:rPr lang="fi-FI" sz="700" b="0" spc="-50" dirty="0">
                          <a:solidFill>
                            <a:srgbClr val="231F20"/>
                          </a:solidFill>
                          <a:latin typeface="Montserrat Light"/>
                          <a:cs typeface="Montserrat Light"/>
                        </a:rPr>
                        <a:t>M</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Mehukeittoa </a:t>
                      </a:r>
                    </a:p>
                    <a:p>
                      <a:pPr marL="620395" marR="613410" lvl="0" algn="ctr">
                        <a:lnSpc>
                          <a:spcPct val="100000"/>
                        </a:lnSpc>
                        <a:spcBef>
                          <a:spcPts val="100"/>
                        </a:spcBef>
                        <a:buNone/>
                      </a:pPr>
                      <a:r>
                        <a:rPr lang="fi-FI" sz="700" b="0" spc="-10" dirty="0">
                          <a:solidFill>
                            <a:srgbClr val="231F20"/>
                          </a:solidFill>
                          <a:latin typeface="Montserrat Light"/>
                          <a:cs typeface="Montserrat Light"/>
                        </a:rPr>
                        <a:t>Smoothie</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Juustoa,</a:t>
                      </a:r>
                    </a:p>
                    <a:p>
                      <a:pPr marL="620395" marR="613410" lvl="0" algn="ctr">
                        <a:lnSpc>
                          <a:spcPct val="100000"/>
                        </a:lnSpc>
                        <a:spcBef>
                          <a:spcPts val="100"/>
                        </a:spcBef>
                        <a:buNone/>
                      </a:pPr>
                      <a:r>
                        <a:rPr lang="fi-FI" sz="700" b="0" spc="-10" dirty="0">
                          <a:solidFill>
                            <a:srgbClr val="231F20"/>
                          </a:solidFill>
                          <a:latin typeface="Montserrat Light"/>
                          <a:cs typeface="Montserrat Light"/>
                        </a:rPr>
                        <a:t>leikkelettä</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Tuorevihanneksia</a:t>
                      </a:r>
                      <a:endParaRPr lang="fi-FI" sz="700" dirty="0">
                        <a:latin typeface="Montserrat Light"/>
                        <a:cs typeface="Montserrat Light"/>
                      </a:endParaRPr>
                    </a:p>
                  </a:txBody>
                  <a:tcPr marL="0" marR="0" marT="45085" marB="0" anchor="ctr">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tc>
                  <a:txBody>
                    <a:bodyPr/>
                    <a:lstStyle/>
                    <a:p>
                      <a:pPr marL="327025" marR="319405" algn="ctr">
                        <a:lnSpc>
                          <a:spcPct val="100000"/>
                        </a:lnSpc>
                        <a:spcBef>
                          <a:spcPts val="200"/>
                        </a:spcBef>
                      </a:pPr>
                      <a:r>
                        <a:rPr sz="700" b="0" dirty="0" err="1">
                          <a:solidFill>
                            <a:srgbClr val="231F20"/>
                          </a:solidFill>
                          <a:latin typeface="Montserrat Light"/>
                          <a:cs typeface="Montserrat Light"/>
                        </a:rPr>
                        <a:t>Lihap</a:t>
                      </a:r>
                      <a:r>
                        <a:rPr lang="fi-FI" sz="700" b="0" dirty="0" err="1">
                          <a:solidFill>
                            <a:srgbClr val="231F20"/>
                          </a:solidFill>
                          <a:latin typeface="Montserrat Light"/>
                          <a:cs typeface="Montserrat Light"/>
                        </a:rPr>
                        <a:t>yöryköitä</a:t>
                      </a:r>
                      <a:r>
                        <a:rPr sz="700" b="0" spc="60" dirty="0">
                          <a:solidFill>
                            <a:srgbClr val="231F20"/>
                          </a:solidFill>
                          <a:latin typeface="Montserrat Light"/>
                          <a:cs typeface="Montserrat Light"/>
                        </a:rPr>
                        <a:t> </a:t>
                      </a:r>
                      <a:r>
                        <a:rPr lang="fi-FI" sz="700" b="0" spc="60" dirty="0">
                          <a:solidFill>
                            <a:srgbClr val="231F20"/>
                          </a:solidFill>
                          <a:latin typeface="Montserrat Light"/>
                          <a:cs typeface="Montserrat Light"/>
                        </a:rPr>
                        <a:t>M,G </a:t>
                      </a:r>
                      <a:endParaRPr lang="en-US" dirty="0"/>
                    </a:p>
                    <a:p>
                      <a:pPr marL="327025" marR="319405" lvl="0" algn="ctr">
                        <a:lnSpc>
                          <a:spcPct val="100000"/>
                        </a:lnSpc>
                        <a:spcBef>
                          <a:spcPts val="200"/>
                        </a:spcBef>
                        <a:buNone/>
                      </a:pPr>
                      <a:r>
                        <a:rPr lang="fi-FI" sz="700" b="0" spc="-10" dirty="0">
                          <a:solidFill>
                            <a:srgbClr val="231F20"/>
                          </a:solidFill>
                          <a:latin typeface="Montserrat Light"/>
                          <a:cs typeface="Montserrat Light"/>
                        </a:rPr>
                        <a:t>Ruskea</a:t>
                      </a:r>
                      <a:r>
                        <a:rPr sz="700" b="0" spc="-10" dirty="0" err="1">
                          <a:solidFill>
                            <a:srgbClr val="231F20"/>
                          </a:solidFill>
                          <a:latin typeface="Montserrat Light"/>
                          <a:cs typeface="Montserrat Light"/>
                        </a:rPr>
                        <a:t>kastik</a:t>
                      </a:r>
                      <a:r>
                        <a:rPr lang="fi-FI" sz="700" b="0" spc="-10" dirty="0" err="1">
                          <a:solidFill>
                            <a:srgbClr val="231F20"/>
                          </a:solidFill>
                          <a:latin typeface="Montserrat Light"/>
                          <a:cs typeface="Montserrat Light"/>
                        </a:rPr>
                        <a:t>etta</a:t>
                      </a:r>
                      <a:r>
                        <a:rPr sz="700" b="0" spc="60" dirty="0">
                          <a:solidFill>
                            <a:srgbClr val="231F20"/>
                          </a:solidFill>
                          <a:latin typeface="Montserrat Light"/>
                          <a:cs typeface="Montserrat Light"/>
                        </a:rPr>
                        <a:t> </a:t>
                      </a:r>
                      <a:r>
                        <a:rPr sz="700" b="0" spc="-50" dirty="0">
                          <a:solidFill>
                            <a:srgbClr val="231F20"/>
                          </a:solidFill>
                          <a:latin typeface="Montserrat Light"/>
                          <a:cs typeface="Montserrat Light"/>
                        </a:rPr>
                        <a:t>L</a:t>
                      </a:r>
                      <a:r>
                        <a:rPr lang="fi-FI" sz="700" b="0" spc="-50" dirty="0">
                          <a:solidFill>
                            <a:srgbClr val="231F20"/>
                          </a:solidFill>
                          <a:latin typeface="Montserrat Light"/>
                          <a:cs typeface="Montserrat Light"/>
                        </a:rPr>
                        <a:t>,</a:t>
                      </a:r>
                    </a:p>
                    <a:p>
                      <a:pPr marL="327025" marR="319405" algn="ctr">
                        <a:lnSpc>
                          <a:spcPct val="100000"/>
                        </a:lnSpc>
                        <a:spcBef>
                          <a:spcPts val="200"/>
                        </a:spcBef>
                      </a:pPr>
                      <a:r>
                        <a:rPr sz="700" b="0" dirty="0" err="1">
                          <a:solidFill>
                            <a:srgbClr val="231F20"/>
                          </a:solidFill>
                          <a:latin typeface="Montserrat Light"/>
                          <a:cs typeface="Montserrat Light"/>
                        </a:rPr>
                        <a:t>Perunasosetta</a:t>
                      </a:r>
                      <a:r>
                        <a:rPr sz="700" b="0" spc="-30" dirty="0">
                          <a:solidFill>
                            <a:srgbClr val="231F20"/>
                          </a:solidFill>
                          <a:latin typeface="Montserrat Light"/>
                          <a:cs typeface="Montserrat Light"/>
                        </a:rPr>
                        <a:t> </a:t>
                      </a:r>
                      <a:r>
                        <a:rPr sz="700" b="0" spc="-25" dirty="0">
                          <a:solidFill>
                            <a:srgbClr val="231F20"/>
                          </a:solidFill>
                          <a:latin typeface="Montserrat Light"/>
                          <a:cs typeface="Montserrat Light"/>
                        </a:rPr>
                        <a:t>L,G</a:t>
                      </a:r>
                      <a:r>
                        <a:rPr sz="700" b="0" spc="500" dirty="0">
                          <a:solidFill>
                            <a:srgbClr val="231F20"/>
                          </a:solidFill>
                          <a:latin typeface="Montserrat Light"/>
                          <a:cs typeface="Montserrat Light"/>
                        </a:rPr>
                        <a:t> </a:t>
                      </a:r>
                      <a:endParaRPr lang="en-US" sz="700" dirty="0">
                        <a:latin typeface="Montserrat Light"/>
                        <a:cs typeface="Montserrat Light"/>
                      </a:endParaRPr>
                    </a:p>
                    <a:p>
                      <a:pPr marL="327025" marR="319405" lvl="0" algn="ctr">
                        <a:lnSpc>
                          <a:spcPct val="100000"/>
                        </a:lnSpc>
                        <a:spcBef>
                          <a:spcPts val="200"/>
                        </a:spcBef>
                        <a:buNone/>
                      </a:pPr>
                      <a:r>
                        <a:rPr sz="700" b="0" spc="-10" dirty="0">
                          <a:solidFill>
                            <a:srgbClr val="231F20"/>
                          </a:solidFill>
                          <a:latin typeface="Montserrat Light"/>
                          <a:cs typeface="Montserrat Light"/>
                        </a:rPr>
                        <a:t>P</a:t>
                      </a:r>
                      <a:r>
                        <a:rPr lang="fi-FI" sz="700" b="0" spc="-10" dirty="0" err="1">
                          <a:solidFill>
                            <a:srgbClr val="231F20"/>
                          </a:solidFill>
                          <a:latin typeface="Montserrat Light"/>
                          <a:cs typeface="Montserrat Light"/>
                        </a:rPr>
                        <a:t>aahdettuja</a:t>
                      </a:r>
                      <a:r>
                        <a:rPr lang="fi-FI" sz="700" b="0" spc="-10" dirty="0">
                          <a:solidFill>
                            <a:srgbClr val="231F20"/>
                          </a:solidFill>
                          <a:latin typeface="Montserrat Light"/>
                          <a:cs typeface="Montserrat Light"/>
                        </a:rPr>
                        <a:t> </a:t>
                      </a:r>
                      <a:r>
                        <a:rPr lang="fi-FI" sz="700" b="0" spc="-10" dirty="0" err="1">
                          <a:solidFill>
                            <a:srgbClr val="231F20"/>
                          </a:solidFill>
                          <a:latin typeface="Montserrat Light"/>
                          <a:cs typeface="Montserrat Light"/>
                        </a:rPr>
                        <a:t>säräjuureksia</a:t>
                      </a:r>
                      <a:r>
                        <a:rPr lang="fi-FI" sz="700" b="0" spc="-10" dirty="0">
                          <a:solidFill>
                            <a:srgbClr val="231F20"/>
                          </a:solidFill>
                          <a:latin typeface="Montserrat Light"/>
                          <a:cs typeface="Montserrat Light"/>
                        </a:rPr>
                        <a:t> M,G</a:t>
                      </a:r>
                    </a:p>
                    <a:p>
                      <a:pPr marL="327025" marR="319405" lvl="0" algn="ctr">
                        <a:lnSpc>
                          <a:spcPct val="100000"/>
                        </a:lnSpc>
                        <a:spcBef>
                          <a:spcPts val="200"/>
                        </a:spcBef>
                        <a:buNone/>
                      </a:pPr>
                      <a:r>
                        <a:rPr lang="fi-FI" sz="700" b="0" spc="-10" dirty="0">
                          <a:solidFill>
                            <a:srgbClr val="231F20"/>
                          </a:solidFill>
                          <a:latin typeface="Montserrat Light"/>
                          <a:cs typeface="Montserrat Light"/>
                        </a:rPr>
                        <a:t>Puolukkarahkaa L,G</a:t>
                      </a:r>
                    </a:p>
                    <a:p>
                      <a:pPr marL="327025" marR="319405" lvl="0" indent="0" algn="ctr" defTabSz="914400" eaLnBrk="1" fontAlgn="auto" latinLnBrk="0" hangingPunct="1">
                        <a:lnSpc>
                          <a:spcPct val="100000"/>
                        </a:lnSpc>
                        <a:spcBef>
                          <a:spcPts val="200"/>
                        </a:spcBef>
                        <a:spcAft>
                          <a:spcPts val="0"/>
                        </a:spcAft>
                        <a:buClrTx/>
                        <a:buSzTx/>
                        <a:buFontTx/>
                        <a:buNone/>
                        <a:tabLst/>
                        <a:defRPr/>
                      </a:pPr>
                      <a:r>
                        <a:rPr lang="fi-FI" sz="700" b="0" dirty="0">
                          <a:solidFill>
                            <a:srgbClr val="231F20"/>
                          </a:solidFill>
                          <a:latin typeface="Montserrat Light"/>
                          <a:cs typeface="Montserrat Light"/>
                        </a:rPr>
                        <a:t>Salaattivalikoima</a:t>
                      </a:r>
                      <a:endParaRPr lang="fi-FI" sz="700" dirty="0">
                        <a:latin typeface="Montserrat Light"/>
                        <a:cs typeface="Montserrat Light"/>
                      </a:endParaRPr>
                    </a:p>
                  </a:txBody>
                  <a:tcPr marL="0" marR="0" marT="45085" marB="0" anchor="ctr">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tc>
                  <a:txBody>
                    <a:bodyPr/>
                    <a:lstStyle/>
                    <a:p>
                      <a:pPr algn="ctr">
                        <a:lnSpc>
                          <a:spcPct val="100000"/>
                        </a:lnSpc>
                        <a:spcBef>
                          <a:spcPts val="5"/>
                        </a:spcBef>
                      </a:pPr>
                      <a:endParaRPr sz="1100" dirty="0">
                        <a:latin typeface="Times New Roman"/>
                        <a:cs typeface="Times New Roman"/>
                      </a:endParaRPr>
                    </a:p>
                    <a:p>
                      <a:pPr marL="348615" marR="233045" indent="82550" algn="ctr">
                        <a:lnSpc>
                          <a:spcPct val="108000"/>
                        </a:lnSpc>
                        <a:spcBef>
                          <a:spcPts val="0"/>
                        </a:spcBef>
                      </a:pPr>
                      <a:r>
                        <a:rPr lang="en-US" sz="700" b="0" dirty="0" err="1">
                          <a:solidFill>
                            <a:srgbClr val="231F20"/>
                          </a:solidFill>
                          <a:latin typeface="Montserrat Light"/>
                          <a:cs typeface="Montserrat Light"/>
                        </a:rPr>
                        <a:t>Kahvia</a:t>
                      </a:r>
                      <a:r>
                        <a:rPr sz="700" b="0" spc="-20" dirty="0">
                          <a:solidFill>
                            <a:srgbClr val="231F20"/>
                          </a:solidFill>
                          <a:latin typeface="Montserrat Light"/>
                          <a:cs typeface="Montserrat Light"/>
                        </a:rPr>
                        <a:t> </a:t>
                      </a:r>
                      <a:r>
                        <a:rPr sz="700" b="0" dirty="0">
                          <a:solidFill>
                            <a:srgbClr val="231F20"/>
                          </a:solidFill>
                          <a:latin typeface="Montserrat Light"/>
                          <a:cs typeface="Montserrat Light"/>
                        </a:rPr>
                        <a:t>ja</a:t>
                      </a:r>
                      <a:r>
                        <a:rPr sz="700" b="0" spc="-10" dirty="0">
                          <a:solidFill>
                            <a:srgbClr val="231F20"/>
                          </a:solidFill>
                          <a:latin typeface="Montserrat Light"/>
                          <a:cs typeface="Montserrat Light"/>
                        </a:rPr>
                        <a:t> </a:t>
                      </a:r>
                      <a:r>
                        <a:rPr sz="700" b="0" spc="-10" dirty="0" err="1">
                          <a:solidFill>
                            <a:srgbClr val="231F20"/>
                          </a:solidFill>
                          <a:latin typeface="Montserrat Light"/>
                          <a:cs typeface="Montserrat Light"/>
                        </a:rPr>
                        <a:t>teetä</a:t>
                      </a:r>
                      <a:r>
                        <a:rPr lang="fi-FI" sz="700" b="0" spc="500" dirty="0">
                          <a:solidFill>
                            <a:srgbClr val="231F20"/>
                          </a:solidFill>
                          <a:latin typeface="Montserrat Light"/>
                          <a:cs typeface="Montserrat Light"/>
                        </a:rPr>
                        <a:t> </a:t>
                      </a:r>
                      <a:r>
                        <a:rPr lang="fi-FI" sz="700" b="0" dirty="0">
                          <a:solidFill>
                            <a:srgbClr val="231F20"/>
                          </a:solidFill>
                          <a:latin typeface="Montserrat Light"/>
                          <a:cs typeface="Montserrat Light"/>
                        </a:rPr>
                        <a:t>Appelsiinikakkua L</a:t>
                      </a:r>
                    </a:p>
                    <a:p>
                      <a:pPr marL="239395" marR="233045" indent="187960" algn="ctr">
                        <a:lnSpc>
                          <a:spcPct val="109500"/>
                        </a:lnSpc>
                        <a:spcBef>
                          <a:spcPts val="5"/>
                        </a:spcBef>
                      </a:pPr>
                      <a:endParaRPr sz="700" dirty="0">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tc>
                  <a:txBody>
                    <a:bodyPr/>
                    <a:lstStyle/>
                    <a:p>
                      <a:pPr marL="508000" marR="500380" indent="-635" algn="ctr">
                        <a:lnSpc>
                          <a:spcPct val="109500"/>
                        </a:lnSpc>
                        <a:spcBef>
                          <a:spcPts val="5"/>
                        </a:spcBef>
                      </a:pPr>
                      <a:r>
                        <a:rPr lang="fi-FI" sz="700" b="0" dirty="0">
                          <a:solidFill>
                            <a:srgbClr val="231F20"/>
                          </a:solidFill>
                          <a:latin typeface="Montserrat Light"/>
                          <a:cs typeface="Montserrat Light"/>
                        </a:rPr>
                        <a:t>Broileriminestronekeittoa M,G</a:t>
                      </a:r>
                    </a:p>
                    <a:p>
                      <a:pPr marL="508000" marR="500380" lvl="0" indent="-635" algn="ctr" defTabSz="914400" eaLnBrk="1" fontAlgn="auto" latinLnBrk="0" hangingPunct="1">
                        <a:lnSpc>
                          <a:spcPct val="109500"/>
                        </a:lnSpc>
                        <a:spcBef>
                          <a:spcPts val="5"/>
                        </a:spcBef>
                        <a:spcAft>
                          <a:spcPts val="0"/>
                        </a:spcAft>
                        <a:buClrTx/>
                        <a:buSzTx/>
                        <a:buFontTx/>
                        <a:buNone/>
                        <a:tabLst/>
                        <a:defRPr/>
                      </a:pPr>
                      <a:r>
                        <a:rPr lang="fi-FI" sz="700" b="0" spc="-25" dirty="0">
                          <a:solidFill>
                            <a:srgbClr val="231F20"/>
                          </a:solidFill>
                          <a:latin typeface="Montserrat Light"/>
                          <a:cs typeface="Montserrat Light"/>
                        </a:rPr>
                        <a:t>Voileivät juusto /kinkku</a:t>
                      </a:r>
                    </a:p>
                    <a:p>
                      <a:pPr marL="508000" marR="500380" indent="-635" algn="ctr">
                        <a:lnSpc>
                          <a:spcPct val="109500"/>
                        </a:lnSpc>
                        <a:spcBef>
                          <a:spcPts val="5"/>
                        </a:spcBef>
                      </a:pPr>
                      <a:r>
                        <a:rPr lang="fi-FI" sz="700" b="0" dirty="0">
                          <a:solidFill>
                            <a:srgbClr val="231F20"/>
                          </a:solidFill>
                          <a:latin typeface="Montserrat Light"/>
                          <a:cs typeface="Montserrat Light"/>
                        </a:rPr>
                        <a:t>Tuorevihannes</a:t>
                      </a:r>
                    </a:p>
                    <a:p>
                      <a:pPr marL="402590" marR="617220" lvl="0" indent="0" algn="ctr" defTabSz="914400" eaLnBrk="1" fontAlgn="auto" latinLnBrk="0" hangingPunct="1">
                        <a:lnSpc>
                          <a:spcPct val="119100"/>
                        </a:lnSpc>
                        <a:spcBef>
                          <a:spcPts val="75"/>
                        </a:spcBef>
                        <a:spcAft>
                          <a:spcPts val="0"/>
                        </a:spcAft>
                        <a:buClrTx/>
                        <a:buSzTx/>
                        <a:buFontTx/>
                        <a:buNone/>
                        <a:tabLst/>
                        <a:defRPr/>
                      </a:pPr>
                      <a:r>
                        <a:rPr lang="fi-FI" sz="700" b="0" dirty="0">
                          <a:solidFill>
                            <a:srgbClr val="231F20"/>
                          </a:solidFill>
                          <a:latin typeface="Montserrat Light"/>
                          <a:cs typeface="Montserrat Light"/>
                        </a:rPr>
                        <a:t>   </a:t>
                      </a:r>
                      <a:endParaRPr lang="fi-FI" sz="700" dirty="0">
                        <a:latin typeface="Montserrat Light"/>
                        <a:cs typeface="Montserrat Light"/>
                      </a:endParaRPr>
                    </a:p>
                  </a:txBody>
                  <a:tcPr marL="0" marR="0" marT="635" marB="0" anchor="ctr">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tc>
                  <a:txBody>
                    <a:bodyPr/>
                    <a:lstStyle/>
                    <a:p>
                      <a:pPr marL="309880" marR="302895" algn="ctr">
                        <a:lnSpc>
                          <a:spcPct val="109500"/>
                        </a:lnSpc>
                      </a:pPr>
                      <a:r>
                        <a:rPr lang="fi-FI" sz="700" b="0" spc="-25" dirty="0">
                          <a:solidFill>
                            <a:schemeClr val="tx1"/>
                          </a:solidFill>
                          <a:latin typeface="Montserrat Light"/>
                          <a:cs typeface="Montserrat Light"/>
                        </a:rPr>
                        <a:t>Riisipiirakka L</a:t>
                      </a:r>
                    </a:p>
                    <a:p>
                      <a:pPr marL="309880" marR="302895" algn="ctr">
                        <a:lnSpc>
                          <a:spcPct val="109500"/>
                        </a:lnSpc>
                      </a:pPr>
                      <a:r>
                        <a:rPr lang="fi-FI" sz="700" b="0" spc="-25" dirty="0">
                          <a:solidFill>
                            <a:schemeClr val="tx1"/>
                          </a:solidFill>
                          <a:latin typeface="Montserrat Light"/>
                          <a:cs typeface="Montserrat Light"/>
                        </a:rPr>
                        <a:t>Kananmunaa M,G</a:t>
                      </a:r>
                      <a:endParaRPr lang="fi-FI" sz="700" b="0" spc="0" dirty="0">
                        <a:solidFill>
                          <a:schemeClr val="tx1"/>
                        </a:solidFill>
                        <a:latin typeface="Montserrat Light"/>
                        <a:cs typeface="Montserrat Light"/>
                      </a:endParaRPr>
                    </a:p>
                    <a:p>
                      <a:pPr marL="309880" marR="302895" algn="ctr">
                        <a:lnSpc>
                          <a:spcPct val="109500"/>
                        </a:lnSpc>
                      </a:pPr>
                      <a:r>
                        <a:rPr sz="700" b="0" dirty="0" err="1">
                          <a:solidFill>
                            <a:schemeClr val="tx1"/>
                          </a:solidFill>
                          <a:latin typeface="Montserrat Light"/>
                          <a:cs typeface="Montserrat Light"/>
                        </a:rPr>
                        <a:t>Tuoretta</a:t>
                      </a:r>
                      <a:r>
                        <a:rPr sz="700" b="0" spc="-30" dirty="0">
                          <a:solidFill>
                            <a:schemeClr val="tx1"/>
                          </a:solidFill>
                          <a:latin typeface="Montserrat Light"/>
                          <a:cs typeface="Montserrat Light"/>
                        </a:rPr>
                        <a:t> </a:t>
                      </a:r>
                      <a:r>
                        <a:rPr sz="700" b="0" spc="-10" dirty="0" err="1">
                          <a:solidFill>
                            <a:schemeClr val="tx1"/>
                          </a:solidFill>
                          <a:latin typeface="Montserrat Light"/>
                          <a:cs typeface="Montserrat Light"/>
                        </a:rPr>
                        <a:t>hedelmää</a:t>
                      </a:r>
                      <a:endParaRPr sz="700" dirty="0">
                        <a:solidFill>
                          <a:schemeClr val="tx1"/>
                        </a:solidFill>
                        <a:latin typeface="Montserrat Light"/>
                        <a:cs typeface="Montserrat Light"/>
                      </a:endParaRPr>
                    </a:p>
                  </a:txBody>
                  <a:tcPr marL="0" marR="0" marT="635" marB="0" anchor="ctr">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extLst>
                  <a:ext uri="{0D108BD9-81ED-4DB2-BD59-A6C34878D82A}">
                    <a16:rowId xmlns:a16="http://schemas.microsoft.com/office/drawing/2014/main" val="10001"/>
                  </a:ext>
                </a:extLst>
              </a:tr>
              <a:tr h="765666">
                <a:tc>
                  <a:txBody>
                    <a:bodyPr/>
                    <a:lstStyle/>
                    <a:p>
                      <a:pPr>
                        <a:lnSpc>
                          <a:spcPct val="100000"/>
                        </a:lnSpc>
                      </a:pPr>
                      <a:endParaRPr sz="900">
                        <a:latin typeface="Times New Roman"/>
                        <a:cs typeface="Times New Roman"/>
                      </a:endParaRPr>
                    </a:p>
                    <a:p>
                      <a:pPr>
                        <a:lnSpc>
                          <a:spcPct val="100000"/>
                        </a:lnSpc>
                      </a:pPr>
                      <a:endParaRPr sz="900">
                        <a:latin typeface="Times New Roman"/>
                        <a:cs typeface="Times New Roman"/>
                      </a:endParaRPr>
                    </a:p>
                    <a:p>
                      <a:pPr marL="196850">
                        <a:lnSpc>
                          <a:spcPct val="100000"/>
                        </a:lnSpc>
                        <a:spcBef>
                          <a:spcPts val="670"/>
                        </a:spcBef>
                      </a:pPr>
                      <a:r>
                        <a:rPr sz="700" b="1" spc="-25" dirty="0">
                          <a:solidFill>
                            <a:srgbClr val="113A58"/>
                          </a:solidFill>
                          <a:latin typeface="Montserrat SemiBold"/>
                          <a:cs typeface="Montserrat SemiBold"/>
                        </a:rPr>
                        <a:t>TI</a:t>
                      </a:r>
                      <a:endParaRPr sz="70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612140" marR="604520" algn="ctr">
                        <a:lnSpc>
                          <a:spcPct val="108300"/>
                        </a:lnSpc>
                      </a:pPr>
                      <a:r>
                        <a:rPr lang="fi-FI" sz="700" b="0" spc="-10" dirty="0">
                          <a:solidFill>
                            <a:srgbClr val="231F20"/>
                          </a:solidFill>
                          <a:latin typeface="Montserrat Light"/>
                          <a:cs typeface="Montserrat Light"/>
                        </a:rPr>
                        <a:t>Kaura</a:t>
                      </a:r>
                      <a:r>
                        <a:rPr lang="fi-FI" sz="700" b="0" dirty="0">
                          <a:solidFill>
                            <a:srgbClr val="231F20"/>
                          </a:solidFill>
                          <a:latin typeface="Montserrat Light"/>
                          <a:cs typeface="Montserrat Light"/>
                        </a:rPr>
                        <a:t>puuroa</a:t>
                      </a:r>
                      <a:r>
                        <a:rPr lang="fi-FI" sz="700" b="0" spc="50" dirty="0">
                          <a:solidFill>
                            <a:srgbClr val="231F20"/>
                          </a:solidFill>
                          <a:latin typeface="Montserrat Light"/>
                          <a:cs typeface="Montserrat Light"/>
                        </a:rPr>
                        <a:t> </a:t>
                      </a:r>
                      <a:r>
                        <a:rPr lang="fi-FI" sz="700" b="0" spc="-50" dirty="0">
                          <a:solidFill>
                            <a:srgbClr val="231F20"/>
                          </a:solidFill>
                          <a:latin typeface="Montserrat Light"/>
                          <a:cs typeface="Montserrat Light"/>
                        </a:rPr>
                        <a:t>M</a:t>
                      </a:r>
                    </a:p>
                    <a:p>
                      <a:pPr marL="620395" marR="613410" lvl="0" algn="ctr">
                        <a:lnSpc>
                          <a:spcPct val="100000"/>
                        </a:lnSpc>
                        <a:spcBef>
                          <a:spcPts val="100"/>
                        </a:spcBef>
                        <a:buNone/>
                      </a:pPr>
                      <a:r>
                        <a:rPr lang="fi-FI" sz="700" b="0" spc="500" dirty="0">
                          <a:solidFill>
                            <a:srgbClr val="231F20"/>
                          </a:solidFill>
                          <a:latin typeface="Montserrat Light"/>
                          <a:cs typeface="Montserrat Light"/>
                        </a:rPr>
                        <a:t> </a:t>
                      </a:r>
                      <a:r>
                        <a:rPr lang="fi-FI" sz="700" b="0" spc="-10" dirty="0">
                          <a:solidFill>
                            <a:srgbClr val="231F20"/>
                          </a:solidFill>
                          <a:latin typeface="Montserrat Light"/>
                          <a:cs typeface="Montserrat Light"/>
                        </a:rPr>
                        <a:t>Mehukeittoa  </a:t>
                      </a:r>
                    </a:p>
                    <a:p>
                      <a:pPr marL="620395" marR="613410" lvl="0" algn="ctr">
                        <a:lnSpc>
                          <a:spcPct val="100000"/>
                        </a:lnSpc>
                        <a:spcBef>
                          <a:spcPts val="100"/>
                        </a:spcBef>
                        <a:buNone/>
                      </a:pPr>
                      <a:r>
                        <a:rPr lang="fi-FI" sz="700" b="0" spc="-10" dirty="0">
                          <a:solidFill>
                            <a:srgbClr val="231F20"/>
                          </a:solidFill>
                          <a:latin typeface="Montserrat Light"/>
                          <a:cs typeface="Montserrat Light"/>
                        </a:rPr>
                        <a:t>Smoothie   </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Juustoa,</a:t>
                      </a:r>
                    </a:p>
                    <a:p>
                      <a:pPr marL="620395" marR="613410" lvl="0" algn="ctr">
                        <a:lnSpc>
                          <a:spcPct val="100000"/>
                        </a:lnSpc>
                        <a:spcBef>
                          <a:spcPts val="100"/>
                        </a:spcBef>
                        <a:buNone/>
                      </a:pPr>
                      <a:r>
                        <a:rPr lang="fi-FI" sz="700" b="0" spc="-10" dirty="0">
                          <a:solidFill>
                            <a:srgbClr val="231F20"/>
                          </a:solidFill>
                          <a:latin typeface="Montserrat Light"/>
                          <a:cs typeface="Montserrat Light"/>
                        </a:rPr>
                        <a:t>leikkelettä</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Tuorevihanneksia</a:t>
                      </a:r>
                      <a:endParaRPr lang="fi-FI" sz="700" dirty="0">
                        <a:latin typeface="Montserrat Light"/>
                        <a:cs typeface="Montserrat Light"/>
                      </a:endParaRPr>
                    </a:p>
                  </a:txBody>
                  <a:tcPr marL="0" marR="0" marT="4381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184150" marR="177165" algn="ctr">
                        <a:lnSpc>
                          <a:spcPct val="100000"/>
                        </a:lnSpc>
                        <a:spcBef>
                          <a:spcPts val="100"/>
                        </a:spcBef>
                      </a:pPr>
                      <a:r>
                        <a:rPr lang="fi-FI" sz="700" b="0" spc="-10" dirty="0">
                          <a:solidFill>
                            <a:srgbClr val="231F20"/>
                          </a:solidFill>
                          <a:latin typeface="Montserrat Light"/>
                          <a:cs typeface="Montserrat Light"/>
                        </a:rPr>
                        <a:t>Possukastiketta M,G </a:t>
                      </a:r>
                      <a:endParaRPr lang="en-US" dirty="0"/>
                    </a:p>
                    <a:p>
                      <a:pPr marL="184150" marR="177165" algn="ctr">
                        <a:lnSpc>
                          <a:spcPct val="100000"/>
                        </a:lnSpc>
                        <a:spcBef>
                          <a:spcPts val="100"/>
                        </a:spcBef>
                      </a:pPr>
                      <a:r>
                        <a:rPr lang="fi-FI" sz="700" b="0" spc="-10" dirty="0">
                          <a:solidFill>
                            <a:srgbClr val="231F20"/>
                          </a:solidFill>
                          <a:latin typeface="Montserrat Light"/>
                          <a:cs typeface="Montserrat Light"/>
                        </a:rPr>
                        <a:t>Keitettyjä perunoita M,G </a:t>
                      </a:r>
                    </a:p>
                    <a:p>
                      <a:pPr marL="184150" marR="177165" algn="ctr">
                        <a:lnSpc>
                          <a:spcPct val="100000"/>
                        </a:lnSpc>
                        <a:spcBef>
                          <a:spcPts val="100"/>
                        </a:spcBef>
                      </a:pPr>
                      <a:r>
                        <a:rPr lang="fi-FI" sz="700" b="0" spc="-10" dirty="0">
                          <a:solidFill>
                            <a:srgbClr val="231F20"/>
                          </a:solidFill>
                          <a:latin typeface="Montserrat Light"/>
                          <a:cs typeface="Montserrat Light"/>
                        </a:rPr>
                        <a:t>Perunasosetta L,G</a:t>
                      </a:r>
                    </a:p>
                    <a:p>
                      <a:pPr marL="184150" marR="177165" algn="ctr">
                        <a:lnSpc>
                          <a:spcPct val="100000"/>
                        </a:lnSpc>
                        <a:spcBef>
                          <a:spcPts val="100"/>
                        </a:spcBef>
                      </a:pPr>
                      <a:r>
                        <a:rPr lang="fi-FI" sz="700" b="0" spc="-10" dirty="0">
                          <a:solidFill>
                            <a:srgbClr val="231F20"/>
                          </a:solidFill>
                          <a:latin typeface="Montserrat Light"/>
                          <a:cs typeface="Montserrat Light"/>
                        </a:rPr>
                        <a:t>Mansikkarahkaa L,G</a:t>
                      </a:r>
                    </a:p>
                    <a:p>
                      <a:pPr marL="402590" marR="617220" lvl="0" indent="0" algn="ctr" defTabSz="914400" eaLnBrk="1" fontAlgn="auto" latinLnBrk="0" hangingPunct="1">
                        <a:lnSpc>
                          <a:spcPct val="119100"/>
                        </a:lnSpc>
                        <a:spcBef>
                          <a:spcPts val="75"/>
                        </a:spcBef>
                        <a:spcAft>
                          <a:spcPts val="0"/>
                        </a:spcAft>
                        <a:buClrTx/>
                        <a:buSzTx/>
                        <a:buFontTx/>
                        <a:buNone/>
                        <a:tabLst/>
                        <a:defRPr/>
                      </a:pPr>
                      <a:r>
                        <a:rPr lang="fi-FI" sz="700" b="0" dirty="0">
                          <a:solidFill>
                            <a:srgbClr val="231F20"/>
                          </a:solidFill>
                          <a:latin typeface="Montserrat Light"/>
                          <a:cs typeface="Montserrat Light"/>
                        </a:rPr>
                        <a:t>      Salaattivalikoima</a:t>
                      </a:r>
                      <a:endParaRPr lang="fi-FI" sz="700" dirty="0">
                        <a:latin typeface="Montserrat Light"/>
                        <a:cs typeface="Montserrat Light"/>
                      </a:endParaRPr>
                    </a:p>
                  </a:txBody>
                  <a:tcPr marL="0" marR="0" marT="4381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347345" marR="340360" indent="81280" algn="ctr">
                        <a:lnSpc>
                          <a:spcPct val="109500"/>
                        </a:lnSpc>
                      </a:pPr>
                      <a:r>
                        <a:rPr lang="fi-FI" sz="700" b="0" dirty="0">
                          <a:solidFill>
                            <a:srgbClr val="231F20"/>
                          </a:solidFill>
                          <a:latin typeface="Montserrat Light"/>
                          <a:cs typeface="Montserrat Light"/>
                        </a:rPr>
                        <a:t>Kahvia</a:t>
                      </a:r>
                      <a:r>
                        <a:rPr lang="fi-FI" sz="700" b="0" spc="-10" dirty="0">
                          <a:solidFill>
                            <a:srgbClr val="231F20"/>
                          </a:solidFill>
                          <a:latin typeface="Montserrat Light"/>
                          <a:cs typeface="Montserrat Light"/>
                        </a:rPr>
                        <a:t> </a:t>
                      </a:r>
                      <a:r>
                        <a:rPr lang="fi-FI" sz="700" b="0" dirty="0">
                          <a:solidFill>
                            <a:srgbClr val="231F20"/>
                          </a:solidFill>
                          <a:latin typeface="Montserrat Light"/>
                          <a:cs typeface="Montserrat Light"/>
                        </a:rPr>
                        <a:t>ja</a:t>
                      </a:r>
                      <a:r>
                        <a:rPr lang="fi-FI" sz="700" b="0" spc="-10" dirty="0">
                          <a:solidFill>
                            <a:srgbClr val="231F20"/>
                          </a:solidFill>
                          <a:latin typeface="Montserrat Light"/>
                          <a:cs typeface="Montserrat Light"/>
                        </a:rPr>
                        <a:t> teetä</a:t>
                      </a:r>
                      <a:r>
                        <a:rPr lang="fi-FI" sz="700" b="0" spc="500" dirty="0">
                          <a:solidFill>
                            <a:srgbClr val="231F20"/>
                          </a:solidFill>
                          <a:latin typeface="Montserrat Light"/>
                          <a:cs typeface="Montserrat Light"/>
                        </a:rPr>
                        <a:t> </a:t>
                      </a:r>
                      <a:r>
                        <a:rPr lang="fi-FI" sz="700" b="0" spc="-10" dirty="0">
                          <a:solidFill>
                            <a:srgbClr val="231F20"/>
                          </a:solidFill>
                          <a:latin typeface="Montserrat Light"/>
                          <a:cs typeface="Montserrat Light"/>
                        </a:rPr>
                        <a:t>Omenapiirakkaa vaniljakermaa</a:t>
                      </a:r>
                      <a:r>
                        <a:rPr lang="fi-FI" sz="700" b="0" spc="95" dirty="0">
                          <a:solidFill>
                            <a:srgbClr val="231F20"/>
                          </a:solidFill>
                          <a:latin typeface="Montserrat Light"/>
                          <a:cs typeface="Montserrat Light"/>
                        </a:rPr>
                        <a:t> </a:t>
                      </a:r>
                      <a:r>
                        <a:rPr lang="fi-FI" sz="700" b="0" spc="-50" dirty="0">
                          <a:solidFill>
                            <a:srgbClr val="231F20"/>
                          </a:solidFill>
                          <a:latin typeface="Montserrat Light"/>
                          <a:cs typeface="Montserrat Light"/>
                        </a:rPr>
                        <a:t>L</a:t>
                      </a:r>
                      <a:endParaRPr lang="fi-FI" sz="700" dirty="0">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507365" marR="500380" algn="ctr">
                        <a:lnSpc>
                          <a:spcPct val="109500"/>
                        </a:lnSpc>
                      </a:pPr>
                      <a:r>
                        <a:rPr lang="fi-FI" sz="700" b="0" spc="-10" dirty="0">
                          <a:solidFill>
                            <a:srgbClr val="231F20"/>
                          </a:solidFill>
                          <a:latin typeface="Montserrat Light"/>
                          <a:cs typeface="Montserrat Light"/>
                        </a:rPr>
                        <a:t>Lohikeittoa</a:t>
                      </a:r>
                      <a:r>
                        <a:rPr sz="700" b="0" spc="45" dirty="0">
                          <a:solidFill>
                            <a:srgbClr val="231F20"/>
                          </a:solidFill>
                          <a:latin typeface="Montserrat Light"/>
                          <a:cs typeface="Montserrat Light"/>
                        </a:rPr>
                        <a:t> </a:t>
                      </a:r>
                      <a:r>
                        <a:rPr sz="700" b="0" spc="-25" dirty="0">
                          <a:solidFill>
                            <a:srgbClr val="231F20"/>
                          </a:solidFill>
                          <a:latin typeface="Montserrat Light"/>
                          <a:cs typeface="Montserrat Light"/>
                        </a:rPr>
                        <a:t>L,G</a:t>
                      </a:r>
                      <a:endParaRPr lang="fi-FI" sz="700" b="0" spc="-25" dirty="0">
                        <a:solidFill>
                          <a:srgbClr val="231F20"/>
                        </a:solidFill>
                        <a:latin typeface="Montserrat Light"/>
                        <a:cs typeface="Montserrat Light"/>
                      </a:endParaRPr>
                    </a:p>
                    <a:p>
                      <a:pPr marL="507365" marR="500380" lvl="0" indent="0" algn="ctr" defTabSz="914400" eaLnBrk="1" fontAlgn="auto" latinLnBrk="0" hangingPunct="1">
                        <a:lnSpc>
                          <a:spcPct val="109500"/>
                        </a:lnSpc>
                        <a:spcBef>
                          <a:spcPts val="0"/>
                        </a:spcBef>
                        <a:spcAft>
                          <a:spcPts val="0"/>
                        </a:spcAft>
                        <a:buClrTx/>
                        <a:buSzTx/>
                        <a:buFontTx/>
                        <a:buNone/>
                        <a:tabLst/>
                        <a:defRPr/>
                      </a:pPr>
                      <a:r>
                        <a:rPr lang="fi-FI" sz="700" b="0" spc="-25" dirty="0">
                          <a:solidFill>
                            <a:srgbClr val="231F20"/>
                          </a:solidFill>
                          <a:latin typeface="Montserrat Light"/>
                          <a:cs typeface="Montserrat Light"/>
                        </a:rPr>
                        <a:t>Voileivät juusto /kinkku</a:t>
                      </a:r>
                    </a:p>
                    <a:p>
                      <a:pPr marL="507365" marR="500380" lvl="0" indent="0" algn="ctr" defTabSz="914400" eaLnBrk="1" fontAlgn="auto" latinLnBrk="0" hangingPunct="1">
                        <a:lnSpc>
                          <a:spcPct val="109500"/>
                        </a:lnSpc>
                        <a:spcBef>
                          <a:spcPts val="0"/>
                        </a:spcBef>
                        <a:spcAft>
                          <a:spcPts val="0"/>
                        </a:spcAft>
                        <a:buClrTx/>
                        <a:buSzTx/>
                        <a:buFontTx/>
                        <a:buNone/>
                        <a:tabLst/>
                        <a:defRPr/>
                      </a:pPr>
                      <a:r>
                        <a:rPr lang="fi-FI" sz="700" b="0" spc="-25" dirty="0">
                          <a:solidFill>
                            <a:srgbClr val="231F20"/>
                          </a:solidFill>
                          <a:latin typeface="Montserrat Light"/>
                          <a:cs typeface="Montserrat Light"/>
                        </a:rPr>
                        <a:t>Tuorevihannes</a:t>
                      </a:r>
                      <a:endParaRPr lang="fi-FI" sz="700" dirty="0">
                        <a:latin typeface="Montserrat Light"/>
                        <a:cs typeface="Montserrat Light"/>
                      </a:endParaRPr>
                    </a:p>
                    <a:p>
                      <a:pPr marL="507365" marR="500380" algn="ctr">
                        <a:lnSpc>
                          <a:spcPct val="109500"/>
                        </a:lnSpc>
                      </a:pPr>
                      <a:endParaRPr sz="700" strike="noStrike" dirty="0">
                        <a:solidFill>
                          <a:schemeClr val="tx1"/>
                        </a:solidFill>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473075" marR="466725" algn="ctr">
                        <a:lnSpc>
                          <a:spcPct val="109500"/>
                        </a:lnSpc>
                      </a:pPr>
                      <a:r>
                        <a:rPr lang="fi-FI" sz="700" b="0" spc="0" dirty="0" err="1">
                          <a:solidFill>
                            <a:srgbClr val="231F20"/>
                          </a:solidFill>
                          <a:latin typeface="Montserrat Light"/>
                          <a:cs typeface="Montserrat Light"/>
                        </a:rPr>
                        <a:t>Hedelmäsmoothieta</a:t>
                      </a:r>
                      <a:r>
                        <a:rPr lang="fi-FI" sz="700" b="0" spc="0" dirty="0">
                          <a:solidFill>
                            <a:srgbClr val="231F20"/>
                          </a:solidFill>
                          <a:latin typeface="Montserrat Light"/>
                          <a:cs typeface="Montserrat Light"/>
                        </a:rPr>
                        <a:t> L,G</a:t>
                      </a:r>
                      <a:r>
                        <a:rPr sz="700" b="0" spc="0" dirty="0">
                          <a:solidFill>
                            <a:srgbClr val="231F20"/>
                          </a:solidFill>
                          <a:latin typeface="Montserrat Light"/>
                          <a:cs typeface="Montserrat Light"/>
                        </a:rPr>
                        <a:t> </a:t>
                      </a:r>
                      <a:endParaRPr lang="en-US" sz="700" dirty="0">
                        <a:latin typeface="Montserrat Light"/>
                        <a:cs typeface="Montserrat Light"/>
                      </a:endParaRPr>
                    </a:p>
                    <a:p>
                      <a:pPr marL="473075" marR="466725" lvl="0" algn="ctr">
                        <a:lnSpc>
                          <a:spcPct val="109500"/>
                        </a:lnSpc>
                        <a:buNone/>
                      </a:pPr>
                      <a:r>
                        <a:rPr sz="700" b="0" spc="-10" dirty="0" err="1">
                          <a:solidFill>
                            <a:srgbClr val="231F20"/>
                          </a:solidFill>
                          <a:latin typeface="Montserrat Light"/>
                          <a:cs typeface="Montserrat Light"/>
                        </a:rPr>
                        <a:t>Juustoa</a:t>
                      </a:r>
                      <a:r>
                        <a:rPr lang="fi-FI" sz="700" b="0" spc="-10" dirty="0">
                          <a:solidFill>
                            <a:srgbClr val="231F20"/>
                          </a:solidFill>
                          <a:latin typeface="Montserrat Light"/>
                          <a:cs typeface="Montserrat Light"/>
                        </a:rPr>
                        <a:t>,</a:t>
                      </a:r>
                      <a:endParaRPr sz="700" dirty="0" err="1">
                        <a:latin typeface="Montserrat Light"/>
                        <a:cs typeface="Montserrat Light"/>
                      </a:endParaRPr>
                    </a:p>
                    <a:p>
                      <a:pPr marL="502920" marR="495300" algn="ctr">
                        <a:lnSpc>
                          <a:spcPct val="109500"/>
                        </a:lnSpc>
                      </a:pPr>
                      <a:r>
                        <a:rPr sz="700" b="0" dirty="0" err="1">
                          <a:solidFill>
                            <a:srgbClr val="231F20"/>
                          </a:solidFill>
                          <a:latin typeface="Montserrat Light"/>
                          <a:cs typeface="Montserrat Light"/>
                        </a:rPr>
                        <a:t>Tuoretta</a:t>
                      </a:r>
                      <a:r>
                        <a:rPr sz="700" b="0" spc="-30" dirty="0">
                          <a:solidFill>
                            <a:srgbClr val="231F20"/>
                          </a:solidFill>
                          <a:latin typeface="Montserrat Light"/>
                          <a:cs typeface="Montserrat Light"/>
                        </a:rPr>
                        <a:t> </a:t>
                      </a:r>
                      <a:r>
                        <a:rPr sz="700" b="0" spc="-10" dirty="0" err="1">
                          <a:solidFill>
                            <a:srgbClr val="231F20"/>
                          </a:solidFill>
                          <a:latin typeface="Montserrat Light"/>
                          <a:cs typeface="Montserrat Light"/>
                        </a:rPr>
                        <a:t>hedelmää</a:t>
                      </a:r>
                      <a:endParaRPr sz="700" dirty="0">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extLst>
                  <a:ext uri="{0D108BD9-81ED-4DB2-BD59-A6C34878D82A}">
                    <a16:rowId xmlns:a16="http://schemas.microsoft.com/office/drawing/2014/main" val="10002"/>
                  </a:ext>
                </a:extLst>
              </a:tr>
              <a:tr h="911979">
                <a:tc>
                  <a:txBody>
                    <a:bodyPr/>
                    <a:lstStyle/>
                    <a:p>
                      <a:pPr>
                        <a:lnSpc>
                          <a:spcPct val="100000"/>
                        </a:lnSpc>
                      </a:pPr>
                      <a:endParaRPr sz="900">
                        <a:latin typeface="Times New Roman"/>
                        <a:cs typeface="Times New Roman"/>
                      </a:endParaRPr>
                    </a:p>
                    <a:p>
                      <a:pPr>
                        <a:lnSpc>
                          <a:spcPct val="100000"/>
                        </a:lnSpc>
                      </a:pPr>
                      <a:endParaRPr sz="900">
                        <a:latin typeface="Times New Roman"/>
                        <a:cs typeface="Times New Roman"/>
                      </a:endParaRPr>
                    </a:p>
                    <a:p>
                      <a:pPr marL="174625">
                        <a:lnSpc>
                          <a:spcPct val="100000"/>
                        </a:lnSpc>
                        <a:spcBef>
                          <a:spcPts val="670"/>
                        </a:spcBef>
                      </a:pPr>
                      <a:r>
                        <a:rPr sz="700" b="1" spc="-25" dirty="0">
                          <a:solidFill>
                            <a:srgbClr val="113A58"/>
                          </a:solidFill>
                          <a:latin typeface="Montserrat SemiBold"/>
                          <a:cs typeface="Montserrat SemiBold"/>
                        </a:rPr>
                        <a:t>KE</a:t>
                      </a:r>
                      <a:endParaRPr sz="70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620395" marR="613410" algn="ctr">
                        <a:lnSpc>
                          <a:spcPct val="100000"/>
                        </a:lnSpc>
                        <a:spcBef>
                          <a:spcPts val="100"/>
                        </a:spcBef>
                      </a:pPr>
                      <a:r>
                        <a:rPr lang="fi-FI" sz="700" b="0" dirty="0">
                          <a:solidFill>
                            <a:srgbClr val="231F20"/>
                          </a:solidFill>
                          <a:latin typeface="Montserrat Light"/>
                          <a:cs typeface="Montserrat Light"/>
                        </a:rPr>
                        <a:t>Ruis</a:t>
                      </a:r>
                      <a:r>
                        <a:rPr sz="700" b="0" dirty="0" err="1">
                          <a:solidFill>
                            <a:srgbClr val="231F20"/>
                          </a:solidFill>
                          <a:latin typeface="Montserrat Light"/>
                          <a:cs typeface="Montserrat Light"/>
                        </a:rPr>
                        <a:t>puuroa</a:t>
                      </a:r>
                      <a:r>
                        <a:rPr sz="700" b="0" spc="-15" dirty="0">
                          <a:solidFill>
                            <a:srgbClr val="231F20"/>
                          </a:solidFill>
                          <a:latin typeface="Montserrat Light"/>
                          <a:cs typeface="Montserrat Light"/>
                        </a:rPr>
                        <a:t> </a:t>
                      </a:r>
                      <a:r>
                        <a:rPr sz="700" b="0" spc="-50" dirty="0">
                          <a:solidFill>
                            <a:srgbClr val="231F20"/>
                          </a:solidFill>
                          <a:latin typeface="Montserrat Light"/>
                          <a:cs typeface="Montserrat Light"/>
                        </a:rPr>
                        <a:t>M</a:t>
                      </a:r>
                      <a:endParaRPr lang="fi-FI" sz="700" b="0" spc="-50" dirty="0">
                        <a:solidFill>
                          <a:srgbClr val="231F20"/>
                        </a:solidFill>
                        <a:latin typeface="Montserrat Light"/>
                        <a:cs typeface="Montserrat Light"/>
                      </a:endParaRPr>
                    </a:p>
                    <a:p>
                      <a:pPr marL="620395" marR="613410" lvl="0" algn="ctr">
                        <a:lnSpc>
                          <a:spcPct val="100000"/>
                        </a:lnSpc>
                        <a:spcBef>
                          <a:spcPts val="100"/>
                        </a:spcBef>
                        <a:buNone/>
                      </a:pPr>
                      <a:r>
                        <a:rPr sz="700" b="0" spc="500" dirty="0">
                          <a:solidFill>
                            <a:srgbClr val="231F20"/>
                          </a:solidFill>
                          <a:latin typeface="Montserrat Light"/>
                          <a:cs typeface="Montserrat Light"/>
                        </a:rPr>
                        <a:t> </a:t>
                      </a:r>
                      <a:r>
                        <a:rPr lang="fi-FI" sz="700" b="0" spc="-10" dirty="0">
                          <a:solidFill>
                            <a:srgbClr val="231F20"/>
                          </a:solidFill>
                          <a:latin typeface="Montserrat Light"/>
                          <a:cs typeface="Montserrat Light"/>
                        </a:rPr>
                        <a:t>Mehukeittoa </a:t>
                      </a:r>
                    </a:p>
                    <a:p>
                      <a:pPr marL="620395" marR="613410" lvl="0" algn="ctr">
                        <a:lnSpc>
                          <a:spcPct val="100000"/>
                        </a:lnSpc>
                        <a:spcBef>
                          <a:spcPts val="100"/>
                        </a:spcBef>
                        <a:buNone/>
                      </a:pPr>
                      <a:r>
                        <a:rPr lang="fi-FI" sz="700" b="0" spc="-10" dirty="0">
                          <a:solidFill>
                            <a:srgbClr val="231F20"/>
                          </a:solidFill>
                          <a:latin typeface="Montserrat Light"/>
                          <a:cs typeface="Montserrat Light"/>
                        </a:rPr>
                        <a:t>Smoothie   </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Juustoa,</a:t>
                      </a:r>
                    </a:p>
                    <a:p>
                      <a:pPr marL="620395" marR="613410" lvl="0" algn="ctr">
                        <a:lnSpc>
                          <a:spcPct val="100000"/>
                        </a:lnSpc>
                        <a:spcBef>
                          <a:spcPts val="100"/>
                        </a:spcBef>
                        <a:buNone/>
                      </a:pPr>
                      <a:r>
                        <a:rPr lang="fi-FI" sz="700" b="0" spc="-10" dirty="0">
                          <a:solidFill>
                            <a:srgbClr val="231F20"/>
                          </a:solidFill>
                          <a:latin typeface="Montserrat Light"/>
                          <a:cs typeface="Montserrat Light"/>
                        </a:rPr>
                        <a:t>leikkelettä</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Tuorevihanneksia</a:t>
                      </a:r>
                      <a:endParaRPr lang="en-US" sz="700" dirty="0">
                        <a:latin typeface="Montserrat Light"/>
                        <a:cs typeface="Montserrat Light"/>
                      </a:endParaRPr>
                    </a:p>
                  </a:txBody>
                  <a:tcPr marL="0" marR="0" marT="4381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424180" marR="416559" lvl="0" indent="-635" algn="ctr" defTabSz="914400" eaLnBrk="1" fontAlgn="auto" latinLnBrk="0" hangingPunct="1">
                        <a:lnSpc>
                          <a:spcPct val="109500"/>
                        </a:lnSpc>
                        <a:spcBef>
                          <a:spcPts val="0"/>
                        </a:spcBef>
                        <a:spcAft>
                          <a:spcPts val="0"/>
                        </a:spcAft>
                        <a:buClrTx/>
                        <a:buSzTx/>
                        <a:buFontTx/>
                        <a:buNone/>
                        <a:tabLst/>
                        <a:defRPr/>
                      </a:pPr>
                      <a:r>
                        <a:rPr lang="fi-FI" sz="700" b="0" spc="-10" dirty="0">
                          <a:solidFill>
                            <a:srgbClr val="231F20"/>
                          </a:solidFill>
                          <a:latin typeface="Montserrat Light"/>
                          <a:cs typeface="Montserrat Light"/>
                        </a:rPr>
                        <a:t>Broileria</a:t>
                      </a:r>
                    </a:p>
                    <a:p>
                      <a:pPr marL="424180" marR="415925" lvl="0" indent="-635" algn="ctr" eaLnBrk="1" fontAlgn="auto" latinLnBrk="0" hangingPunct="1">
                        <a:lnSpc>
                          <a:spcPct val="109500"/>
                        </a:lnSpc>
                        <a:spcBef>
                          <a:spcPts val="0"/>
                        </a:spcBef>
                        <a:spcAft>
                          <a:spcPts val="0"/>
                        </a:spcAft>
                        <a:buClrTx/>
                        <a:buSzTx/>
                        <a:buFontTx/>
                        <a:buNone/>
                      </a:pPr>
                      <a:r>
                        <a:rPr lang="fi-FI" sz="700" b="0" spc="-10" dirty="0" err="1">
                          <a:solidFill>
                            <a:srgbClr val="231F20"/>
                          </a:solidFill>
                          <a:latin typeface="Montserrat Light"/>
                          <a:cs typeface="Montserrat Light"/>
                        </a:rPr>
                        <a:t>Pestokastikkeessa</a:t>
                      </a:r>
                      <a:r>
                        <a:rPr lang="fi-FI" sz="700" b="0" spc="-10" dirty="0">
                          <a:solidFill>
                            <a:srgbClr val="231F20"/>
                          </a:solidFill>
                          <a:latin typeface="Montserrat Light"/>
                          <a:cs typeface="Montserrat Light"/>
                        </a:rPr>
                        <a:t> L,G </a:t>
                      </a:r>
                    </a:p>
                    <a:p>
                      <a:pPr marL="424180" marR="415925" lvl="0" indent="-635" algn="ctr" defTabSz="914400">
                        <a:lnSpc>
                          <a:spcPct val="109500"/>
                        </a:lnSpc>
                        <a:spcBef>
                          <a:spcPts val="0"/>
                        </a:spcBef>
                        <a:spcAft>
                          <a:spcPts val="0"/>
                        </a:spcAft>
                        <a:buClrTx/>
                        <a:buSzTx/>
                        <a:buFontTx/>
                        <a:buNone/>
                        <a:tabLst/>
                        <a:defRPr/>
                      </a:pPr>
                      <a:r>
                        <a:rPr lang="fi-FI" sz="700" b="0" dirty="0" err="1">
                          <a:solidFill>
                            <a:srgbClr val="231F20"/>
                          </a:solidFill>
                          <a:latin typeface="Montserrat Light"/>
                          <a:cs typeface="Montserrat Light"/>
                        </a:rPr>
                        <a:t>Basmatiriisiä</a:t>
                      </a:r>
                      <a:r>
                        <a:rPr lang="fi-FI" sz="700" b="0" dirty="0">
                          <a:solidFill>
                            <a:srgbClr val="231F20"/>
                          </a:solidFill>
                          <a:latin typeface="Montserrat Light"/>
                          <a:cs typeface="Montserrat Light"/>
                        </a:rPr>
                        <a:t> M,G</a:t>
                      </a:r>
                    </a:p>
                    <a:p>
                      <a:pPr marL="424180" marR="415925" lvl="0" indent="-635" algn="ctr" defTabSz="914400">
                        <a:lnSpc>
                          <a:spcPct val="109500"/>
                        </a:lnSpc>
                        <a:spcBef>
                          <a:spcPts val="0"/>
                        </a:spcBef>
                        <a:spcAft>
                          <a:spcPts val="0"/>
                        </a:spcAft>
                        <a:buClrTx/>
                        <a:buSzTx/>
                        <a:buFontTx/>
                        <a:buNone/>
                        <a:tabLst/>
                        <a:defRPr/>
                      </a:pPr>
                      <a:r>
                        <a:rPr lang="fi-FI" sz="700" b="0" dirty="0">
                          <a:solidFill>
                            <a:srgbClr val="231F20"/>
                          </a:solidFill>
                          <a:latin typeface="Montserrat Light"/>
                          <a:cs typeface="Montserrat Light"/>
                        </a:rPr>
                        <a:t>Perunasosetta L,G</a:t>
                      </a:r>
                    </a:p>
                    <a:p>
                      <a:pPr marL="424180" marR="415925" lvl="0" indent="-635" algn="ctr" defTabSz="914400">
                        <a:lnSpc>
                          <a:spcPct val="109500"/>
                        </a:lnSpc>
                        <a:spcBef>
                          <a:spcPts val="0"/>
                        </a:spcBef>
                        <a:spcAft>
                          <a:spcPts val="0"/>
                        </a:spcAft>
                        <a:buClrTx/>
                        <a:buSzTx/>
                        <a:buFontTx/>
                        <a:buNone/>
                        <a:tabLst/>
                        <a:defRPr/>
                      </a:pPr>
                      <a:r>
                        <a:rPr lang="fi-FI" sz="700" b="0" spc="-10" dirty="0">
                          <a:solidFill>
                            <a:srgbClr val="231F20"/>
                          </a:solidFill>
                          <a:latin typeface="Montserrat Light"/>
                          <a:cs typeface="Montserrat Light"/>
                        </a:rPr>
                        <a:t>Höyrytetyt </a:t>
                      </a:r>
                      <a:r>
                        <a:rPr lang="fi-FI" sz="700" b="0" spc="-10" dirty="0" err="1">
                          <a:solidFill>
                            <a:srgbClr val="231F20"/>
                          </a:solidFill>
                          <a:latin typeface="Montserrat Light"/>
                          <a:cs typeface="Montserrat Light"/>
                        </a:rPr>
                        <a:t>vihanneksetM,G</a:t>
                      </a:r>
                      <a:endParaRPr lang="fi-FI" sz="700" b="0" spc="-10" dirty="0">
                        <a:solidFill>
                          <a:srgbClr val="231F20"/>
                        </a:solidFill>
                        <a:latin typeface="Montserrat Light"/>
                        <a:cs typeface="Montserrat Light"/>
                      </a:endParaRPr>
                    </a:p>
                    <a:p>
                      <a:pPr marL="424180" marR="415925" lvl="0" indent="-635" algn="ctr" defTabSz="914400">
                        <a:lnSpc>
                          <a:spcPct val="109500"/>
                        </a:lnSpc>
                        <a:spcBef>
                          <a:spcPts val="0"/>
                        </a:spcBef>
                        <a:spcAft>
                          <a:spcPts val="0"/>
                        </a:spcAft>
                        <a:buClrTx/>
                        <a:buSzTx/>
                        <a:buFontTx/>
                        <a:buNone/>
                        <a:tabLst/>
                        <a:defRPr/>
                      </a:pPr>
                      <a:r>
                        <a:rPr lang="fi-FI" sz="700" b="0" spc="-10" dirty="0">
                          <a:solidFill>
                            <a:srgbClr val="231F20"/>
                          </a:solidFill>
                          <a:latin typeface="Montserrat Light"/>
                          <a:cs typeface="Montserrat Light"/>
                        </a:rPr>
                        <a:t>Appelsiinikiisseli M,G</a:t>
                      </a:r>
                    </a:p>
                    <a:p>
                      <a:pPr marL="402590" marR="617220" lvl="0" indent="0" algn="ctr" defTabSz="914400" eaLnBrk="1" fontAlgn="auto" latinLnBrk="0" hangingPunct="1">
                        <a:lnSpc>
                          <a:spcPct val="119100"/>
                        </a:lnSpc>
                        <a:spcBef>
                          <a:spcPts val="75"/>
                        </a:spcBef>
                        <a:spcAft>
                          <a:spcPts val="0"/>
                        </a:spcAft>
                        <a:buClrTx/>
                        <a:buSzTx/>
                        <a:buFontTx/>
                        <a:buNone/>
                        <a:tabLst/>
                        <a:defRPr/>
                      </a:pPr>
                      <a:r>
                        <a:rPr lang="fi-FI" sz="700" b="0" dirty="0">
                          <a:solidFill>
                            <a:srgbClr val="231F20"/>
                          </a:solidFill>
                          <a:latin typeface="Montserrat Light"/>
                          <a:cs typeface="Montserrat Light"/>
                        </a:rPr>
                        <a:t>Salaattivalikoima</a:t>
                      </a:r>
                      <a:endParaRPr lang="fi-FI" sz="700" dirty="0">
                        <a:latin typeface="Montserrat Light"/>
                        <a:cs typeface="Montserrat Light"/>
                      </a:endParaRPr>
                    </a:p>
                  </a:txBody>
                  <a:tcPr marL="0" marR="0" marT="4381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390525" marR="383540" lvl="0" indent="38100" algn="ctr" eaLnBrk="1" fontAlgn="auto" latinLnBrk="0" hangingPunct="1">
                        <a:lnSpc>
                          <a:spcPct val="109500"/>
                        </a:lnSpc>
                        <a:spcBef>
                          <a:spcPts val="0"/>
                        </a:spcBef>
                        <a:spcAft>
                          <a:spcPts val="0"/>
                        </a:spcAft>
                        <a:buClrTx/>
                        <a:buSzTx/>
                        <a:buFontTx/>
                        <a:buNone/>
                      </a:pPr>
                      <a:r>
                        <a:rPr lang="fi-FI" sz="700" b="0" dirty="0">
                          <a:solidFill>
                            <a:srgbClr val="231F20"/>
                          </a:solidFill>
                          <a:latin typeface="Montserrat Light"/>
                          <a:cs typeface="Montserrat Light"/>
                        </a:rPr>
                        <a:t>Kahvia</a:t>
                      </a:r>
                      <a:r>
                        <a:rPr lang="fi-FI" sz="700" b="0" spc="-20" dirty="0">
                          <a:solidFill>
                            <a:srgbClr val="231F20"/>
                          </a:solidFill>
                          <a:latin typeface="Montserrat Light"/>
                          <a:cs typeface="Montserrat Light"/>
                        </a:rPr>
                        <a:t> </a:t>
                      </a:r>
                      <a:r>
                        <a:rPr lang="fi-FI" sz="700" b="0" dirty="0">
                          <a:solidFill>
                            <a:srgbClr val="231F20"/>
                          </a:solidFill>
                          <a:latin typeface="Montserrat Light"/>
                          <a:cs typeface="Montserrat Light"/>
                        </a:rPr>
                        <a:t>ja</a:t>
                      </a:r>
                      <a:r>
                        <a:rPr lang="fi-FI" sz="700" b="0" spc="-10" dirty="0">
                          <a:solidFill>
                            <a:srgbClr val="231F20"/>
                          </a:solidFill>
                          <a:latin typeface="Montserrat Light"/>
                          <a:cs typeface="Montserrat Light"/>
                        </a:rPr>
                        <a:t> teetä</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390525" marR="383540" lvl="0" indent="38100" algn="ctr" defTabSz="914400">
                        <a:lnSpc>
                          <a:spcPct val="109500"/>
                        </a:lnSpc>
                        <a:spcBef>
                          <a:spcPts val="0"/>
                        </a:spcBef>
                        <a:spcAft>
                          <a:spcPts val="0"/>
                        </a:spcAft>
                        <a:buClrTx/>
                        <a:buSzTx/>
                        <a:buFontTx/>
                        <a:buNone/>
                        <a:tabLst/>
                        <a:defRPr/>
                      </a:pPr>
                      <a:r>
                        <a:rPr lang="fi-FI" sz="700" b="0" dirty="0">
                          <a:solidFill>
                            <a:srgbClr val="231F20"/>
                          </a:solidFill>
                          <a:latin typeface="Montserrat Light"/>
                          <a:cs typeface="Montserrat Light"/>
                        </a:rPr>
                        <a:t>Talon</a:t>
                      </a:r>
                      <a:r>
                        <a:rPr lang="fi-FI" sz="700" b="0" spc="-15" dirty="0">
                          <a:solidFill>
                            <a:srgbClr val="231F20"/>
                          </a:solidFill>
                          <a:latin typeface="Montserrat Light"/>
                          <a:cs typeface="Montserrat Light"/>
                        </a:rPr>
                        <a:t> </a:t>
                      </a:r>
                      <a:r>
                        <a:rPr lang="fi-FI" sz="700" b="0" dirty="0">
                          <a:solidFill>
                            <a:srgbClr val="231F20"/>
                          </a:solidFill>
                          <a:latin typeface="Montserrat Light"/>
                          <a:cs typeface="Montserrat Light"/>
                        </a:rPr>
                        <a:t>pullaa</a:t>
                      </a:r>
                      <a:r>
                        <a:rPr lang="fi-FI" sz="700" b="0" spc="-10" dirty="0">
                          <a:solidFill>
                            <a:srgbClr val="231F20"/>
                          </a:solidFill>
                          <a:latin typeface="Montserrat Light"/>
                          <a:cs typeface="Montserrat Light"/>
                        </a:rPr>
                        <a:t> </a:t>
                      </a:r>
                      <a:r>
                        <a:rPr lang="fi-FI" sz="700" b="0" spc="-50" dirty="0">
                          <a:solidFill>
                            <a:srgbClr val="231F20"/>
                          </a:solidFill>
                          <a:latin typeface="Montserrat Light"/>
                          <a:cs typeface="Montserrat Light"/>
                        </a:rPr>
                        <a:t>L</a:t>
                      </a:r>
                      <a:endParaRPr lang="fi-FI" sz="700">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508000" marR="500380" indent="-635" algn="ctr">
                        <a:lnSpc>
                          <a:spcPct val="110000"/>
                        </a:lnSpc>
                        <a:spcBef>
                          <a:spcPts val="345"/>
                        </a:spcBef>
                      </a:pPr>
                      <a:r>
                        <a:rPr sz="700" b="0" spc="-10" dirty="0">
                          <a:solidFill>
                            <a:srgbClr val="231F20"/>
                          </a:solidFill>
                          <a:latin typeface="Montserrat Light"/>
                          <a:cs typeface="Montserrat Light"/>
                        </a:rPr>
                        <a:t>Bataatti</a:t>
                      </a:r>
                      <a:r>
                        <a:rPr lang="fi-FI" sz="700" b="0" spc="-10" dirty="0">
                          <a:solidFill>
                            <a:srgbClr val="231F20"/>
                          </a:solidFill>
                          <a:latin typeface="Montserrat Light"/>
                          <a:cs typeface="Montserrat Light"/>
                        </a:rPr>
                        <a:t>sose</a:t>
                      </a:r>
                      <a:r>
                        <a:rPr sz="700" b="0" spc="-10" dirty="0">
                          <a:solidFill>
                            <a:srgbClr val="231F20"/>
                          </a:solidFill>
                          <a:latin typeface="Montserrat Light"/>
                          <a:cs typeface="Montserrat Light"/>
                        </a:rPr>
                        <a:t>keittoa</a:t>
                      </a:r>
                      <a:r>
                        <a:rPr sz="700" b="0" spc="95" dirty="0">
                          <a:solidFill>
                            <a:srgbClr val="231F20"/>
                          </a:solidFill>
                          <a:latin typeface="Montserrat Light"/>
                          <a:cs typeface="Montserrat Light"/>
                        </a:rPr>
                        <a:t> </a:t>
                      </a:r>
                      <a:r>
                        <a:rPr sz="700" b="0" spc="-25" dirty="0">
                          <a:solidFill>
                            <a:srgbClr val="231F20"/>
                          </a:solidFill>
                          <a:latin typeface="Montserrat Light"/>
                          <a:cs typeface="Montserrat Light"/>
                        </a:rPr>
                        <a:t>L,G</a:t>
                      </a:r>
                      <a:endParaRPr lang="fi-FI" sz="700" b="0" spc="-25" dirty="0">
                        <a:solidFill>
                          <a:srgbClr val="231F20"/>
                        </a:solidFill>
                        <a:latin typeface="Montserrat Light"/>
                        <a:cs typeface="Montserrat Light"/>
                      </a:endParaRPr>
                    </a:p>
                    <a:p>
                      <a:pPr marL="508000" marR="500380" indent="-635" algn="ctr">
                        <a:lnSpc>
                          <a:spcPct val="110000"/>
                        </a:lnSpc>
                        <a:spcBef>
                          <a:spcPts val="345"/>
                        </a:spcBef>
                      </a:pPr>
                      <a:r>
                        <a:rPr lang="fi-FI" sz="700" b="0" spc="-25" dirty="0">
                          <a:solidFill>
                            <a:srgbClr val="231F20"/>
                          </a:solidFill>
                          <a:latin typeface="Montserrat Light"/>
                          <a:cs typeface="Montserrat Light"/>
                        </a:rPr>
                        <a:t>Raejuustoa L,G</a:t>
                      </a:r>
                    </a:p>
                    <a:p>
                      <a:pPr marL="508000" marR="500380" lvl="0" indent="-635" algn="ctr" defTabSz="914400" eaLnBrk="1" fontAlgn="auto" latinLnBrk="0" hangingPunct="1">
                        <a:lnSpc>
                          <a:spcPct val="110000"/>
                        </a:lnSpc>
                        <a:spcBef>
                          <a:spcPts val="345"/>
                        </a:spcBef>
                        <a:spcAft>
                          <a:spcPts val="0"/>
                        </a:spcAft>
                        <a:buClrTx/>
                        <a:buSzTx/>
                        <a:buFontTx/>
                        <a:buNone/>
                        <a:tabLst/>
                        <a:defRPr/>
                      </a:pPr>
                      <a:r>
                        <a:rPr lang="fi-FI" sz="700" b="0" spc="-25" dirty="0">
                          <a:solidFill>
                            <a:srgbClr val="231F20"/>
                          </a:solidFill>
                          <a:latin typeface="Montserrat Light"/>
                          <a:cs typeface="Montserrat Light"/>
                        </a:rPr>
                        <a:t>Voileivät juusto /kinkku</a:t>
                      </a:r>
                      <a:r>
                        <a:rPr sz="700" b="0" spc="500" dirty="0">
                          <a:solidFill>
                            <a:srgbClr val="231F20"/>
                          </a:solidFill>
                          <a:latin typeface="Montserrat Light"/>
                          <a:cs typeface="Montserrat Light"/>
                        </a:rPr>
                        <a:t> </a:t>
                      </a:r>
                      <a:endParaRPr lang="fi-FI" sz="700" b="0" spc="-25" dirty="0">
                        <a:solidFill>
                          <a:srgbClr val="231F20"/>
                        </a:solidFill>
                        <a:latin typeface="Montserrat Light"/>
                        <a:cs typeface="Montserrat Light"/>
                      </a:endParaRPr>
                    </a:p>
                    <a:p>
                      <a:pPr marL="508000" marR="500380" lvl="0" indent="-635" algn="ctr" defTabSz="914400" eaLnBrk="1" fontAlgn="auto" latinLnBrk="0" hangingPunct="1">
                        <a:lnSpc>
                          <a:spcPct val="110000"/>
                        </a:lnSpc>
                        <a:spcBef>
                          <a:spcPts val="345"/>
                        </a:spcBef>
                        <a:spcAft>
                          <a:spcPts val="0"/>
                        </a:spcAft>
                        <a:buClrTx/>
                        <a:buSzTx/>
                        <a:buFontTx/>
                        <a:buNone/>
                        <a:tabLst/>
                        <a:defRPr/>
                      </a:pPr>
                      <a:r>
                        <a:rPr lang="fi-FI" sz="700" b="0" spc="-25" dirty="0">
                          <a:solidFill>
                            <a:srgbClr val="231F20"/>
                          </a:solidFill>
                          <a:latin typeface="Montserrat Light"/>
                          <a:cs typeface="Montserrat Light"/>
                        </a:rPr>
                        <a:t>Tuorevihannes</a:t>
                      </a:r>
                      <a:endParaRPr lang="fi-FI" sz="700" dirty="0">
                        <a:latin typeface="Montserrat Light"/>
                        <a:cs typeface="Montserrat Light"/>
                      </a:endParaRPr>
                    </a:p>
                  </a:txBody>
                  <a:tcPr marL="0" marR="0" marT="4381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a:lnSpc>
                          <a:spcPct val="100000"/>
                        </a:lnSpc>
                      </a:pPr>
                      <a:endParaRPr sz="700" dirty="0">
                        <a:latin typeface="Times New Roman"/>
                        <a:cs typeface="Times New Roman"/>
                      </a:endParaRPr>
                    </a:p>
                    <a:p>
                      <a:pPr marL="468630" marR="461009" algn="ctr">
                        <a:lnSpc>
                          <a:spcPct val="109500"/>
                        </a:lnSpc>
                      </a:pPr>
                      <a:endParaRPr lang="fi-FI" sz="700" b="0" dirty="0">
                        <a:solidFill>
                          <a:srgbClr val="231F20"/>
                        </a:solidFill>
                        <a:latin typeface="Montserrat Light"/>
                        <a:cs typeface="Montserrat Light"/>
                      </a:endParaRPr>
                    </a:p>
                    <a:p>
                      <a:pPr marL="468630" marR="460375" algn="ctr">
                        <a:lnSpc>
                          <a:spcPct val="109500"/>
                        </a:lnSpc>
                      </a:pPr>
                      <a:r>
                        <a:rPr lang="fi-FI" sz="700" b="0" dirty="0">
                          <a:solidFill>
                            <a:srgbClr val="231F20"/>
                          </a:solidFill>
                          <a:latin typeface="Montserrat Light"/>
                          <a:cs typeface="Montserrat Light"/>
                        </a:rPr>
                        <a:t>Aprikoosivispipuuroa M </a:t>
                      </a:r>
                      <a:endParaRPr lang="fi-FI" sz="700" dirty="0">
                        <a:latin typeface="Montserrat Light"/>
                        <a:cs typeface="Montserrat Light"/>
                      </a:endParaRPr>
                    </a:p>
                    <a:p>
                      <a:pPr marL="468630" marR="460375" lvl="0" algn="ctr">
                        <a:lnSpc>
                          <a:spcPct val="109500"/>
                        </a:lnSpc>
                        <a:buNone/>
                      </a:pPr>
                      <a:r>
                        <a:rPr lang="fi-FI" sz="700" b="0" spc="-10" dirty="0">
                          <a:solidFill>
                            <a:srgbClr val="231F20"/>
                          </a:solidFill>
                          <a:latin typeface="Montserrat Light"/>
                          <a:cs typeface="Montserrat Light"/>
                        </a:rPr>
                        <a:t>Leikkelettä, juustoa</a:t>
                      </a:r>
                      <a:endParaRPr lang="fi-FI" sz="700" dirty="0">
                        <a:latin typeface="Montserrat Light"/>
                        <a:cs typeface="Montserrat Light"/>
                      </a:endParaRPr>
                    </a:p>
                    <a:p>
                      <a:pPr marL="502920" marR="495300" algn="ctr">
                        <a:lnSpc>
                          <a:spcPct val="109500"/>
                        </a:lnSpc>
                      </a:pPr>
                      <a:r>
                        <a:rPr lang="fi-FI" sz="700" b="0" dirty="0">
                          <a:solidFill>
                            <a:srgbClr val="231F20"/>
                          </a:solidFill>
                          <a:latin typeface="Montserrat Light"/>
                          <a:cs typeface="Montserrat Light"/>
                        </a:rPr>
                        <a:t>Tuoretta</a:t>
                      </a:r>
                      <a:r>
                        <a:rPr lang="fi-FI" sz="700" b="0" spc="-30" dirty="0">
                          <a:solidFill>
                            <a:srgbClr val="231F20"/>
                          </a:solidFill>
                          <a:latin typeface="Montserrat Light"/>
                          <a:cs typeface="Montserrat Light"/>
                        </a:rPr>
                        <a:t> </a:t>
                      </a:r>
                      <a:r>
                        <a:rPr lang="fi-FI" sz="700" b="0" spc="-10" dirty="0">
                          <a:solidFill>
                            <a:srgbClr val="231F20"/>
                          </a:solidFill>
                          <a:latin typeface="Montserrat Light"/>
                          <a:cs typeface="Montserrat Light"/>
                        </a:rPr>
                        <a:t>hedelmää</a:t>
                      </a:r>
                      <a:endParaRPr lang="fi-FI" sz="700" dirty="0">
                        <a:latin typeface="Montserrat Light"/>
                        <a:cs typeface="Montserrat Light"/>
                      </a:endParaRPr>
                    </a:p>
                    <a:p>
                      <a:pPr marL="508000" marR="500380" indent="-635" algn="ctr">
                        <a:lnSpc>
                          <a:spcPct val="100000"/>
                        </a:lnSpc>
                        <a:spcBef>
                          <a:spcPts val="345"/>
                        </a:spcBef>
                      </a:pPr>
                      <a:endParaRPr lang="fi-FI" sz="700" b="0" spc="-10" dirty="0">
                        <a:solidFill>
                          <a:srgbClr val="231F20"/>
                        </a:solidFill>
                        <a:latin typeface="Montserrat Light"/>
                        <a:ea typeface="+mn-ea"/>
                        <a:cs typeface="Montserrat Light"/>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extLst>
                  <a:ext uri="{0D108BD9-81ED-4DB2-BD59-A6C34878D82A}">
                    <a16:rowId xmlns:a16="http://schemas.microsoft.com/office/drawing/2014/main" val="10003"/>
                  </a:ext>
                </a:extLst>
              </a:tr>
              <a:tr h="765666">
                <a:tc>
                  <a:txBody>
                    <a:bodyPr/>
                    <a:lstStyle/>
                    <a:p>
                      <a:pPr>
                        <a:lnSpc>
                          <a:spcPct val="100000"/>
                        </a:lnSpc>
                      </a:pPr>
                      <a:endParaRPr sz="900">
                        <a:latin typeface="Times New Roman"/>
                        <a:cs typeface="Times New Roman"/>
                      </a:endParaRPr>
                    </a:p>
                    <a:p>
                      <a:pPr>
                        <a:lnSpc>
                          <a:spcPct val="100000"/>
                        </a:lnSpc>
                      </a:pPr>
                      <a:endParaRPr sz="900">
                        <a:latin typeface="Times New Roman"/>
                        <a:cs typeface="Times New Roman"/>
                      </a:endParaRPr>
                    </a:p>
                    <a:p>
                      <a:pPr marL="173355">
                        <a:lnSpc>
                          <a:spcPct val="100000"/>
                        </a:lnSpc>
                        <a:spcBef>
                          <a:spcPts val="670"/>
                        </a:spcBef>
                      </a:pPr>
                      <a:r>
                        <a:rPr sz="700" b="1" spc="-25" dirty="0">
                          <a:solidFill>
                            <a:srgbClr val="113A58"/>
                          </a:solidFill>
                          <a:latin typeface="Montserrat SemiBold"/>
                          <a:cs typeface="Montserrat SemiBold"/>
                        </a:rPr>
                        <a:t>TO</a:t>
                      </a:r>
                      <a:endParaRPr sz="70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612140" marR="604520" indent="0" algn="ctr">
                        <a:lnSpc>
                          <a:spcPct val="100000"/>
                        </a:lnSpc>
                        <a:spcBef>
                          <a:spcPts val="100"/>
                        </a:spcBef>
                      </a:pPr>
                      <a:r>
                        <a:rPr lang="fi-FI" sz="700" b="0" spc="-50" dirty="0">
                          <a:solidFill>
                            <a:schemeClr val="tx1"/>
                          </a:solidFill>
                          <a:latin typeface="Montserrat Light"/>
                          <a:cs typeface="Montserrat Light"/>
                        </a:rPr>
                        <a:t>Vehnäpuuroa M</a:t>
                      </a:r>
                    </a:p>
                    <a:p>
                      <a:pPr marL="620395" marR="613410" lvl="0" algn="ctr">
                        <a:lnSpc>
                          <a:spcPct val="100000"/>
                        </a:lnSpc>
                        <a:spcBef>
                          <a:spcPts val="100"/>
                        </a:spcBef>
                        <a:buNone/>
                      </a:pPr>
                      <a:r>
                        <a:rPr lang="fi-FI" sz="700" b="0" spc="500" dirty="0">
                          <a:solidFill>
                            <a:srgbClr val="231F20"/>
                          </a:solidFill>
                          <a:latin typeface="Montserrat Light"/>
                          <a:cs typeface="Montserrat Light"/>
                        </a:rPr>
                        <a:t> </a:t>
                      </a:r>
                      <a:r>
                        <a:rPr lang="fi-FI" sz="700" b="0" spc="-10" dirty="0">
                          <a:solidFill>
                            <a:srgbClr val="231F20"/>
                          </a:solidFill>
                          <a:latin typeface="Montserrat Light"/>
                          <a:cs typeface="Montserrat Light"/>
                        </a:rPr>
                        <a:t>Mehukeittoa  </a:t>
                      </a:r>
                    </a:p>
                    <a:p>
                      <a:pPr marL="620395" marR="613410" lvl="0" algn="ctr">
                        <a:lnSpc>
                          <a:spcPct val="100000"/>
                        </a:lnSpc>
                        <a:spcBef>
                          <a:spcPts val="100"/>
                        </a:spcBef>
                        <a:buNone/>
                      </a:pPr>
                      <a:r>
                        <a:rPr lang="fi-FI" sz="700" b="0" spc="-10" dirty="0">
                          <a:solidFill>
                            <a:srgbClr val="231F20"/>
                          </a:solidFill>
                          <a:latin typeface="Montserrat Light"/>
                          <a:cs typeface="Montserrat Light"/>
                        </a:rPr>
                        <a:t>Smoothie    </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Juustoa,</a:t>
                      </a:r>
                    </a:p>
                    <a:p>
                      <a:pPr marL="620395" marR="613410" lvl="0" algn="ctr">
                        <a:lnSpc>
                          <a:spcPct val="100000"/>
                        </a:lnSpc>
                        <a:spcBef>
                          <a:spcPts val="100"/>
                        </a:spcBef>
                        <a:buNone/>
                      </a:pPr>
                      <a:r>
                        <a:rPr lang="fi-FI" sz="700" b="0" spc="-10" dirty="0">
                          <a:solidFill>
                            <a:srgbClr val="231F20"/>
                          </a:solidFill>
                          <a:latin typeface="Montserrat Light"/>
                          <a:cs typeface="Montserrat Light"/>
                        </a:rPr>
                        <a:t>leikkelettä</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Tuorevihanneksia</a:t>
                      </a:r>
                      <a:endParaRPr lang="fi-FI" sz="700" dirty="0">
                        <a:latin typeface="Montserrat Light"/>
                        <a:cs typeface="Montserrat Light"/>
                      </a:endParaRPr>
                    </a:p>
                  </a:txBody>
                  <a:tcPr marL="0" marR="0" marT="4381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349250" marR="341630" algn="ctr">
                        <a:lnSpc>
                          <a:spcPct val="100000"/>
                        </a:lnSpc>
                        <a:spcBef>
                          <a:spcPts val="100"/>
                        </a:spcBef>
                      </a:pPr>
                      <a:r>
                        <a:rPr lang="fi-FI" sz="700" b="0" spc="-25" dirty="0">
                          <a:solidFill>
                            <a:schemeClr val="tx1"/>
                          </a:solidFill>
                          <a:latin typeface="Montserrat Light"/>
                          <a:cs typeface="Montserrat Light"/>
                        </a:rPr>
                        <a:t>Hernekeittoa M,G</a:t>
                      </a:r>
                    </a:p>
                    <a:p>
                      <a:pPr marL="349250" marR="341630" algn="ctr">
                        <a:lnSpc>
                          <a:spcPct val="100000"/>
                        </a:lnSpc>
                        <a:spcBef>
                          <a:spcPts val="100"/>
                        </a:spcBef>
                      </a:pPr>
                      <a:r>
                        <a:rPr lang="fi-FI" sz="700" b="0" spc="-25" dirty="0">
                          <a:solidFill>
                            <a:schemeClr val="tx1"/>
                          </a:solidFill>
                          <a:latin typeface="Montserrat Light"/>
                          <a:cs typeface="Montserrat Light"/>
                        </a:rPr>
                        <a:t>Pannukakkua, L</a:t>
                      </a:r>
                    </a:p>
                    <a:p>
                      <a:pPr marL="349250" marR="341630" algn="ctr">
                        <a:lnSpc>
                          <a:spcPct val="100000"/>
                        </a:lnSpc>
                        <a:spcBef>
                          <a:spcPts val="100"/>
                        </a:spcBef>
                      </a:pPr>
                      <a:r>
                        <a:rPr lang="fi-FI" sz="700" b="0" spc="-25" dirty="0">
                          <a:solidFill>
                            <a:schemeClr val="tx1"/>
                          </a:solidFill>
                          <a:latin typeface="Montserrat Light"/>
                          <a:cs typeface="Montserrat Light"/>
                        </a:rPr>
                        <a:t>hilloa ja kermavaahtoa L,G</a:t>
                      </a:r>
                    </a:p>
                    <a:p>
                      <a:pPr marL="349250" marR="341630" algn="ctr">
                        <a:lnSpc>
                          <a:spcPct val="100000"/>
                        </a:lnSpc>
                        <a:spcBef>
                          <a:spcPts val="100"/>
                        </a:spcBef>
                      </a:pPr>
                      <a:r>
                        <a:rPr lang="fi-FI" sz="700" b="0" spc="-25" dirty="0">
                          <a:solidFill>
                            <a:schemeClr val="tx1"/>
                          </a:solidFill>
                          <a:latin typeface="Montserrat Light"/>
                          <a:cs typeface="Montserrat Light"/>
                        </a:rPr>
                        <a:t>Salaattivalikoima</a:t>
                      </a:r>
                      <a:endParaRPr lang="fi-FI" sz="700" dirty="0">
                        <a:latin typeface="Montserrat Light"/>
                        <a:cs typeface="Montserrat Light"/>
                      </a:endParaRPr>
                    </a:p>
                  </a:txBody>
                  <a:tcPr marL="0" marR="0" marT="4381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447675" marR="421640" indent="-19050" algn="ctr">
                        <a:lnSpc>
                          <a:spcPct val="109500"/>
                        </a:lnSpc>
                      </a:pPr>
                      <a:r>
                        <a:rPr sz="700" b="0" dirty="0">
                          <a:solidFill>
                            <a:srgbClr val="231F20"/>
                          </a:solidFill>
                          <a:latin typeface="Montserrat Light"/>
                          <a:cs typeface="Montserrat Light"/>
                        </a:rPr>
                        <a:t>Kahvia</a:t>
                      </a:r>
                      <a:r>
                        <a:rPr sz="700" b="0" spc="-20" dirty="0">
                          <a:solidFill>
                            <a:srgbClr val="231F20"/>
                          </a:solidFill>
                          <a:latin typeface="Montserrat Light"/>
                          <a:cs typeface="Montserrat Light"/>
                        </a:rPr>
                        <a:t> </a:t>
                      </a:r>
                      <a:r>
                        <a:rPr sz="700" b="0" dirty="0">
                          <a:solidFill>
                            <a:srgbClr val="231F20"/>
                          </a:solidFill>
                          <a:latin typeface="Montserrat Light"/>
                          <a:cs typeface="Montserrat Light"/>
                        </a:rPr>
                        <a:t>ja</a:t>
                      </a:r>
                      <a:r>
                        <a:rPr sz="700" b="0" spc="-10" dirty="0">
                          <a:solidFill>
                            <a:srgbClr val="231F20"/>
                          </a:solidFill>
                          <a:latin typeface="Montserrat Light"/>
                          <a:cs typeface="Montserrat Light"/>
                        </a:rPr>
                        <a:t> </a:t>
                      </a:r>
                      <a:r>
                        <a:rPr sz="700" b="0" spc="-10" dirty="0" err="1">
                          <a:solidFill>
                            <a:srgbClr val="231F20"/>
                          </a:solidFill>
                          <a:latin typeface="Montserrat Light"/>
                          <a:cs typeface="Montserrat Light"/>
                        </a:rPr>
                        <a:t>teetä</a:t>
                      </a:r>
                      <a:r>
                        <a:rPr sz="700" b="0" spc="500" dirty="0">
                          <a:solidFill>
                            <a:srgbClr val="231F20"/>
                          </a:solidFill>
                          <a:latin typeface="Montserrat Light"/>
                          <a:cs typeface="Montserrat Light"/>
                        </a:rPr>
                        <a:t> </a:t>
                      </a:r>
                      <a:r>
                        <a:rPr lang="fi-FI" sz="700" b="0" spc="500" dirty="0">
                          <a:solidFill>
                            <a:srgbClr val="231F20"/>
                          </a:solidFill>
                          <a:latin typeface="Montserrat Light"/>
                          <a:cs typeface="Montserrat Light"/>
                        </a:rPr>
                        <a:t> </a:t>
                      </a:r>
                      <a:r>
                        <a:rPr lang="fi-FI" sz="700" b="0" spc="0" dirty="0">
                          <a:solidFill>
                            <a:srgbClr val="231F20"/>
                          </a:solidFill>
                          <a:latin typeface="Montserrat Light"/>
                          <a:cs typeface="Montserrat Light"/>
                        </a:rPr>
                        <a:t>Mokkapalaa L</a:t>
                      </a:r>
                      <a:endParaRPr lang="en-US" dirty="0"/>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508000" marR="500380" indent="-635" algn="ctr">
                        <a:lnSpc>
                          <a:spcPct val="109500"/>
                        </a:lnSpc>
                      </a:pPr>
                      <a:r>
                        <a:rPr lang="fi-FI" sz="700" b="0" spc="0" dirty="0">
                          <a:solidFill>
                            <a:srgbClr val="231F20"/>
                          </a:solidFill>
                          <a:latin typeface="Montserrat Light"/>
                          <a:cs typeface="Montserrat Light"/>
                        </a:rPr>
                        <a:t>Lihaperunasoselaatikkoa L,G</a:t>
                      </a:r>
                    </a:p>
                    <a:p>
                      <a:pPr marL="402590" marR="617220" lvl="0" indent="0" algn="ctr" defTabSz="914400" eaLnBrk="1" fontAlgn="auto" latinLnBrk="0" hangingPunct="1">
                        <a:lnSpc>
                          <a:spcPct val="119100"/>
                        </a:lnSpc>
                        <a:spcBef>
                          <a:spcPts val="75"/>
                        </a:spcBef>
                        <a:spcAft>
                          <a:spcPts val="0"/>
                        </a:spcAft>
                        <a:buClrTx/>
                        <a:buSzTx/>
                        <a:buFontTx/>
                        <a:buNone/>
                        <a:tabLst/>
                        <a:defRPr/>
                      </a:pPr>
                      <a:r>
                        <a:rPr lang="fi-FI" sz="700" b="0" dirty="0">
                          <a:solidFill>
                            <a:srgbClr val="231F20"/>
                          </a:solidFill>
                          <a:latin typeface="Montserrat Light"/>
                          <a:cs typeface="Montserrat Light"/>
                        </a:rPr>
                        <a:t>Salaattia</a:t>
                      </a:r>
                      <a:endParaRPr lang="fi-FI" sz="700" dirty="0">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468630" marR="460375" algn="ctr">
                        <a:lnSpc>
                          <a:spcPct val="109500"/>
                        </a:lnSpc>
                      </a:pPr>
                      <a:r>
                        <a:rPr lang="fi-FI" sz="700" b="0" dirty="0">
                          <a:solidFill>
                            <a:srgbClr val="231F20"/>
                          </a:solidFill>
                          <a:latin typeface="Montserrat Light"/>
                          <a:cs typeface="Montserrat Light"/>
                        </a:rPr>
                        <a:t>Pinaatti-fetapiirakka L</a:t>
                      </a:r>
                    </a:p>
                    <a:p>
                      <a:pPr marL="468630" marR="460375" algn="ctr">
                        <a:lnSpc>
                          <a:spcPct val="109500"/>
                        </a:lnSpc>
                      </a:pPr>
                      <a:r>
                        <a:rPr lang="fi-FI" sz="700" b="0" spc="-10" dirty="0">
                          <a:solidFill>
                            <a:srgbClr val="231F20"/>
                          </a:solidFill>
                          <a:latin typeface="Montserrat Light"/>
                          <a:cs typeface="Montserrat Light"/>
                        </a:rPr>
                        <a:t>Leikkelettä, juustoa</a:t>
                      </a:r>
                      <a:endParaRPr sz="700" dirty="0">
                        <a:latin typeface="Montserrat Light"/>
                        <a:cs typeface="Montserrat Light"/>
                      </a:endParaRPr>
                    </a:p>
                    <a:p>
                      <a:pPr marL="502920" marR="495300" algn="ctr">
                        <a:lnSpc>
                          <a:spcPct val="109500"/>
                        </a:lnSpc>
                      </a:pPr>
                      <a:r>
                        <a:rPr sz="700" b="0" dirty="0" err="1">
                          <a:solidFill>
                            <a:srgbClr val="231F20"/>
                          </a:solidFill>
                          <a:latin typeface="Montserrat Light"/>
                          <a:cs typeface="Montserrat Light"/>
                        </a:rPr>
                        <a:t>Tuoretta</a:t>
                      </a:r>
                      <a:r>
                        <a:rPr sz="700" b="0" spc="-30" dirty="0">
                          <a:solidFill>
                            <a:srgbClr val="231F20"/>
                          </a:solidFill>
                          <a:latin typeface="Montserrat Light"/>
                          <a:cs typeface="Montserrat Light"/>
                        </a:rPr>
                        <a:t> </a:t>
                      </a:r>
                      <a:r>
                        <a:rPr sz="700" b="0" spc="-10" dirty="0" err="1">
                          <a:solidFill>
                            <a:srgbClr val="231F20"/>
                          </a:solidFill>
                          <a:latin typeface="Montserrat Light"/>
                          <a:cs typeface="Montserrat Light"/>
                        </a:rPr>
                        <a:t>hedelmää</a:t>
                      </a:r>
                      <a:endParaRPr sz="700" dirty="0">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extLst>
                  <a:ext uri="{0D108BD9-81ED-4DB2-BD59-A6C34878D82A}">
                    <a16:rowId xmlns:a16="http://schemas.microsoft.com/office/drawing/2014/main" val="10004"/>
                  </a:ext>
                </a:extLst>
              </a:tr>
              <a:tr h="765666">
                <a:tc>
                  <a:txBody>
                    <a:bodyPr/>
                    <a:lstStyle/>
                    <a:p>
                      <a:pPr>
                        <a:lnSpc>
                          <a:spcPct val="100000"/>
                        </a:lnSpc>
                      </a:pPr>
                      <a:endParaRPr sz="900">
                        <a:latin typeface="Times New Roman"/>
                        <a:cs typeface="Times New Roman"/>
                      </a:endParaRPr>
                    </a:p>
                    <a:p>
                      <a:pPr>
                        <a:lnSpc>
                          <a:spcPct val="100000"/>
                        </a:lnSpc>
                      </a:pPr>
                      <a:endParaRPr sz="900">
                        <a:latin typeface="Times New Roman"/>
                        <a:cs typeface="Times New Roman"/>
                      </a:endParaRPr>
                    </a:p>
                    <a:p>
                      <a:pPr marL="175260">
                        <a:lnSpc>
                          <a:spcPct val="100000"/>
                        </a:lnSpc>
                        <a:spcBef>
                          <a:spcPts val="670"/>
                        </a:spcBef>
                      </a:pPr>
                      <a:r>
                        <a:rPr sz="700" b="1" spc="-25" dirty="0">
                          <a:solidFill>
                            <a:srgbClr val="113A58"/>
                          </a:solidFill>
                          <a:latin typeface="Montserrat SemiBold"/>
                          <a:cs typeface="Montserrat SemiBold"/>
                        </a:rPr>
                        <a:t>PE</a:t>
                      </a:r>
                      <a:endParaRPr sz="70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620395" marR="613410" indent="0" algn="ctr">
                        <a:lnSpc>
                          <a:spcPct val="100000"/>
                        </a:lnSpc>
                        <a:spcBef>
                          <a:spcPts val="100"/>
                        </a:spcBef>
                      </a:pPr>
                      <a:r>
                        <a:rPr sz="700" b="0" spc="-10" dirty="0">
                          <a:solidFill>
                            <a:srgbClr val="231F20"/>
                          </a:solidFill>
                          <a:latin typeface="Montserrat Light"/>
                          <a:cs typeface="Montserrat Light"/>
                        </a:rPr>
                        <a:t>4-</a:t>
                      </a:r>
                      <a:r>
                        <a:rPr sz="700" b="0" dirty="0">
                          <a:solidFill>
                            <a:srgbClr val="231F20"/>
                          </a:solidFill>
                          <a:latin typeface="Montserrat Light"/>
                          <a:cs typeface="Montserrat Light"/>
                        </a:rPr>
                        <a:t>viljanpuuroa </a:t>
                      </a:r>
                      <a:r>
                        <a:rPr sz="700" b="0" spc="-50" dirty="0">
                          <a:solidFill>
                            <a:srgbClr val="231F20"/>
                          </a:solidFill>
                          <a:latin typeface="Montserrat Light"/>
                          <a:cs typeface="Montserrat Light"/>
                        </a:rPr>
                        <a:t>M</a:t>
                      </a:r>
                      <a:endParaRPr lang="fi-FI" sz="700" b="0" spc="-50" dirty="0">
                        <a:solidFill>
                          <a:srgbClr val="231F20"/>
                        </a:solidFill>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Mehukeittoa </a:t>
                      </a:r>
                    </a:p>
                    <a:p>
                      <a:pPr marL="620395" marR="613410" lvl="0" algn="ctr">
                        <a:lnSpc>
                          <a:spcPct val="100000"/>
                        </a:lnSpc>
                        <a:spcBef>
                          <a:spcPts val="100"/>
                        </a:spcBef>
                        <a:buNone/>
                      </a:pPr>
                      <a:r>
                        <a:rPr lang="fi-FI" sz="700" b="0" spc="-10" dirty="0">
                          <a:solidFill>
                            <a:srgbClr val="231F20"/>
                          </a:solidFill>
                          <a:latin typeface="Montserrat Light"/>
                          <a:cs typeface="Montserrat Light"/>
                        </a:rPr>
                        <a:t>Smoothie  </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Juustoa,</a:t>
                      </a:r>
                    </a:p>
                    <a:p>
                      <a:pPr marL="620395" marR="613410" lvl="0" algn="ctr">
                        <a:lnSpc>
                          <a:spcPct val="100000"/>
                        </a:lnSpc>
                        <a:spcBef>
                          <a:spcPts val="100"/>
                        </a:spcBef>
                        <a:buNone/>
                      </a:pPr>
                      <a:r>
                        <a:rPr lang="fi-FI" sz="700" b="0" spc="-10" dirty="0">
                          <a:solidFill>
                            <a:srgbClr val="231F20"/>
                          </a:solidFill>
                          <a:latin typeface="Montserrat Light"/>
                          <a:cs typeface="Montserrat Light"/>
                        </a:rPr>
                        <a:t>leikkelettä</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Tuorevihanneksia</a:t>
                      </a:r>
                      <a:r>
                        <a:rPr sz="700" b="0" spc="500" dirty="0">
                          <a:solidFill>
                            <a:srgbClr val="231F20"/>
                          </a:solidFill>
                          <a:latin typeface="Montserrat Light"/>
                          <a:cs typeface="Montserrat Light"/>
                        </a:rPr>
                        <a:t> </a:t>
                      </a:r>
                      <a:endParaRPr lang="en-US" sz="700" dirty="0">
                        <a:latin typeface="Montserrat Light"/>
                        <a:cs typeface="Montserrat Light"/>
                      </a:endParaRPr>
                    </a:p>
                  </a:txBody>
                  <a:tcPr marL="0" marR="0" marT="4381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349250" marR="341630" algn="ctr">
                        <a:lnSpc>
                          <a:spcPct val="100000"/>
                        </a:lnSpc>
                        <a:spcBef>
                          <a:spcPts val="100"/>
                        </a:spcBef>
                      </a:pPr>
                      <a:r>
                        <a:rPr lang="fi-FI" sz="700" b="0" spc="-25" dirty="0">
                          <a:solidFill>
                            <a:schemeClr val="tx1"/>
                          </a:solidFill>
                          <a:latin typeface="Montserrat Light"/>
                          <a:cs typeface="Montserrat Light"/>
                        </a:rPr>
                        <a:t>Paneroitu sitruunakalaleike</a:t>
                      </a:r>
                      <a:r>
                        <a:rPr lang="fi-FI" sz="700" b="0" spc="-25" dirty="0">
                          <a:solidFill>
                            <a:srgbClr val="FF0000"/>
                          </a:solidFill>
                          <a:latin typeface="Montserrat Light"/>
                          <a:cs typeface="Montserrat Light"/>
                        </a:rPr>
                        <a:t> </a:t>
                      </a:r>
                      <a:r>
                        <a:rPr lang="fi-FI" sz="700" b="0" spc="-25" dirty="0">
                          <a:solidFill>
                            <a:schemeClr val="tx1"/>
                          </a:solidFill>
                          <a:latin typeface="Montserrat Light"/>
                          <a:cs typeface="Montserrat Light"/>
                        </a:rPr>
                        <a:t> M</a:t>
                      </a:r>
                    </a:p>
                    <a:p>
                      <a:pPr marL="349250" marR="341630" algn="ctr">
                        <a:lnSpc>
                          <a:spcPct val="100000"/>
                        </a:lnSpc>
                        <a:spcBef>
                          <a:spcPts val="100"/>
                        </a:spcBef>
                      </a:pPr>
                      <a:r>
                        <a:rPr lang="fi-FI" sz="700" b="0" spc="-25" dirty="0">
                          <a:solidFill>
                            <a:schemeClr val="tx1"/>
                          </a:solidFill>
                          <a:latin typeface="Montserrat Light"/>
                          <a:cs typeface="Montserrat Light"/>
                        </a:rPr>
                        <a:t>Tilli-kananmunakastiketta L</a:t>
                      </a:r>
                      <a:r>
                        <a:rPr lang="fi-FI" sz="700" b="0" spc="500" dirty="0">
                          <a:solidFill>
                            <a:schemeClr val="tx1"/>
                          </a:solidFill>
                          <a:latin typeface="Montserrat Light"/>
                          <a:cs typeface="Montserrat Light"/>
                        </a:rPr>
                        <a:t> </a:t>
                      </a:r>
                      <a:r>
                        <a:rPr lang="fi-FI" sz="700" b="0" dirty="0">
                          <a:solidFill>
                            <a:schemeClr val="tx1"/>
                          </a:solidFill>
                          <a:latin typeface="Montserrat Light"/>
                          <a:cs typeface="Montserrat Light"/>
                        </a:rPr>
                        <a:t>Perunasosetta</a:t>
                      </a:r>
                      <a:r>
                        <a:rPr lang="fi-FI" sz="700" b="0" spc="-30" dirty="0">
                          <a:solidFill>
                            <a:schemeClr val="tx1"/>
                          </a:solidFill>
                          <a:latin typeface="Montserrat Light"/>
                          <a:cs typeface="Montserrat Light"/>
                        </a:rPr>
                        <a:t> </a:t>
                      </a:r>
                      <a:r>
                        <a:rPr lang="fi-FI" sz="700" b="0" spc="-25" dirty="0">
                          <a:solidFill>
                            <a:schemeClr val="tx1"/>
                          </a:solidFill>
                          <a:latin typeface="Montserrat Light"/>
                          <a:cs typeface="Montserrat Light"/>
                        </a:rPr>
                        <a:t>L,G</a:t>
                      </a:r>
                      <a:r>
                        <a:rPr lang="fi-FI" sz="700" b="0" spc="500" dirty="0">
                          <a:solidFill>
                            <a:schemeClr val="tx1"/>
                          </a:solidFill>
                          <a:latin typeface="Montserrat Light"/>
                          <a:cs typeface="Montserrat Light"/>
                        </a:rPr>
                        <a:t> </a:t>
                      </a:r>
                      <a:endParaRPr lang="fi-FI" sz="700" dirty="0">
                        <a:solidFill>
                          <a:schemeClr val="tx1"/>
                        </a:solidFill>
                        <a:latin typeface="Montserrat Light"/>
                        <a:cs typeface="Montserrat Light"/>
                      </a:endParaRPr>
                    </a:p>
                    <a:p>
                      <a:pPr marL="402590" marR="617220" lvl="0" indent="0" algn="ctr" defTabSz="914400" eaLnBrk="1" fontAlgn="auto" latinLnBrk="0" hangingPunct="1">
                        <a:lnSpc>
                          <a:spcPct val="119100"/>
                        </a:lnSpc>
                        <a:spcBef>
                          <a:spcPts val="75"/>
                        </a:spcBef>
                        <a:spcAft>
                          <a:spcPts val="0"/>
                        </a:spcAft>
                        <a:buClrTx/>
                        <a:buSzTx/>
                        <a:buFontTx/>
                        <a:buNone/>
                        <a:tabLst/>
                        <a:defRPr/>
                      </a:pPr>
                      <a:r>
                        <a:rPr lang="fi-FI" sz="700" b="0" dirty="0">
                          <a:solidFill>
                            <a:srgbClr val="231F20"/>
                          </a:solidFill>
                          <a:latin typeface="Montserrat Light"/>
                          <a:cs typeface="Montserrat Light"/>
                        </a:rPr>
                        <a:t>        Omenakiisseli M,G</a:t>
                      </a:r>
                    </a:p>
                    <a:p>
                      <a:pPr marL="402590" marR="617220" lvl="0" indent="0" algn="ctr" defTabSz="914400" eaLnBrk="1" fontAlgn="auto" latinLnBrk="0" hangingPunct="1">
                        <a:lnSpc>
                          <a:spcPct val="119100"/>
                        </a:lnSpc>
                        <a:spcBef>
                          <a:spcPts val="75"/>
                        </a:spcBef>
                        <a:spcAft>
                          <a:spcPts val="0"/>
                        </a:spcAft>
                        <a:buClrTx/>
                        <a:buSzTx/>
                        <a:buFontTx/>
                        <a:buNone/>
                        <a:tabLst/>
                        <a:defRPr/>
                      </a:pPr>
                      <a:r>
                        <a:rPr lang="fi-FI" sz="700" b="0" dirty="0">
                          <a:solidFill>
                            <a:srgbClr val="231F20"/>
                          </a:solidFill>
                          <a:latin typeface="Montserrat Light"/>
                          <a:cs typeface="Montserrat Light"/>
                        </a:rPr>
                        <a:t>      Salaattivalikoima</a:t>
                      </a: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390525" marR="383540" lvl="0" indent="38100" algn="ctr" eaLnBrk="1" fontAlgn="auto" latinLnBrk="0" hangingPunct="1">
                        <a:lnSpc>
                          <a:spcPct val="109500"/>
                        </a:lnSpc>
                        <a:spcBef>
                          <a:spcPts val="0"/>
                        </a:spcBef>
                        <a:spcAft>
                          <a:spcPts val="0"/>
                        </a:spcAft>
                        <a:buClrTx/>
                        <a:buSzTx/>
                        <a:buFontTx/>
                        <a:buNone/>
                      </a:pPr>
                      <a:r>
                        <a:rPr sz="700" b="0" dirty="0">
                          <a:solidFill>
                            <a:srgbClr val="231F20"/>
                          </a:solidFill>
                          <a:latin typeface="Montserrat Light"/>
                          <a:cs typeface="Montserrat Light"/>
                        </a:rPr>
                        <a:t>Kahvia</a:t>
                      </a:r>
                      <a:r>
                        <a:rPr sz="700" b="0" spc="-20" dirty="0">
                          <a:solidFill>
                            <a:srgbClr val="231F20"/>
                          </a:solidFill>
                          <a:latin typeface="Montserrat Light"/>
                          <a:cs typeface="Montserrat Light"/>
                        </a:rPr>
                        <a:t> </a:t>
                      </a:r>
                      <a:r>
                        <a:rPr sz="700" b="0" dirty="0">
                          <a:solidFill>
                            <a:srgbClr val="231F20"/>
                          </a:solidFill>
                          <a:latin typeface="Montserrat Light"/>
                          <a:cs typeface="Montserrat Light"/>
                        </a:rPr>
                        <a:t>ja</a:t>
                      </a:r>
                      <a:r>
                        <a:rPr sz="700" b="0" spc="-10" dirty="0">
                          <a:solidFill>
                            <a:srgbClr val="231F20"/>
                          </a:solidFill>
                          <a:latin typeface="Montserrat Light"/>
                          <a:cs typeface="Montserrat Light"/>
                        </a:rPr>
                        <a:t> teetä</a:t>
                      </a:r>
                      <a:r>
                        <a:rPr sz="700" b="0" spc="500" dirty="0">
                          <a:solidFill>
                            <a:srgbClr val="231F20"/>
                          </a:solidFill>
                          <a:latin typeface="Montserrat Light"/>
                          <a:cs typeface="Montserrat Light"/>
                        </a:rPr>
                        <a:t> </a:t>
                      </a:r>
                      <a:endParaRPr lang="fi-FI" sz="700" dirty="0">
                        <a:latin typeface="Montserrat Light"/>
                        <a:cs typeface="Montserrat Light"/>
                      </a:endParaRPr>
                    </a:p>
                    <a:p>
                      <a:pPr marL="390525" marR="383540" lvl="0" indent="38100" algn="ctr" defTabSz="914400">
                        <a:lnSpc>
                          <a:spcPct val="109500"/>
                        </a:lnSpc>
                        <a:spcBef>
                          <a:spcPts val="0"/>
                        </a:spcBef>
                        <a:spcAft>
                          <a:spcPts val="0"/>
                        </a:spcAft>
                        <a:buClrTx/>
                        <a:buSzTx/>
                        <a:buFontTx/>
                        <a:buNone/>
                        <a:tabLst/>
                        <a:defRPr/>
                      </a:pPr>
                      <a:r>
                        <a:rPr lang="fi-FI" sz="700" b="0" dirty="0">
                          <a:solidFill>
                            <a:srgbClr val="231F20"/>
                          </a:solidFill>
                          <a:latin typeface="Montserrat Light"/>
                          <a:cs typeface="Montserrat Light"/>
                        </a:rPr>
                        <a:t>Talon</a:t>
                      </a:r>
                      <a:r>
                        <a:rPr lang="fi-FI" sz="700" b="0" spc="-15" dirty="0">
                          <a:solidFill>
                            <a:srgbClr val="231F20"/>
                          </a:solidFill>
                          <a:latin typeface="Montserrat Light"/>
                          <a:cs typeface="Montserrat Light"/>
                        </a:rPr>
                        <a:t> </a:t>
                      </a:r>
                      <a:r>
                        <a:rPr lang="fi-FI" sz="700" b="0" dirty="0">
                          <a:solidFill>
                            <a:srgbClr val="231F20"/>
                          </a:solidFill>
                          <a:latin typeface="Montserrat Light"/>
                          <a:cs typeface="Montserrat Light"/>
                        </a:rPr>
                        <a:t>pullaa</a:t>
                      </a:r>
                      <a:r>
                        <a:rPr lang="fi-FI" sz="700" b="0" spc="-10" dirty="0">
                          <a:solidFill>
                            <a:srgbClr val="231F20"/>
                          </a:solidFill>
                          <a:latin typeface="Montserrat Light"/>
                          <a:cs typeface="Montserrat Light"/>
                        </a:rPr>
                        <a:t> </a:t>
                      </a:r>
                      <a:r>
                        <a:rPr lang="fi-FI" sz="700" b="0" spc="-50" dirty="0">
                          <a:solidFill>
                            <a:srgbClr val="231F20"/>
                          </a:solidFill>
                          <a:latin typeface="Montserrat Light"/>
                          <a:cs typeface="Montserrat Light"/>
                        </a:rPr>
                        <a:t>L</a:t>
                      </a:r>
                      <a:endParaRPr lang="fi-FI" sz="700" dirty="0">
                        <a:latin typeface="Montserrat Light"/>
                        <a:cs typeface="Montserrat Light"/>
                      </a:endParaRPr>
                    </a:p>
                    <a:p>
                      <a:pPr marL="390525" marR="383540" indent="38100" algn="ctr">
                        <a:lnSpc>
                          <a:spcPct val="109500"/>
                        </a:lnSpc>
                      </a:pPr>
                      <a:endParaRPr sz="700" dirty="0">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409575" marR="401955" lvl="0" indent="0" algn="ctr" defTabSz="914400" eaLnBrk="1" fontAlgn="auto" latinLnBrk="0" hangingPunct="1">
                        <a:lnSpc>
                          <a:spcPct val="109500"/>
                        </a:lnSpc>
                        <a:spcBef>
                          <a:spcPts val="0"/>
                        </a:spcBef>
                        <a:spcAft>
                          <a:spcPts val="0"/>
                        </a:spcAft>
                        <a:buClrTx/>
                        <a:buSzTx/>
                        <a:buFontTx/>
                        <a:buNone/>
                        <a:tabLst/>
                        <a:defRPr/>
                      </a:pPr>
                      <a:r>
                        <a:rPr lang="fi-FI" sz="700" b="0" spc="-25" dirty="0">
                          <a:solidFill>
                            <a:srgbClr val="231F20"/>
                          </a:solidFill>
                          <a:latin typeface="Montserrat Light"/>
                          <a:cs typeface="Montserrat Light"/>
                        </a:rPr>
                        <a:t>Merimiespataa M</a:t>
                      </a:r>
                      <a:r>
                        <a:rPr sz="700" b="0" spc="-25" dirty="0">
                          <a:solidFill>
                            <a:srgbClr val="231F20"/>
                          </a:solidFill>
                          <a:latin typeface="Montserrat Light"/>
                          <a:cs typeface="Montserrat Light"/>
                        </a:rPr>
                        <a:t>,G</a:t>
                      </a:r>
                      <a:endParaRPr lang="fi-FI" sz="700" b="0" spc="-25" dirty="0">
                        <a:solidFill>
                          <a:srgbClr val="231F20"/>
                        </a:solidFill>
                        <a:latin typeface="Montserrat Light"/>
                        <a:cs typeface="Montserrat Light"/>
                      </a:endParaRPr>
                    </a:p>
                    <a:p>
                      <a:pPr marL="409575" marR="401955" lvl="0" indent="0" algn="ctr" defTabSz="914400" eaLnBrk="1" fontAlgn="auto" latinLnBrk="0" hangingPunct="1">
                        <a:lnSpc>
                          <a:spcPct val="109500"/>
                        </a:lnSpc>
                        <a:spcBef>
                          <a:spcPts val="0"/>
                        </a:spcBef>
                        <a:spcAft>
                          <a:spcPts val="0"/>
                        </a:spcAft>
                        <a:buClrTx/>
                        <a:buSzTx/>
                        <a:buFontTx/>
                        <a:buNone/>
                        <a:tabLst/>
                        <a:defRPr/>
                      </a:pPr>
                      <a:r>
                        <a:rPr lang="fi-FI" sz="700" b="0" dirty="0">
                          <a:solidFill>
                            <a:srgbClr val="231F20"/>
                          </a:solidFill>
                          <a:latin typeface="Montserrat Light"/>
                          <a:cs typeface="Montserrat Light"/>
                        </a:rPr>
                        <a:t>Salaattia</a:t>
                      </a:r>
                      <a:endParaRPr lang="fi-FI" sz="700" dirty="0">
                        <a:latin typeface="Montserrat Light"/>
                        <a:cs typeface="Montserrat Light"/>
                      </a:endParaRPr>
                    </a:p>
                    <a:p>
                      <a:pPr marL="409575" marR="401955" algn="ctr">
                        <a:lnSpc>
                          <a:spcPct val="109500"/>
                        </a:lnSpc>
                      </a:pPr>
                      <a:endParaRPr sz="700" dirty="0">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a:lnSpc>
                          <a:spcPct val="100000"/>
                        </a:lnSpc>
                      </a:pPr>
                      <a:endParaRPr sz="700" dirty="0">
                        <a:latin typeface="Times New Roman"/>
                        <a:cs typeface="Times New Roman"/>
                      </a:endParaRPr>
                    </a:p>
                    <a:p>
                      <a:pPr marL="487680" marR="479425" algn="ctr">
                        <a:lnSpc>
                          <a:spcPct val="109500"/>
                        </a:lnSpc>
                      </a:pPr>
                      <a:r>
                        <a:rPr lang="fi-FI" sz="700" b="0" spc="0" dirty="0">
                          <a:solidFill>
                            <a:srgbClr val="231F20"/>
                          </a:solidFill>
                          <a:latin typeface="Montserrat Light"/>
                          <a:cs typeface="Montserrat Light"/>
                        </a:rPr>
                        <a:t>Uunimunakasta L,G</a:t>
                      </a:r>
                      <a:r>
                        <a:rPr sz="700" b="0" spc="0" dirty="0">
                          <a:solidFill>
                            <a:srgbClr val="231F20"/>
                          </a:solidFill>
                          <a:latin typeface="Montserrat Light"/>
                          <a:cs typeface="Montserrat Light"/>
                        </a:rPr>
                        <a:t> </a:t>
                      </a:r>
                      <a:endParaRPr lang="fi-FI" sz="700" dirty="0">
                        <a:latin typeface="Montserrat Light"/>
                        <a:cs typeface="Montserrat Light"/>
                      </a:endParaRPr>
                    </a:p>
                    <a:p>
                      <a:pPr marL="487680" marR="479425" lvl="0" algn="ctr">
                        <a:lnSpc>
                          <a:spcPct val="109500"/>
                        </a:lnSpc>
                        <a:buNone/>
                      </a:pPr>
                      <a:r>
                        <a:rPr lang="fi-FI" sz="700" b="0" spc="-10" dirty="0">
                          <a:solidFill>
                            <a:srgbClr val="231F20"/>
                          </a:solidFill>
                          <a:latin typeface="Montserrat Light"/>
                          <a:cs typeface="Montserrat Light"/>
                        </a:rPr>
                        <a:t>Juustoa</a:t>
                      </a:r>
                      <a:endParaRPr sz="700" dirty="0">
                        <a:latin typeface="Montserrat Light"/>
                        <a:cs typeface="Montserrat Light"/>
                      </a:endParaRPr>
                    </a:p>
                    <a:p>
                      <a:pPr marL="502920" marR="495300" algn="ctr">
                        <a:lnSpc>
                          <a:spcPct val="109500"/>
                        </a:lnSpc>
                      </a:pPr>
                      <a:r>
                        <a:rPr sz="700" b="0" dirty="0" err="1">
                          <a:solidFill>
                            <a:srgbClr val="231F20"/>
                          </a:solidFill>
                          <a:latin typeface="Montserrat Light"/>
                          <a:cs typeface="Montserrat Light"/>
                        </a:rPr>
                        <a:t>Tuoretta</a:t>
                      </a:r>
                      <a:r>
                        <a:rPr sz="700" b="0" spc="-30" dirty="0">
                          <a:solidFill>
                            <a:srgbClr val="231F20"/>
                          </a:solidFill>
                          <a:latin typeface="Montserrat Light"/>
                          <a:cs typeface="Montserrat Light"/>
                        </a:rPr>
                        <a:t> </a:t>
                      </a:r>
                      <a:r>
                        <a:rPr sz="700" b="0" spc="-10" dirty="0" err="1">
                          <a:solidFill>
                            <a:srgbClr val="231F20"/>
                          </a:solidFill>
                          <a:latin typeface="Montserrat Light"/>
                          <a:cs typeface="Montserrat Light"/>
                        </a:rPr>
                        <a:t>hedelmää</a:t>
                      </a:r>
                      <a:endParaRPr sz="700" dirty="0">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extLst>
                  <a:ext uri="{0D108BD9-81ED-4DB2-BD59-A6C34878D82A}">
                    <a16:rowId xmlns:a16="http://schemas.microsoft.com/office/drawing/2014/main" val="10005"/>
                  </a:ext>
                </a:extLst>
              </a:tr>
              <a:tr h="880981">
                <a:tc>
                  <a:txBody>
                    <a:bodyPr/>
                    <a:lstStyle/>
                    <a:p>
                      <a:pPr>
                        <a:lnSpc>
                          <a:spcPct val="100000"/>
                        </a:lnSpc>
                      </a:pPr>
                      <a:endParaRPr sz="900">
                        <a:latin typeface="Times New Roman"/>
                        <a:cs typeface="Times New Roman"/>
                      </a:endParaRPr>
                    </a:p>
                    <a:p>
                      <a:pPr>
                        <a:lnSpc>
                          <a:spcPct val="100000"/>
                        </a:lnSpc>
                      </a:pPr>
                      <a:endParaRPr sz="900">
                        <a:latin typeface="Times New Roman"/>
                        <a:cs typeface="Times New Roman"/>
                      </a:endParaRPr>
                    </a:p>
                    <a:p>
                      <a:pPr>
                        <a:lnSpc>
                          <a:spcPct val="100000"/>
                        </a:lnSpc>
                        <a:spcBef>
                          <a:spcPts val="40"/>
                        </a:spcBef>
                      </a:pPr>
                      <a:endParaRPr sz="950">
                        <a:latin typeface="Times New Roman"/>
                        <a:cs typeface="Times New Roman"/>
                      </a:endParaRPr>
                    </a:p>
                    <a:p>
                      <a:pPr marL="177165">
                        <a:lnSpc>
                          <a:spcPct val="100000"/>
                        </a:lnSpc>
                      </a:pPr>
                      <a:r>
                        <a:rPr sz="700" b="1" spc="-25" dirty="0">
                          <a:solidFill>
                            <a:srgbClr val="113A58"/>
                          </a:solidFill>
                          <a:latin typeface="Montserrat SemiBold"/>
                          <a:cs typeface="Montserrat SemiBold"/>
                        </a:rPr>
                        <a:t>LA</a:t>
                      </a:r>
                      <a:endParaRPr sz="70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665480" marR="657860" algn="ctr">
                        <a:lnSpc>
                          <a:spcPct val="109500"/>
                        </a:lnSpc>
                      </a:pPr>
                      <a:r>
                        <a:rPr sz="700" b="0" spc="-10" dirty="0" err="1">
                          <a:solidFill>
                            <a:srgbClr val="231F20"/>
                          </a:solidFill>
                          <a:latin typeface="Montserrat Light"/>
                          <a:cs typeface="Montserrat Light"/>
                        </a:rPr>
                        <a:t>Kaurapuuroa</a:t>
                      </a:r>
                      <a:r>
                        <a:rPr sz="700" b="0" spc="50" dirty="0">
                          <a:solidFill>
                            <a:srgbClr val="231F20"/>
                          </a:solidFill>
                          <a:latin typeface="Montserrat Light"/>
                          <a:cs typeface="Montserrat Light"/>
                        </a:rPr>
                        <a:t> </a:t>
                      </a:r>
                      <a:r>
                        <a:rPr sz="700" b="0" spc="-50" dirty="0">
                          <a:solidFill>
                            <a:srgbClr val="231F20"/>
                          </a:solidFill>
                          <a:latin typeface="Montserrat Light"/>
                          <a:cs typeface="Montserrat Light"/>
                        </a:rPr>
                        <a:t>M</a:t>
                      </a:r>
                      <a:endParaRPr lang="fi-FI" sz="700" b="0" spc="-50" dirty="0">
                        <a:solidFill>
                          <a:srgbClr val="231F20"/>
                        </a:solidFill>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Mehukeittoa </a:t>
                      </a:r>
                    </a:p>
                    <a:p>
                      <a:pPr marL="620395" marR="613410" lvl="0" algn="ctr">
                        <a:lnSpc>
                          <a:spcPct val="100000"/>
                        </a:lnSpc>
                        <a:spcBef>
                          <a:spcPts val="100"/>
                        </a:spcBef>
                        <a:buNone/>
                      </a:pPr>
                      <a:r>
                        <a:rPr lang="fi-FI" sz="700" b="0" spc="-10" dirty="0">
                          <a:solidFill>
                            <a:srgbClr val="231F20"/>
                          </a:solidFill>
                          <a:latin typeface="Montserrat Light"/>
                          <a:cs typeface="Montserrat Light"/>
                        </a:rPr>
                        <a:t>Smoothie    </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Juustoa,</a:t>
                      </a:r>
                    </a:p>
                    <a:p>
                      <a:pPr marL="620395" marR="613410" lvl="0" algn="ctr">
                        <a:lnSpc>
                          <a:spcPct val="100000"/>
                        </a:lnSpc>
                        <a:spcBef>
                          <a:spcPts val="100"/>
                        </a:spcBef>
                        <a:buNone/>
                      </a:pPr>
                      <a:r>
                        <a:rPr lang="fi-FI" sz="700" b="0" spc="-10" dirty="0">
                          <a:solidFill>
                            <a:srgbClr val="231F20"/>
                          </a:solidFill>
                          <a:latin typeface="Montserrat Light"/>
                          <a:cs typeface="Montserrat Light"/>
                        </a:rPr>
                        <a:t>leikkelettä</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Tuorevihanneksia</a:t>
                      </a:r>
                      <a:r>
                        <a:rPr sz="700" b="0" spc="500" dirty="0">
                          <a:solidFill>
                            <a:srgbClr val="231F20"/>
                          </a:solidFill>
                          <a:latin typeface="Montserrat Light"/>
                          <a:cs typeface="Montserrat Light"/>
                        </a:rPr>
                        <a:t> </a:t>
                      </a:r>
                      <a:endParaRPr lang="en-US" sz="700" dirty="0">
                        <a:latin typeface="Montserrat Light"/>
                        <a:cs typeface="Montserrat Light"/>
                      </a:endParaRPr>
                    </a:p>
                  </a:txBody>
                  <a:tcPr marL="0" marR="0" marT="63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396000" marR="478155" algn="ctr">
                        <a:lnSpc>
                          <a:spcPct val="109500"/>
                        </a:lnSpc>
                        <a:spcBef>
                          <a:spcPts val="0"/>
                        </a:spcBef>
                      </a:pPr>
                      <a:r>
                        <a:rPr lang="fi-FI" sz="700" b="0" spc="-10" dirty="0">
                          <a:solidFill>
                            <a:srgbClr val="231F20"/>
                          </a:solidFill>
                          <a:latin typeface="Montserrat Light"/>
                          <a:cs typeface="Montserrat Light"/>
                        </a:rPr>
                        <a:t>Janssoninkiusausta L,G </a:t>
                      </a:r>
                      <a:r>
                        <a:rPr lang="fi-FI" sz="700" b="0" dirty="0">
                          <a:solidFill>
                            <a:srgbClr val="231F20"/>
                          </a:solidFill>
                          <a:latin typeface="Montserrat Light"/>
                          <a:cs typeface="Montserrat Light"/>
                        </a:rPr>
                        <a:t>Pikkuporkkanoita M,G</a:t>
                      </a:r>
                    </a:p>
                    <a:p>
                      <a:pPr marL="396000" marR="478155" algn="ctr">
                        <a:lnSpc>
                          <a:spcPct val="109500"/>
                        </a:lnSpc>
                        <a:spcBef>
                          <a:spcPts val="0"/>
                        </a:spcBef>
                      </a:pPr>
                      <a:r>
                        <a:rPr lang="fi-FI" sz="700" b="0" dirty="0">
                          <a:solidFill>
                            <a:srgbClr val="231F20"/>
                          </a:solidFill>
                          <a:latin typeface="Montserrat Light"/>
                          <a:cs typeface="Montserrat Light"/>
                        </a:rPr>
                        <a:t>Punajuurisalaattia</a:t>
                      </a:r>
                    </a:p>
                    <a:p>
                      <a:pPr marL="396000" marR="478155" algn="ctr">
                        <a:lnSpc>
                          <a:spcPct val="109500"/>
                        </a:lnSpc>
                        <a:spcBef>
                          <a:spcPts val="0"/>
                        </a:spcBef>
                      </a:pPr>
                      <a:r>
                        <a:rPr lang="fi-FI" sz="700" b="0" dirty="0">
                          <a:solidFill>
                            <a:srgbClr val="231F20"/>
                          </a:solidFill>
                          <a:latin typeface="Montserrat Light"/>
                          <a:cs typeface="Montserrat Light"/>
                        </a:rPr>
                        <a:t>Sitruunarahkaa L,G</a:t>
                      </a:r>
                    </a:p>
                    <a:p>
                      <a:pPr marL="402590" marR="617220" lvl="0" indent="0" algn="ctr" defTabSz="914400" eaLnBrk="1" fontAlgn="auto" latinLnBrk="0" hangingPunct="1">
                        <a:lnSpc>
                          <a:spcPct val="119100"/>
                        </a:lnSpc>
                        <a:spcBef>
                          <a:spcPts val="75"/>
                        </a:spcBef>
                        <a:spcAft>
                          <a:spcPts val="0"/>
                        </a:spcAft>
                        <a:buClrTx/>
                        <a:buSzTx/>
                        <a:buFontTx/>
                        <a:buNone/>
                        <a:tabLst/>
                        <a:defRPr/>
                      </a:pPr>
                      <a:endParaRPr lang="fi-FI" sz="700" dirty="0">
                        <a:latin typeface="Montserrat Light"/>
                        <a:cs typeface="Montserrat Light"/>
                      </a:endParaRPr>
                    </a:p>
                  </a:txBody>
                  <a:tcPr marL="0" marR="0" marT="4445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324000" marR="421640" lvl="0" indent="0" algn="ctr">
                        <a:lnSpc>
                          <a:spcPct val="110000"/>
                        </a:lnSpc>
                        <a:spcBef>
                          <a:spcPts val="0"/>
                        </a:spcBef>
                      </a:pPr>
                      <a:r>
                        <a:rPr lang="fi-FI" sz="700" b="0" spc="0" dirty="0">
                          <a:solidFill>
                            <a:srgbClr val="231F20"/>
                          </a:solidFill>
                          <a:latin typeface="Montserrat Light"/>
                          <a:cs typeface="Montserrat Light"/>
                        </a:rPr>
                        <a:t>Kahvia ja teetä  </a:t>
                      </a:r>
                      <a:r>
                        <a:rPr lang="fi-FI" sz="700" b="0" dirty="0">
                          <a:solidFill>
                            <a:srgbClr val="231F20"/>
                          </a:solidFill>
                          <a:latin typeface="Montserrat Light"/>
                          <a:cs typeface="Montserrat Light"/>
                        </a:rPr>
                        <a:t>Marjapiirakkaa </a:t>
                      </a:r>
                      <a:r>
                        <a:rPr lang="fi-FI" sz="700" b="0" spc="0" dirty="0">
                          <a:solidFill>
                            <a:srgbClr val="231F20"/>
                          </a:solidFill>
                          <a:latin typeface="Montserrat Light"/>
                          <a:cs typeface="Montserrat Light"/>
                        </a:rPr>
                        <a:t>L</a:t>
                      </a:r>
                      <a:endParaRPr lang="fi-FI" sz="700" spc="0" dirty="0">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513715" marR="505459" lvl="0" indent="-635" algn="ctr" defTabSz="914400" eaLnBrk="1" fontAlgn="auto" latinLnBrk="0" hangingPunct="1">
                        <a:lnSpc>
                          <a:spcPct val="109500"/>
                        </a:lnSpc>
                        <a:spcBef>
                          <a:spcPts val="5"/>
                        </a:spcBef>
                        <a:spcAft>
                          <a:spcPts val="0"/>
                        </a:spcAft>
                        <a:buClrTx/>
                        <a:buSzTx/>
                        <a:buFontTx/>
                        <a:buNone/>
                        <a:tabLst/>
                        <a:defRPr/>
                      </a:pPr>
                      <a:r>
                        <a:rPr kumimoji="0" lang="fi-FI" sz="700" b="0" i="0" u="none" strike="noStrike" kern="0" cap="none" spc="-10" normalizeH="0" baseline="0" noProof="0" dirty="0">
                          <a:ln>
                            <a:noFill/>
                          </a:ln>
                          <a:solidFill>
                            <a:srgbClr val="231F20"/>
                          </a:solidFill>
                          <a:effectLst/>
                          <a:uLnTx/>
                          <a:uFillTx/>
                          <a:latin typeface="Montserrat Light"/>
                          <a:ea typeface="+mn-ea"/>
                          <a:cs typeface="Montserrat Light"/>
                        </a:rPr>
                        <a:t>Kanaa ja pippurikastiketta L</a:t>
                      </a:r>
                    </a:p>
                    <a:p>
                      <a:pPr marL="513715" marR="505459" lvl="0" indent="-635" algn="ctr" defTabSz="914400" eaLnBrk="1" fontAlgn="auto" latinLnBrk="0" hangingPunct="1">
                        <a:lnSpc>
                          <a:spcPct val="109500"/>
                        </a:lnSpc>
                        <a:spcBef>
                          <a:spcPts val="5"/>
                        </a:spcBef>
                        <a:spcAft>
                          <a:spcPts val="0"/>
                        </a:spcAft>
                        <a:buClrTx/>
                        <a:buSzTx/>
                        <a:buFontTx/>
                        <a:buNone/>
                        <a:tabLst/>
                        <a:defRPr/>
                      </a:pPr>
                      <a:r>
                        <a:rPr kumimoji="0" lang="fi-FI" sz="700" b="0" i="0" u="none" strike="noStrike" kern="0" cap="none" spc="-10" normalizeH="0" baseline="0" noProof="0" dirty="0">
                          <a:ln>
                            <a:noFill/>
                          </a:ln>
                          <a:solidFill>
                            <a:srgbClr val="231F20"/>
                          </a:solidFill>
                          <a:effectLst/>
                          <a:uLnTx/>
                          <a:uFillTx/>
                          <a:latin typeface="Montserrat Light"/>
                          <a:ea typeface="+mn-ea"/>
                          <a:cs typeface="Montserrat Light"/>
                        </a:rPr>
                        <a:t>Valkosipuliperunoita L,G</a:t>
                      </a:r>
                    </a:p>
                    <a:p>
                      <a:pPr marL="513715" marR="505459" lvl="0" indent="-635" algn="ctr" defTabSz="914400" eaLnBrk="1" fontAlgn="auto" latinLnBrk="0" hangingPunct="1">
                        <a:lnSpc>
                          <a:spcPct val="109500"/>
                        </a:lnSpc>
                        <a:spcBef>
                          <a:spcPts val="5"/>
                        </a:spcBef>
                        <a:spcAft>
                          <a:spcPts val="0"/>
                        </a:spcAft>
                        <a:buClrTx/>
                        <a:buSzTx/>
                        <a:buFontTx/>
                        <a:buNone/>
                        <a:tabLst/>
                        <a:defRPr/>
                      </a:pPr>
                      <a:r>
                        <a:rPr kumimoji="0" lang="fi-FI" sz="700" b="0" i="0" u="none" strike="noStrike" kern="0" cap="none" spc="-10" normalizeH="0" baseline="0" noProof="0" dirty="0">
                          <a:ln>
                            <a:noFill/>
                          </a:ln>
                          <a:solidFill>
                            <a:srgbClr val="231F20"/>
                          </a:solidFill>
                          <a:effectLst/>
                          <a:uLnTx/>
                          <a:uFillTx/>
                          <a:latin typeface="Montserrat Light"/>
                          <a:ea typeface="+mn-ea"/>
                          <a:cs typeface="Montserrat Light"/>
                        </a:rPr>
                        <a:t>Jäätelöä ja kinuskikastiketta </a:t>
                      </a:r>
                      <a:r>
                        <a:rPr lang="fi-FI" sz="700" b="0" dirty="0">
                          <a:solidFill>
                            <a:srgbClr val="231F20"/>
                          </a:solidFill>
                          <a:latin typeface="Montserrat Light"/>
                          <a:cs typeface="Montserrat Light"/>
                        </a:rPr>
                        <a:t>Salaattia</a:t>
                      </a:r>
                      <a:endParaRPr lang="fi-FI" sz="700" dirty="0">
                        <a:latin typeface="Montserrat Light"/>
                        <a:cs typeface="Montserrat Light"/>
                      </a:endParaRPr>
                    </a:p>
                    <a:p>
                      <a:pPr marL="513715" marR="505459" lvl="0" indent="-635" algn="ctr" defTabSz="914400" eaLnBrk="1" fontAlgn="auto" latinLnBrk="0" hangingPunct="1">
                        <a:lnSpc>
                          <a:spcPct val="109500"/>
                        </a:lnSpc>
                        <a:spcBef>
                          <a:spcPts val="5"/>
                        </a:spcBef>
                        <a:spcAft>
                          <a:spcPts val="0"/>
                        </a:spcAft>
                        <a:buClrTx/>
                        <a:buSzTx/>
                        <a:buFontTx/>
                        <a:buNone/>
                        <a:tabLst/>
                        <a:defRPr/>
                      </a:pPr>
                      <a:endParaRPr kumimoji="0" lang="fi-FI" sz="700" b="0" i="0" u="none" strike="noStrike" kern="0" cap="none" spc="-10" normalizeH="0" baseline="0" noProof="0" dirty="0">
                        <a:ln>
                          <a:noFill/>
                        </a:ln>
                        <a:solidFill>
                          <a:srgbClr val="231F20"/>
                        </a:solidFill>
                        <a:effectLst/>
                        <a:uLnTx/>
                        <a:uFillTx/>
                        <a:latin typeface="Montserrat Light"/>
                        <a:ea typeface="+mn-ea"/>
                        <a:cs typeface="Montserrat Light"/>
                      </a:endParaRP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168275" marR="160655" lvl="0" indent="0" algn="ctr" defTabSz="914400" eaLnBrk="1" fontAlgn="auto" latinLnBrk="0" hangingPunct="1">
                        <a:lnSpc>
                          <a:spcPct val="109500"/>
                        </a:lnSpc>
                        <a:spcBef>
                          <a:spcPts val="0"/>
                        </a:spcBef>
                        <a:spcAft>
                          <a:spcPts val="0"/>
                        </a:spcAft>
                        <a:buClrTx/>
                        <a:buSzTx/>
                        <a:buFontTx/>
                        <a:buNone/>
                        <a:tabLst/>
                        <a:defRPr/>
                      </a:pPr>
                      <a:r>
                        <a:rPr kumimoji="0" lang="fi-FI" sz="700" b="0" i="0" u="none" strike="noStrike" kern="0" cap="none" spc="0" normalizeH="0" baseline="0" noProof="0" dirty="0">
                          <a:ln>
                            <a:noFill/>
                          </a:ln>
                          <a:solidFill>
                            <a:srgbClr val="231F20"/>
                          </a:solidFill>
                          <a:effectLst/>
                          <a:uLnTx/>
                          <a:uFillTx/>
                          <a:latin typeface="Montserrat Light"/>
                          <a:ea typeface="+mn-ea"/>
                          <a:cs typeface="Montserrat Light"/>
                        </a:rPr>
                        <a:t>Jogurttia tai viiliä</a:t>
                      </a:r>
                    </a:p>
                    <a:p>
                      <a:pPr marL="168275" marR="160655" lvl="0" indent="0" algn="ctr" defTabSz="914400" eaLnBrk="1" fontAlgn="auto" latinLnBrk="0" hangingPunct="1">
                        <a:lnSpc>
                          <a:spcPct val="109500"/>
                        </a:lnSpc>
                        <a:spcBef>
                          <a:spcPts val="0"/>
                        </a:spcBef>
                        <a:spcAft>
                          <a:spcPts val="0"/>
                        </a:spcAft>
                        <a:buClrTx/>
                        <a:buSzTx/>
                        <a:buFontTx/>
                        <a:buNone/>
                        <a:tabLst/>
                        <a:defRPr/>
                      </a:pPr>
                      <a:r>
                        <a:rPr kumimoji="0" lang="fi-FI" sz="700" b="0" i="0" u="none" strike="noStrike" kern="0" cap="none" spc="0" normalizeH="0" baseline="0" noProof="0" dirty="0">
                          <a:ln>
                            <a:noFill/>
                          </a:ln>
                          <a:solidFill>
                            <a:srgbClr val="231F20"/>
                          </a:solidFill>
                          <a:effectLst/>
                          <a:uLnTx/>
                          <a:uFillTx/>
                          <a:latin typeface="Montserrat Light"/>
                          <a:ea typeface="+mn-ea"/>
                          <a:cs typeface="Montserrat Light"/>
                        </a:rPr>
                        <a:t>Leikkelettä, juusto, tuorevihannes</a:t>
                      </a:r>
                    </a:p>
                    <a:p>
                      <a:pPr marL="168275" marR="160655" lvl="0" indent="0" algn="ctr" defTabSz="914400" eaLnBrk="1" fontAlgn="auto" latinLnBrk="0" hangingPunct="1">
                        <a:lnSpc>
                          <a:spcPct val="109500"/>
                        </a:lnSpc>
                        <a:spcBef>
                          <a:spcPts val="0"/>
                        </a:spcBef>
                        <a:spcAft>
                          <a:spcPts val="0"/>
                        </a:spcAft>
                        <a:buClrTx/>
                        <a:buSzTx/>
                        <a:buFontTx/>
                        <a:buNone/>
                        <a:tabLst/>
                        <a:defRPr/>
                      </a:pPr>
                      <a:r>
                        <a:rPr kumimoji="0" lang="fi-FI" sz="700" b="0" i="0" u="none" strike="noStrike" kern="0" cap="none" spc="0" normalizeH="0" baseline="0" noProof="0" dirty="0">
                          <a:ln>
                            <a:noFill/>
                          </a:ln>
                          <a:solidFill>
                            <a:srgbClr val="231F20"/>
                          </a:solidFill>
                          <a:effectLst/>
                          <a:uLnTx/>
                          <a:uFillTx/>
                          <a:latin typeface="Montserrat Light"/>
                          <a:ea typeface="+mn-ea"/>
                          <a:cs typeface="Montserrat Light"/>
                        </a:rPr>
                        <a:t>Tuoretta hedelmää</a:t>
                      </a: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extLst>
                  <a:ext uri="{0D108BD9-81ED-4DB2-BD59-A6C34878D82A}">
                    <a16:rowId xmlns:a16="http://schemas.microsoft.com/office/drawing/2014/main" val="10006"/>
                  </a:ext>
                </a:extLst>
              </a:tr>
              <a:tr h="765666">
                <a:tc>
                  <a:txBody>
                    <a:bodyPr/>
                    <a:lstStyle/>
                    <a:p>
                      <a:pPr>
                        <a:lnSpc>
                          <a:spcPct val="100000"/>
                        </a:lnSpc>
                      </a:pPr>
                      <a:endParaRPr sz="900">
                        <a:latin typeface="Times New Roman"/>
                        <a:cs typeface="Times New Roman"/>
                      </a:endParaRPr>
                    </a:p>
                    <a:p>
                      <a:pPr>
                        <a:lnSpc>
                          <a:spcPct val="100000"/>
                        </a:lnSpc>
                      </a:pPr>
                      <a:endParaRPr sz="900">
                        <a:latin typeface="Times New Roman"/>
                        <a:cs typeface="Times New Roman"/>
                      </a:endParaRPr>
                    </a:p>
                    <a:p>
                      <a:pPr marL="173990">
                        <a:lnSpc>
                          <a:spcPct val="100000"/>
                        </a:lnSpc>
                        <a:spcBef>
                          <a:spcPts val="670"/>
                        </a:spcBef>
                      </a:pPr>
                      <a:r>
                        <a:rPr sz="700" b="1" spc="-25" dirty="0">
                          <a:solidFill>
                            <a:srgbClr val="113A58"/>
                          </a:solidFill>
                          <a:latin typeface="Montserrat SemiBold"/>
                          <a:cs typeface="Montserrat SemiBold"/>
                        </a:rPr>
                        <a:t>SU</a:t>
                      </a:r>
                      <a:endParaRPr sz="70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611505" marR="603885" algn="ctr">
                        <a:lnSpc>
                          <a:spcPct val="100000"/>
                        </a:lnSpc>
                        <a:spcBef>
                          <a:spcPts val="100"/>
                        </a:spcBef>
                      </a:pPr>
                      <a:r>
                        <a:rPr lang="fi-FI" sz="700" b="0" spc="-10" dirty="0">
                          <a:solidFill>
                            <a:srgbClr val="231F20"/>
                          </a:solidFill>
                          <a:latin typeface="Montserrat Light"/>
                          <a:cs typeface="Montserrat Light"/>
                        </a:rPr>
                        <a:t>Mannapuuroa L,G </a:t>
                      </a:r>
                    </a:p>
                    <a:p>
                      <a:pPr marL="620395" marR="613410" lvl="0" algn="ctr">
                        <a:lnSpc>
                          <a:spcPct val="100000"/>
                        </a:lnSpc>
                        <a:spcBef>
                          <a:spcPts val="100"/>
                        </a:spcBef>
                        <a:buNone/>
                      </a:pPr>
                      <a:r>
                        <a:rPr lang="fi-FI" sz="800" b="0" spc="-10" dirty="0">
                          <a:solidFill>
                            <a:srgbClr val="231F20"/>
                          </a:solidFill>
                          <a:latin typeface="Montserrat Light"/>
                          <a:cs typeface="Montserrat Light"/>
                        </a:rPr>
                        <a:t>Mehukeittoa </a:t>
                      </a:r>
                    </a:p>
                    <a:p>
                      <a:pPr marL="620395" marR="613410" lvl="0" algn="ctr">
                        <a:lnSpc>
                          <a:spcPct val="100000"/>
                        </a:lnSpc>
                        <a:spcBef>
                          <a:spcPts val="100"/>
                        </a:spcBef>
                        <a:buNone/>
                      </a:pPr>
                      <a:r>
                        <a:rPr lang="fi-FI" sz="800" b="0" spc="-10" dirty="0">
                          <a:solidFill>
                            <a:srgbClr val="231F20"/>
                          </a:solidFill>
                          <a:latin typeface="Montserrat Light"/>
                          <a:cs typeface="Montserrat Light"/>
                        </a:rPr>
                        <a:t>Smoothie    </a:t>
                      </a:r>
                      <a:r>
                        <a:rPr lang="fi-FI" sz="800" b="0" spc="500" dirty="0">
                          <a:solidFill>
                            <a:srgbClr val="231F20"/>
                          </a:solidFill>
                          <a:latin typeface="Montserrat Light"/>
                          <a:cs typeface="Montserrat Light"/>
                        </a:rPr>
                        <a:t> </a:t>
                      </a:r>
                      <a:endParaRPr lang="fi-FI" sz="800" dirty="0">
                        <a:latin typeface="Montserrat Light"/>
                        <a:cs typeface="Montserrat Light"/>
                      </a:endParaRPr>
                    </a:p>
                    <a:p>
                      <a:pPr marL="620395" marR="613410" lvl="0" algn="ctr">
                        <a:lnSpc>
                          <a:spcPct val="100000"/>
                        </a:lnSpc>
                        <a:spcBef>
                          <a:spcPts val="100"/>
                        </a:spcBef>
                        <a:buNone/>
                      </a:pPr>
                      <a:r>
                        <a:rPr lang="fi-FI" sz="800" b="0" spc="-10" dirty="0">
                          <a:solidFill>
                            <a:srgbClr val="231F20"/>
                          </a:solidFill>
                          <a:latin typeface="Montserrat Light"/>
                          <a:cs typeface="Montserrat Light"/>
                        </a:rPr>
                        <a:t>Juustoa,</a:t>
                      </a:r>
                    </a:p>
                    <a:p>
                      <a:pPr marL="620395" marR="613410" lvl="0" algn="ctr">
                        <a:lnSpc>
                          <a:spcPct val="100000"/>
                        </a:lnSpc>
                        <a:spcBef>
                          <a:spcPts val="100"/>
                        </a:spcBef>
                        <a:buNone/>
                      </a:pPr>
                      <a:r>
                        <a:rPr lang="fi-FI" sz="800" b="0" spc="-10" dirty="0">
                          <a:solidFill>
                            <a:srgbClr val="231F20"/>
                          </a:solidFill>
                          <a:latin typeface="Montserrat Light"/>
                          <a:cs typeface="Montserrat Light"/>
                        </a:rPr>
                        <a:t>leikkelettä</a:t>
                      </a:r>
                      <a:r>
                        <a:rPr lang="fi-FI" sz="800" b="0" spc="500" dirty="0">
                          <a:solidFill>
                            <a:srgbClr val="231F20"/>
                          </a:solidFill>
                          <a:latin typeface="Montserrat Light"/>
                          <a:cs typeface="Montserrat Light"/>
                        </a:rPr>
                        <a:t> </a:t>
                      </a:r>
                      <a:endParaRPr lang="fi-FI" sz="800" dirty="0">
                        <a:latin typeface="Montserrat Light"/>
                        <a:cs typeface="Montserrat Light"/>
                      </a:endParaRPr>
                    </a:p>
                    <a:p>
                      <a:pPr marL="620395" marR="613410" lvl="0" algn="ctr">
                        <a:lnSpc>
                          <a:spcPct val="100000"/>
                        </a:lnSpc>
                        <a:spcBef>
                          <a:spcPts val="100"/>
                        </a:spcBef>
                        <a:buNone/>
                      </a:pPr>
                      <a:r>
                        <a:rPr lang="fi-FI" sz="800" b="0" spc="-10" dirty="0">
                          <a:solidFill>
                            <a:srgbClr val="231F20"/>
                          </a:solidFill>
                          <a:latin typeface="Montserrat Light"/>
                          <a:cs typeface="Montserrat Light"/>
                        </a:rPr>
                        <a:t>Tuorevihannes</a:t>
                      </a:r>
                      <a:endParaRPr lang="en-US" dirty="0"/>
                    </a:p>
                    <a:p>
                      <a:pPr marL="611505" marR="603885" lvl="0" algn="ctr">
                        <a:lnSpc>
                          <a:spcPct val="100000"/>
                        </a:lnSpc>
                        <a:spcBef>
                          <a:spcPts val="100"/>
                        </a:spcBef>
                        <a:buNone/>
                      </a:pPr>
                      <a:endParaRPr lang="fi-FI" dirty="0"/>
                    </a:p>
                  </a:txBody>
                  <a:tcPr marL="0" marR="0" marT="4381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algn="ctr">
                        <a:lnSpc>
                          <a:spcPct val="100000"/>
                        </a:lnSpc>
                        <a:spcBef>
                          <a:spcPts val="0"/>
                        </a:spcBef>
                      </a:pPr>
                      <a:r>
                        <a:rPr lang="fi-FI" sz="700" b="0" dirty="0">
                          <a:solidFill>
                            <a:srgbClr val="231F20"/>
                          </a:solidFill>
                          <a:latin typeface="Montserrat Light"/>
                          <a:cs typeface="Montserrat Light"/>
                        </a:rPr>
                        <a:t>Karjalanpaistia M</a:t>
                      </a:r>
                      <a:r>
                        <a:rPr sz="700" b="0" spc="-25" dirty="0">
                          <a:solidFill>
                            <a:srgbClr val="231F20"/>
                          </a:solidFill>
                          <a:latin typeface="Montserrat Light"/>
                          <a:cs typeface="Montserrat Light"/>
                        </a:rPr>
                        <a:t>,G</a:t>
                      </a:r>
                      <a:r>
                        <a:rPr sz="700" b="0" spc="500" dirty="0">
                          <a:solidFill>
                            <a:srgbClr val="231F20"/>
                          </a:solidFill>
                          <a:latin typeface="Montserrat Light"/>
                          <a:cs typeface="Montserrat Light"/>
                        </a:rPr>
                        <a:t> </a:t>
                      </a:r>
                      <a:endParaRPr lang="fi-FI" sz="700" b="0" spc="500" dirty="0">
                        <a:solidFill>
                          <a:srgbClr val="231F20"/>
                        </a:solidFill>
                        <a:latin typeface="Montserrat Light"/>
                        <a:cs typeface="Montserrat Light"/>
                      </a:endParaRPr>
                    </a:p>
                    <a:p>
                      <a:pPr algn="ctr">
                        <a:lnSpc>
                          <a:spcPct val="100000"/>
                        </a:lnSpc>
                        <a:spcBef>
                          <a:spcPts val="0"/>
                        </a:spcBef>
                      </a:pPr>
                      <a:r>
                        <a:rPr lang="fi-FI" sz="700" b="0" spc="0" dirty="0">
                          <a:solidFill>
                            <a:srgbClr val="231F20"/>
                          </a:solidFill>
                          <a:latin typeface="Montserrat Light"/>
                          <a:cs typeface="Montserrat Light"/>
                        </a:rPr>
                        <a:t>Perunasosetta L</a:t>
                      </a:r>
                      <a:r>
                        <a:rPr sz="700" b="0" spc="0" dirty="0">
                          <a:solidFill>
                            <a:srgbClr val="231F20"/>
                          </a:solidFill>
                          <a:latin typeface="Montserrat Light"/>
                          <a:cs typeface="Montserrat Light"/>
                        </a:rPr>
                        <a:t>,G </a:t>
                      </a:r>
                      <a:endParaRPr lang="fi-FI" sz="700" b="0" spc="0" dirty="0">
                        <a:solidFill>
                          <a:srgbClr val="231F20"/>
                        </a:solidFill>
                        <a:latin typeface="Montserrat Light"/>
                        <a:cs typeface="Montserrat Light"/>
                      </a:endParaRPr>
                    </a:p>
                    <a:p>
                      <a:pPr algn="ctr">
                        <a:lnSpc>
                          <a:spcPct val="100000"/>
                        </a:lnSpc>
                        <a:spcBef>
                          <a:spcPts val="0"/>
                        </a:spcBef>
                      </a:pPr>
                      <a:r>
                        <a:rPr lang="fi-FI" sz="700" b="0" dirty="0">
                          <a:solidFill>
                            <a:srgbClr val="231F20"/>
                          </a:solidFill>
                          <a:latin typeface="Montserrat Light"/>
                          <a:cs typeface="Montserrat Light"/>
                        </a:rPr>
                        <a:t>Siirappisia lanttukuutiota M,G</a:t>
                      </a:r>
                    </a:p>
                    <a:p>
                      <a:pPr algn="ctr">
                        <a:lnSpc>
                          <a:spcPct val="100000"/>
                        </a:lnSpc>
                        <a:spcBef>
                          <a:spcPts val="0"/>
                        </a:spcBef>
                      </a:pPr>
                      <a:r>
                        <a:rPr lang="fi-FI" sz="700" b="0" dirty="0">
                          <a:solidFill>
                            <a:srgbClr val="231F20"/>
                          </a:solidFill>
                          <a:latin typeface="Montserrat Light"/>
                          <a:cs typeface="Montserrat Light"/>
                        </a:rPr>
                        <a:t>Persikkakiisseli M,G</a:t>
                      </a:r>
                    </a:p>
                    <a:p>
                      <a:pPr marL="0" marR="0" lvl="0" indent="0" algn="ctr" defTabSz="914400" eaLnBrk="1" fontAlgn="auto" latinLnBrk="0" hangingPunct="1">
                        <a:lnSpc>
                          <a:spcPct val="100000"/>
                        </a:lnSpc>
                        <a:spcBef>
                          <a:spcPts val="0"/>
                        </a:spcBef>
                        <a:spcAft>
                          <a:spcPts val="0"/>
                        </a:spcAft>
                        <a:buClrTx/>
                        <a:buSzTx/>
                        <a:buFontTx/>
                        <a:buNone/>
                        <a:tabLst/>
                        <a:defRPr/>
                      </a:pPr>
                      <a:r>
                        <a:rPr lang="fi-FI" sz="700" b="0" dirty="0">
                          <a:solidFill>
                            <a:srgbClr val="231F20"/>
                          </a:solidFill>
                          <a:latin typeface="Montserrat Light"/>
                          <a:cs typeface="Montserrat Light"/>
                        </a:rPr>
                        <a:t>Salaattivalikoima</a:t>
                      </a:r>
                      <a:endParaRPr lang="fi-FI" sz="700" dirty="0">
                        <a:latin typeface="Montserrat Light"/>
                        <a:cs typeface="Montserrat Light"/>
                      </a:endParaRPr>
                    </a:p>
                    <a:p>
                      <a:pPr algn="ctr">
                        <a:lnSpc>
                          <a:spcPct val="100000"/>
                        </a:lnSpc>
                        <a:spcBef>
                          <a:spcPts val="0"/>
                        </a:spcBef>
                      </a:pPr>
                      <a:endParaRPr sz="700" dirty="0">
                        <a:latin typeface="Montserrat Light"/>
                        <a:cs typeface="Montserrat Light"/>
                      </a:endParaRPr>
                    </a:p>
                  </a:txBody>
                  <a:tcPr marL="0" marR="0" marT="5397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288000" marR="210820" indent="0" algn="ctr">
                        <a:lnSpc>
                          <a:spcPct val="108300"/>
                        </a:lnSpc>
                      </a:pPr>
                      <a:r>
                        <a:rPr lang="fi-FI" sz="700" b="0" dirty="0">
                          <a:solidFill>
                            <a:srgbClr val="231F20"/>
                          </a:solidFill>
                          <a:latin typeface="Montserrat Light"/>
                          <a:cs typeface="Montserrat Light"/>
                        </a:rPr>
                        <a:t>Kahvia</a:t>
                      </a:r>
                      <a:r>
                        <a:rPr lang="fi-FI" sz="700" b="0" spc="5" dirty="0">
                          <a:solidFill>
                            <a:srgbClr val="231F20"/>
                          </a:solidFill>
                          <a:latin typeface="Montserrat Light"/>
                          <a:cs typeface="Montserrat Light"/>
                        </a:rPr>
                        <a:t> </a:t>
                      </a:r>
                      <a:r>
                        <a:rPr lang="fi-FI" sz="700" b="0" dirty="0">
                          <a:solidFill>
                            <a:srgbClr val="231F20"/>
                          </a:solidFill>
                          <a:latin typeface="Montserrat Light"/>
                          <a:cs typeface="Montserrat Light"/>
                        </a:rPr>
                        <a:t>ja</a:t>
                      </a:r>
                      <a:r>
                        <a:rPr lang="fi-FI" sz="700" b="0" spc="5" dirty="0">
                          <a:solidFill>
                            <a:srgbClr val="231F20"/>
                          </a:solidFill>
                          <a:latin typeface="Montserrat Light"/>
                          <a:cs typeface="Montserrat Light"/>
                        </a:rPr>
                        <a:t> </a:t>
                      </a:r>
                      <a:r>
                        <a:rPr lang="fi-FI" sz="700" b="0" spc="-10" dirty="0">
                          <a:solidFill>
                            <a:srgbClr val="231F20"/>
                          </a:solidFill>
                          <a:latin typeface="Montserrat Light"/>
                          <a:cs typeface="Montserrat Light"/>
                        </a:rPr>
                        <a:t>teetä</a:t>
                      </a:r>
                      <a:endParaRPr lang="fi-FI" sz="700" b="0" spc="500" dirty="0">
                        <a:solidFill>
                          <a:srgbClr val="231F20"/>
                        </a:solidFill>
                        <a:latin typeface="Montserrat Light"/>
                        <a:cs typeface="Montserrat Light"/>
                      </a:endParaRPr>
                    </a:p>
                    <a:p>
                      <a:pPr marL="288000" marR="210820" indent="0" algn="ctr">
                        <a:lnSpc>
                          <a:spcPct val="108300"/>
                        </a:lnSpc>
                      </a:pPr>
                      <a:r>
                        <a:rPr lang="fi-FI" sz="700" b="0" spc="0" dirty="0">
                          <a:solidFill>
                            <a:srgbClr val="231F20"/>
                          </a:solidFill>
                          <a:latin typeface="Montserrat Light"/>
                          <a:cs typeface="Montserrat Light"/>
                        </a:rPr>
                        <a:t>Vaaleaa kahvikakkua L</a:t>
                      </a:r>
                    </a:p>
                  </a:txBody>
                  <a:tcPr marL="0" marR="0" marT="0" marB="0" anchor="ctr" anchorCtr="1">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513715" marR="504825" lvl="0" indent="-635" algn="ctr" eaLnBrk="1" fontAlgn="auto" latinLnBrk="0" hangingPunct="1">
                        <a:lnSpc>
                          <a:spcPct val="109500"/>
                        </a:lnSpc>
                        <a:spcBef>
                          <a:spcPts val="5"/>
                        </a:spcBef>
                        <a:spcAft>
                          <a:spcPts val="0"/>
                        </a:spcAft>
                        <a:buClrTx/>
                        <a:buSzTx/>
                        <a:buFontTx/>
                        <a:buNone/>
                      </a:pPr>
                      <a:r>
                        <a:rPr kumimoji="0" lang="fi-FI" sz="700" b="0" i="0" u="none" strike="noStrike" kern="0" cap="none" spc="-10" normalizeH="0" baseline="0" noProof="0" dirty="0">
                          <a:ln>
                            <a:noFill/>
                          </a:ln>
                          <a:solidFill>
                            <a:srgbClr val="231F20"/>
                          </a:solidFill>
                          <a:effectLst/>
                          <a:uLnTx/>
                          <a:uFillTx/>
                          <a:latin typeface="Montserrat Light"/>
                          <a:ea typeface="+mn-ea"/>
                          <a:cs typeface="Montserrat Light"/>
                        </a:rPr>
                        <a:t>Puutarhurin</a:t>
                      </a:r>
                      <a:r>
                        <a:rPr lang="fi-FI" sz="700" b="0" i="0" u="none" strike="noStrike" kern="0" cap="none" spc="-10" normalizeH="0" baseline="0" noProof="0" dirty="0">
                          <a:ln>
                            <a:noFill/>
                          </a:ln>
                          <a:solidFill>
                            <a:srgbClr val="231F20"/>
                          </a:solidFill>
                          <a:effectLst/>
                          <a:uLnTx/>
                          <a:uFillTx/>
                          <a:latin typeface="Montserrat Light"/>
                          <a:ea typeface="+mn-ea"/>
                          <a:cs typeface="Montserrat Light"/>
                        </a:rPr>
                        <a:t> </a:t>
                      </a:r>
                      <a:r>
                        <a:rPr kumimoji="0" lang="fi-FI" sz="700" b="0" i="0" u="none" strike="noStrike" kern="0" cap="none" spc="-10" normalizeH="0" baseline="0" noProof="0" dirty="0">
                          <a:ln>
                            <a:noFill/>
                          </a:ln>
                          <a:solidFill>
                            <a:srgbClr val="231F20"/>
                          </a:solidFill>
                          <a:effectLst/>
                          <a:uLnTx/>
                          <a:uFillTx/>
                          <a:latin typeface="Montserrat Light"/>
                          <a:ea typeface="+mn-ea"/>
                          <a:cs typeface="Montserrat Light"/>
                        </a:rPr>
                        <a:t>kasviskeittoa ja </a:t>
                      </a:r>
                      <a:r>
                        <a:rPr kumimoji="0" lang="fi-FI" sz="700" b="0" i="0" u="none" strike="noStrike" kern="0" cap="none" spc="-10" normalizeH="0" baseline="0" noProof="0" dirty="0" err="1">
                          <a:ln>
                            <a:noFill/>
                          </a:ln>
                          <a:solidFill>
                            <a:srgbClr val="231F20"/>
                          </a:solidFill>
                          <a:effectLst/>
                          <a:uLnTx/>
                          <a:uFillTx/>
                          <a:latin typeface="Montserrat Light"/>
                          <a:ea typeface="+mn-ea"/>
                          <a:cs typeface="Montserrat Light"/>
                        </a:rPr>
                        <a:t>yrttiöljyä</a:t>
                      </a:r>
                      <a:r>
                        <a:rPr kumimoji="0" lang="fi-FI" sz="700" b="0" i="0" u="none" strike="noStrike" kern="0" cap="none" spc="40" normalizeH="0" baseline="0" noProof="0" dirty="0">
                          <a:ln>
                            <a:noFill/>
                          </a:ln>
                          <a:solidFill>
                            <a:srgbClr val="231F20"/>
                          </a:solidFill>
                          <a:effectLst/>
                          <a:uLnTx/>
                          <a:uFillTx/>
                          <a:latin typeface="Montserrat Light"/>
                          <a:ea typeface="+mn-ea"/>
                          <a:cs typeface="Montserrat Light"/>
                        </a:rPr>
                        <a:t> </a:t>
                      </a:r>
                      <a:r>
                        <a:rPr lang="fi-FI" sz="700" b="0" i="0" u="none" strike="noStrike" kern="0" cap="none" spc="40" normalizeH="0" baseline="0" noProof="0" dirty="0">
                          <a:ln>
                            <a:noFill/>
                          </a:ln>
                          <a:solidFill>
                            <a:srgbClr val="231F20"/>
                          </a:solidFill>
                          <a:effectLst/>
                          <a:uLnTx/>
                          <a:uFillTx/>
                          <a:latin typeface="Montserrat Light"/>
                          <a:ea typeface="+mn-ea"/>
                          <a:cs typeface="Montserrat Light"/>
                        </a:rPr>
                        <a:t>L</a:t>
                      </a:r>
                      <a:r>
                        <a:rPr kumimoji="0" lang="fi-FI" sz="700" b="0" i="0" u="none" strike="noStrike" kern="0" cap="none" spc="-25" normalizeH="0" baseline="0" noProof="0" dirty="0">
                          <a:ln>
                            <a:noFill/>
                          </a:ln>
                          <a:solidFill>
                            <a:srgbClr val="231F20"/>
                          </a:solidFill>
                          <a:effectLst/>
                          <a:uLnTx/>
                          <a:uFillTx/>
                          <a:latin typeface="Montserrat Light"/>
                          <a:ea typeface="+mn-ea"/>
                          <a:cs typeface="Montserrat Light"/>
                        </a:rPr>
                        <a:t>,G</a:t>
                      </a:r>
                    </a:p>
                    <a:p>
                      <a:pPr marL="513715" marR="504825" lvl="0" indent="-635" algn="ctr" eaLnBrk="1" fontAlgn="auto" latinLnBrk="0" hangingPunct="1">
                        <a:lnSpc>
                          <a:spcPct val="109500"/>
                        </a:lnSpc>
                        <a:spcBef>
                          <a:spcPts val="5"/>
                        </a:spcBef>
                        <a:spcAft>
                          <a:spcPts val="0"/>
                        </a:spcAft>
                        <a:buClrTx/>
                        <a:buSzTx/>
                        <a:buFontTx/>
                        <a:buNone/>
                      </a:pPr>
                      <a:r>
                        <a:rPr kumimoji="0" lang="fi-FI" sz="700" b="0" i="0" u="none" strike="noStrike" kern="0" cap="none" spc="-25" normalizeH="0" baseline="0" noProof="0" dirty="0">
                          <a:ln>
                            <a:noFill/>
                          </a:ln>
                          <a:solidFill>
                            <a:srgbClr val="231F20"/>
                          </a:solidFill>
                          <a:effectLst/>
                          <a:uLnTx/>
                          <a:uFillTx/>
                          <a:latin typeface="Montserrat Light"/>
                          <a:ea typeface="+mn-ea"/>
                          <a:cs typeface="Montserrat Light"/>
                        </a:rPr>
                        <a:t>Raejuustoa L</a:t>
                      </a:r>
                    </a:p>
                    <a:p>
                      <a:pPr marL="513715" marR="504825" lvl="0" indent="-635" algn="ctr" defTabSz="914400" eaLnBrk="1" fontAlgn="auto" latinLnBrk="0" hangingPunct="1">
                        <a:lnSpc>
                          <a:spcPct val="109500"/>
                        </a:lnSpc>
                        <a:spcBef>
                          <a:spcPts val="5"/>
                        </a:spcBef>
                        <a:spcAft>
                          <a:spcPts val="0"/>
                        </a:spcAft>
                        <a:buClrTx/>
                        <a:buSzTx/>
                        <a:buFontTx/>
                        <a:buNone/>
                        <a:tabLst/>
                        <a:defRPr/>
                      </a:pPr>
                      <a:r>
                        <a:rPr lang="fi-FI" sz="700" b="0" spc="-25" dirty="0">
                          <a:solidFill>
                            <a:srgbClr val="231F20"/>
                          </a:solidFill>
                          <a:latin typeface="Montserrat Light"/>
                          <a:cs typeface="Montserrat Light"/>
                        </a:rPr>
                        <a:t>Voileivät juusto /kinkku</a:t>
                      </a:r>
                      <a:endParaRPr kumimoji="0" lang="fi-FI" sz="700" b="0" i="0" u="none" strike="noStrike" kern="0" cap="none" spc="-25" normalizeH="0" baseline="0" noProof="0" dirty="0">
                        <a:ln>
                          <a:noFill/>
                        </a:ln>
                        <a:solidFill>
                          <a:srgbClr val="231F20"/>
                        </a:solidFill>
                        <a:effectLst/>
                        <a:uLnTx/>
                        <a:uFillTx/>
                        <a:latin typeface="Montserrat Light"/>
                        <a:ea typeface="+mn-ea"/>
                        <a:cs typeface="Montserrat Light"/>
                      </a:endParaRPr>
                    </a:p>
                    <a:p>
                      <a:pPr marL="513715" marR="504825" lvl="0" indent="-635" algn="ctr" eaLnBrk="1" fontAlgn="auto" latinLnBrk="0" hangingPunct="1">
                        <a:lnSpc>
                          <a:spcPct val="109500"/>
                        </a:lnSpc>
                        <a:spcBef>
                          <a:spcPts val="5"/>
                        </a:spcBef>
                        <a:spcAft>
                          <a:spcPts val="0"/>
                        </a:spcAft>
                        <a:buClrTx/>
                        <a:buSzTx/>
                        <a:buFontTx/>
                        <a:buNone/>
                      </a:pPr>
                      <a:r>
                        <a:rPr kumimoji="0" lang="fi-FI" sz="700" b="0" i="0" u="none" strike="noStrike" kern="0" cap="none" spc="-25" normalizeH="0" baseline="0" noProof="0" dirty="0">
                          <a:ln>
                            <a:noFill/>
                          </a:ln>
                          <a:solidFill>
                            <a:srgbClr val="231F20"/>
                          </a:solidFill>
                          <a:effectLst/>
                          <a:uLnTx/>
                          <a:uFillTx/>
                          <a:latin typeface="Montserrat Light"/>
                          <a:ea typeface="+mn-ea"/>
                          <a:cs typeface="Montserrat Light"/>
                        </a:rPr>
                        <a:t>Tuorevihannes</a:t>
                      </a:r>
                      <a:endParaRPr lang="fi-FI" sz="700" dirty="0">
                        <a:latin typeface="Montserrat Light"/>
                        <a:cs typeface="Montserrat Light"/>
                      </a:endParaRPr>
                    </a:p>
                    <a:p>
                      <a:pPr marL="513715" marR="505459" lvl="0" indent="-635" algn="ctr" defTabSz="914400" eaLnBrk="1" fontAlgn="auto" latinLnBrk="0" hangingPunct="1">
                        <a:lnSpc>
                          <a:spcPct val="109500"/>
                        </a:lnSpc>
                        <a:spcBef>
                          <a:spcPts val="5"/>
                        </a:spcBef>
                        <a:spcAft>
                          <a:spcPts val="0"/>
                        </a:spcAft>
                        <a:buClrTx/>
                        <a:buSzTx/>
                        <a:buFontTx/>
                        <a:buNone/>
                        <a:tabLst/>
                        <a:defRPr/>
                      </a:pPr>
                      <a:endParaRPr kumimoji="0" lang="fi-FI" sz="700" b="0" i="0" u="none" strike="noStrike" kern="0" cap="none" spc="0" normalizeH="0" baseline="0" noProof="0" dirty="0">
                        <a:ln>
                          <a:noFill/>
                        </a:ln>
                        <a:solidFill>
                          <a:prstClr val="black"/>
                        </a:solidFill>
                        <a:effectLst/>
                        <a:uLnTx/>
                        <a:uFillTx/>
                        <a:latin typeface="Montserrat Light"/>
                        <a:ea typeface="+mn-ea"/>
                        <a:cs typeface="Montserrat Light"/>
                      </a:endParaRP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432000" marR="344170" indent="-267970" algn="ctr">
                        <a:lnSpc>
                          <a:spcPct val="119100"/>
                        </a:lnSpc>
                        <a:spcBef>
                          <a:spcPts val="0"/>
                        </a:spcBef>
                      </a:pPr>
                      <a:r>
                        <a:rPr lang="fi-FI" sz="700" b="0" spc="-10" dirty="0">
                          <a:solidFill>
                            <a:srgbClr val="231F20"/>
                          </a:solidFill>
                          <a:latin typeface="Montserrat Light"/>
                          <a:cs typeface="Montserrat Light"/>
                        </a:rPr>
                        <a:t>Riisipuuro L,G</a:t>
                      </a:r>
                    </a:p>
                    <a:p>
                      <a:pPr marL="432000" marR="344170" indent="-267970" algn="ctr">
                        <a:lnSpc>
                          <a:spcPct val="119100"/>
                        </a:lnSpc>
                        <a:spcBef>
                          <a:spcPts val="0"/>
                        </a:spcBef>
                      </a:pPr>
                      <a:r>
                        <a:rPr lang="fi-FI" sz="700" b="0" spc="-10" dirty="0">
                          <a:solidFill>
                            <a:srgbClr val="231F20"/>
                          </a:solidFill>
                          <a:latin typeface="Montserrat Light"/>
                          <a:cs typeface="Montserrat Light"/>
                        </a:rPr>
                        <a:t>Mehukeitto M,G</a:t>
                      </a:r>
                      <a:endParaRPr lang="fi-FI" sz="700" b="0" spc="500" dirty="0">
                        <a:solidFill>
                          <a:srgbClr val="231F20"/>
                        </a:solidFill>
                        <a:latin typeface="Montserrat Light"/>
                        <a:cs typeface="Montserrat Light"/>
                      </a:endParaRPr>
                    </a:p>
                    <a:p>
                      <a:pPr marL="432000" marR="344170" indent="-267970" algn="ctr">
                        <a:lnSpc>
                          <a:spcPct val="119100"/>
                        </a:lnSpc>
                        <a:spcBef>
                          <a:spcPts val="0"/>
                        </a:spcBef>
                      </a:pPr>
                      <a:r>
                        <a:rPr lang="fi-FI" sz="700" b="0" dirty="0">
                          <a:solidFill>
                            <a:srgbClr val="231F20"/>
                          </a:solidFill>
                          <a:latin typeface="Montserrat Light"/>
                          <a:cs typeface="Montserrat Light"/>
                        </a:rPr>
                        <a:t>Tuoretta</a:t>
                      </a:r>
                      <a:r>
                        <a:rPr lang="fi-FI" sz="700" b="0" spc="-5" dirty="0">
                          <a:solidFill>
                            <a:srgbClr val="231F20"/>
                          </a:solidFill>
                          <a:latin typeface="Montserrat Light"/>
                          <a:cs typeface="Montserrat Light"/>
                        </a:rPr>
                        <a:t> </a:t>
                      </a:r>
                      <a:r>
                        <a:rPr lang="fi-FI" sz="700" b="0" spc="-10" dirty="0">
                          <a:solidFill>
                            <a:srgbClr val="231F20"/>
                          </a:solidFill>
                          <a:latin typeface="Montserrat Light"/>
                          <a:cs typeface="Montserrat Light"/>
                        </a:rPr>
                        <a:t>hedelmää</a:t>
                      </a:r>
                      <a:endParaRPr sz="700" dirty="0">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extLst>
                  <a:ext uri="{0D108BD9-81ED-4DB2-BD59-A6C34878D82A}">
                    <a16:rowId xmlns:a16="http://schemas.microsoft.com/office/drawing/2014/main" val="10007"/>
                  </a:ext>
                </a:extLst>
              </a:tr>
            </a:tbl>
          </a:graphicData>
        </a:graphic>
      </p:graphicFrame>
      <p:sp>
        <p:nvSpPr>
          <p:cNvPr id="11" name="object 11"/>
          <p:cNvSpPr txBox="1"/>
          <p:nvPr/>
        </p:nvSpPr>
        <p:spPr>
          <a:xfrm>
            <a:off x="334505" y="7184891"/>
            <a:ext cx="7833778" cy="282641"/>
          </a:xfrm>
          <a:prstGeom prst="rect">
            <a:avLst/>
          </a:prstGeom>
        </p:spPr>
        <p:txBody>
          <a:bodyPr vert="horz" wrap="square" lIns="0" tIns="11430" rIns="0" bIns="0" rtlCol="0">
            <a:spAutoFit/>
          </a:bodyPr>
          <a:lstStyle/>
          <a:p>
            <a:pPr marL="12700" marR="5080" lvl="0" indent="0" defTabSz="914400" eaLnBrk="1" fontAlgn="auto" latinLnBrk="0" hangingPunct="1">
              <a:lnSpc>
                <a:spcPct val="132400"/>
              </a:lnSpc>
              <a:spcBef>
                <a:spcPts val="90"/>
              </a:spcBef>
              <a:spcAft>
                <a:spcPts val="0"/>
              </a:spcAft>
              <a:buClrTx/>
              <a:buSzTx/>
              <a:buFontTx/>
              <a:buNone/>
              <a:tabLst/>
              <a:defRPr/>
            </a:pPr>
            <a:r>
              <a:rPr kumimoji="0" lang="fi-FI" sz="700" b="0" i="0" u="none" strike="noStrike" kern="0" cap="none" spc="0" normalizeH="0" baseline="0" noProof="0" dirty="0">
                <a:ln>
                  <a:noFill/>
                </a:ln>
                <a:solidFill>
                  <a:srgbClr val="231F20"/>
                </a:solidFill>
                <a:effectLst/>
                <a:uLnTx/>
                <a:uFillTx/>
                <a:latin typeface="Montserrat Light"/>
                <a:cs typeface="Montserrat Light"/>
              </a:rPr>
              <a:t>Muutokset mahdollisia. Lisätietoja allergeeneista saa keittiöhenkilökunnalta.  Jokaisella aterialla on tarjolla leipää ja levitettä.  Aamiaisen ruokajuomat kahvi, tee, maito ja mehu. Lounaalla ja päivällisellä ruokajuomana maito, piimä ja vesi. Iltapalalla ruokajuomana maitoa, mehua ja teetä.  L = laktoositon, M = maidoton, G = gluteeniton</a:t>
            </a:r>
            <a:endParaRPr kumimoji="0" lang="fi-FI" sz="700" b="0" i="0" u="none" strike="noStrike" kern="0" cap="none" spc="0" normalizeH="0" baseline="0" noProof="0" dirty="0">
              <a:ln>
                <a:noFill/>
              </a:ln>
              <a:solidFill>
                <a:sysClr val="windowText" lastClr="000000"/>
              </a:solidFill>
              <a:effectLst/>
              <a:uLnTx/>
              <a:uFillTx/>
              <a:latin typeface="Montserrat Light"/>
              <a:cs typeface="Montserrat Light"/>
            </a:endParaRPr>
          </a:p>
        </p:txBody>
      </p:sp>
      <p:pic>
        <p:nvPicPr>
          <p:cNvPr id="12" name="object 12"/>
          <p:cNvPicPr/>
          <p:nvPr/>
        </p:nvPicPr>
        <p:blipFill>
          <a:blip r:embed="rId5" cstate="print"/>
          <a:stretch>
            <a:fillRect/>
          </a:stretch>
        </p:blipFill>
        <p:spPr>
          <a:xfrm>
            <a:off x="9691312" y="7085642"/>
            <a:ext cx="686746" cy="211769"/>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6069190" y="173228"/>
            <a:ext cx="4274185" cy="850265"/>
            <a:chOff x="6069190" y="173228"/>
            <a:chExt cx="4274185" cy="850265"/>
          </a:xfrm>
        </p:grpSpPr>
        <p:pic>
          <p:nvPicPr>
            <p:cNvPr id="3" name="object 3"/>
            <p:cNvPicPr/>
            <p:nvPr/>
          </p:nvPicPr>
          <p:blipFill>
            <a:blip r:embed="rId2" cstate="print"/>
            <a:stretch>
              <a:fillRect/>
            </a:stretch>
          </p:blipFill>
          <p:spPr>
            <a:xfrm>
              <a:off x="6069190" y="173228"/>
              <a:ext cx="4273930" cy="849896"/>
            </a:xfrm>
            <a:prstGeom prst="rect">
              <a:avLst/>
            </a:prstGeom>
          </p:spPr>
        </p:pic>
        <p:sp>
          <p:nvSpPr>
            <p:cNvPr id="4" name="object 4"/>
            <p:cNvSpPr/>
            <p:nvPr/>
          </p:nvSpPr>
          <p:spPr>
            <a:xfrm>
              <a:off x="6759933" y="616760"/>
              <a:ext cx="337185" cy="342265"/>
            </a:xfrm>
            <a:custGeom>
              <a:avLst/>
              <a:gdLst/>
              <a:ahLst/>
              <a:cxnLst/>
              <a:rect l="l" t="t" r="r" b="b"/>
              <a:pathLst>
                <a:path w="337184" h="342265">
                  <a:moveTo>
                    <a:pt x="173316" y="341998"/>
                  </a:moveTo>
                  <a:lnTo>
                    <a:pt x="231465" y="330153"/>
                  </a:lnTo>
                  <a:lnTo>
                    <a:pt x="284670" y="294373"/>
                  </a:lnTo>
                  <a:lnTo>
                    <a:pt x="324321" y="247799"/>
                  </a:lnTo>
                  <a:lnTo>
                    <a:pt x="337159" y="187070"/>
                  </a:lnTo>
                  <a:lnTo>
                    <a:pt x="336521" y="163593"/>
                  </a:lnTo>
                  <a:lnTo>
                    <a:pt x="324354" y="113785"/>
                  </a:lnTo>
                  <a:lnTo>
                    <a:pt x="282696" y="46157"/>
                  </a:lnTo>
                  <a:lnTo>
                    <a:pt x="249356" y="20975"/>
                  </a:lnTo>
                  <a:lnTo>
                    <a:pt x="210032" y="5359"/>
                  </a:lnTo>
                  <a:lnTo>
                    <a:pt x="166662" y="0"/>
                  </a:lnTo>
                  <a:lnTo>
                    <a:pt x="137235" y="1567"/>
                  </a:lnTo>
                  <a:lnTo>
                    <a:pt x="84621" y="20718"/>
                  </a:lnTo>
                  <a:lnTo>
                    <a:pt x="30427" y="70823"/>
                  </a:lnTo>
                  <a:lnTo>
                    <a:pt x="3108" y="134055"/>
                  </a:lnTo>
                  <a:lnTo>
                    <a:pt x="0" y="170319"/>
                  </a:lnTo>
                  <a:lnTo>
                    <a:pt x="1368" y="194085"/>
                  </a:lnTo>
                  <a:lnTo>
                    <a:pt x="14267" y="243755"/>
                  </a:lnTo>
                  <a:lnTo>
                    <a:pt x="40330" y="282379"/>
                  </a:lnTo>
                  <a:lnTo>
                    <a:pt x="59059" y="299864"/>
                  </a:lnTo>
                  <a:lnTo>
                    <a:pt x="67602" y="307314"/>
                  </a:lnTo>
                  <a:lnTo>
                    <a:pt x="89811" y="323112"/>
                  </a:lnTo>
                  <a:lnTo>
                    <a:pt x="116244" y="333881"/>
                  </a:lnTo>
                  <a:lnTo>
                    <a:pt x="144784" y="340038"/>
                  </a:lnTo>
                  <a:lnTo>
                    <a:pt x="173316" y="341998"/>
                  </a:lnTo>
                  <a:close/>
                </a:path>
              </a:pathLst>
            </a:custGeom>
            <a:ln w="4597">
              <a:solidFill>
                <a:srgbClr val="231F20"/>
              </a:solidFill>
            </a:ln>
          </p:spPr>
          <p:txBody>
            <a:bodyPr wrap="square" lIns="0" tIns="0" rIns="0" bIns="0" rtlCol="0"/>
            <a:lstStyle/>
            <a:p>
              <a:endParaRPr/>
            </a:p>
          </p:txBody>
        </p:sp>
        <p:pic>
          <p:nvPicPr>
            <p:cNvPr id="5" name="object 5"/>
            <p:cNvPicPr/>
            <p:nvPr/>
          </p:nvPicPr>
          <p:blipFill>
            <a:blip r:embed="rId3" cstate="print"/>
            <a:stretch>
              <a:fillRect/>
            </a:stretch>
          </p:blipFill>
          <p:spPr>
            <a:xfrm>
              <a:off x="6811999" y="674409"/>
              <a:ext cx="229184" cy="235292"/>
            </a:xfrm>
            <a:prstGeom prst="rect">
              <a:avLst/>
            </a:prstGeom>
          </p:spPr>
        </p:pic>
        <p:pic>
          <p:nvPicPr>
            <p:cNvPr id="6" name="object 6"/>
            <p:cNvPicPr/>
            <p:nvPr/>
          </p:nvPicPr>
          <p:blipFill>
            <a:blip r:embed="rId4" cstate="print"/>
            <a:stretch>
              <a:fillRect/>
            </a:stretch>
          </p:blipFill>
          <p:spPr>
            <a:xfrm>
              <a:off x="6845942" y="328306"/>
              <a:ext cx="237953" cy="231372"/>
            </a:xfrm>
            <a:prstGeom prst="rect">
              <a:avLst/>
            </a:prstGeom>
          </p:spPr>
        </p:pic>
        <p:sp>
          <p:nvSpPr>
            <p:cNvPr id="7" name="object 7"/>
            <p:cNvSpPr/>
            <p:nvPr/>
          </p:nvSpPr>
          <p:spPr>
            <a:xfrm>
              <a:off x="6108641" y="185570"/>
              <a:ext cx="642620" cy="652780"/>
            </a:xfrm>
            <a:custGeom>
              <a:avLst/>
              <a:gdLst/>
              <a:ahLst/>
              <a:cxnLst/>
              <a:rect l="l" t="t" r="r" b="b"/>
              <a:pathLst>
                <a:path w="642620" h="652780">
                  <a:moveTo>
                    <a:pt x="191085" y="621625"/>
                  </a:moveTo>
                  <a:lnTo>
                    <a:pt x="234636" y="639482"/>
                  </a:lnTo>
                  <a:lnTo>
                    <a:pt x="278584" y="649513"/>
                  </a:lnTo>
                  <a:lnTo>
                    <a:pt x="323899" y="652159"/>
                  </a:lnTo>
                  <a:lnTo>
                    <a:pt x="371552" y="647856"/>
                  </a:lnTo>
                  <a:lnTo>
                    <a:pt x="422517" y="637043"/>
                  </a:lnTo>
                  <a:lnTo>
                    <a:pt x="471056" y="622213"/>
                  </a:lnTo>
                  <a:lnTo>
                    <a:pt x="511813" y="603795"/>
                  </a:lnTo>
                  <a:lnTo>
                    <a:pt x="546326" y="579157"/>
                  </a:lnTo>
                  <a:lnTo>
                    <a:pt x="576131" y="545664"/>
                  </a:lnTo>
                  <a:lnTo>
                    <a:pt x="602768" y="500683"/>
                  </a:lnTo>
                  <a:lnTo>
                    <a:pt x="621372" y="460380"/>
                  </a:lnTo>
                  <a:lnTo>
                    <a:pt x="634866" y="418058"/>
                  </a:lnTo>
                  <a:lnTo>
                    <a:pt x="642232" y="365557"/>
                  </a:lnTo>
                  <a:lnTo>
                    <a:pt x="642455" y="294714"/>
                  </a:lnTo>
                  <a:lnTo>
                    <a:pt x="636551" y="248398"/>
                  </a:lnTo>
                  <a:lnTo>
                    <a:pt x="623381" y="204356"/>
                  </a:lnTo>
                  <a:lnTo>
                    <a:pt x="603459" y="163119"/>
                  </a:lnTo>
                  <a:lnTo>
                    <a:pt x="577299" y="125220"/>
                  </a:lnTo>
                  <a:lnTo>
                    <a:pt x="545414" y="91188"/>
                  </a:lnTo>
                  <a:lnTo>
                    <a:pt x="508317" y="61556"/>
                  </a:lnTo>
                  <a:lnTo>
                    <a:pt x="466522" y="36853"/>
                  </a:lnTo>
                  <a:lnTo>
                    <a:pt x="424693" y="17892"/>
                  </a:lnTo>
                  <a:lnTo>
                    <a:pt x="384432" y="5351"/>
                  </a:lnTo>
                  <a:lnTo>
                    <a:pt x="342521" y="0"/>
                  </a:lnTo>
                  <a:lnTo>
                    <a:pt x="295744" y="2607"/>
                  </a:lnTo>
                  <a:lnTo>
                    <a:pt x="240881" y="13943"/>
                  </a:lnTo>
                  <a:lnTo>
                    <a:pt x="194035" y="29612"/>
                  </a:lnTo>
                  <a:lnTo>
                    <a:pt x="153086" y="50076"/>
                  </a:lnTo>
                  <a:lnTo>
                    <a:pt x="117475" y="75414"/>
                  </a:lnTo>
                  <a:lnTo>
                    <a:pt x="86644" y="105703"/>
                  </a:lnTo>
                  <a:lnTo>
                    <a:pt x="60033" y="141020"/>
                  </a:lnTo>
                  <a:lnTo>
                    <a:pt x="37084" y="181443"/>
                  </a:lnTo>
                  <a:lnTo>
                    <a:pt x="19495" y="222864"/>
                  </a:lnTo>
                  <a:lnTo>
                    <a:pt x="6250" y="269248"/>
                  </a:lnTo>
                  <a:lnTo>
                    <a:pt x="0" y="318074"/>
                  </a:lnTo>
                  <a:lnTo>
                    <a:pt x="3391" y="366825"/>
                  </a:lnTo>
                  <a:lnTo>
                    <a:pt x="12420" y="405958"/>
                  </a:lnTo>
                  <a:lnTo>
                    <a:pt x="21290" y="432036"/>
                  </a:lnTo>
                  <a:lnTo>
                    <a:pt x="29968" y="451728"/>
                  </a:lnTo>
                  <a:lnTo>
                    <a:pt x="38418" y="471701"/>
                  </a:lnTo>
                  <a:lnTo>
                    <a:pt x="63344" y="517608"/>
                  </a:lnTo>
                  <a:lnTo>
                    <a:pt x="99759" y="558646"/>
                  </a:lnTo>
                  <a:lnTo>
                    <a:pt x="143670" y="593692"/>
                  </a:lnTo>
                  <a:lnTo>
                    <a:pt x="191085" y="621625"/>
                  </a:lnTo>
                  <a:close/>
                </a:path>
              </a:pathLst>
            </a:custGeom>
            <a:ln w="4597">
              <a:solidFill>
                <a:srgbClr val="231F20"/>
              </a:solidFill>
            </a:ln>
          </p:spPr>
          <p:txBody>
            <a:bodyPr wrap="square" lIns="0" tIns="0" rIns="0" bIns="0" rtlCol="0"/>
            <a:lstStyle/>
            <a:p>
              <a:endParaRPr/>
            </a:p>
          </p:txBody>
        </p:sp>
        <p:sp>
          <p:nvSpPr>
            <p:cNvPr id="8" name="object 8"/>
            <p:cNvSpPr/>
            <p:nvPr/>
          </p:nvSpPr>
          <p:spPr>
            <a:xfrm>
              <a:off x="6240102" y="359007"/>
              <a:ext cx="390525" cy="361950"/>
            </a:xfrm>
            <a:custGeom>
              <a:avLst/>
              <a:gdLst/>
              <a:ahLst/>
              <a:cxnLst/>
              <a:rect l="l" t="t" r="r" b="b"/>
              <a:pathLst>
                <a:path w="390525" h="361950">
                  <a:moveTo>
                    <a:pt x="194865" y="52089"/>
                  </a:moveTo>
                  <a:lnTo>
                    <a:pt x="208647" y="41145"/>
                  </a:lnTo>
                  <a:lnTo>
                    <a:pt x="226339" y="26617"/>
                  </a:lnTo>
                  <a:lnTo>
                    <a:pt x="248636" y="13182"/>
                  </a:lnTo>
                  <a:lnTo>
                    <a:pt x="323723" y="13342"/>
                  </a:lnTo>
                  <a:lnTo>
                    <a:pt x="360297" y="40141"/>
                  </a:lnTo>
                  <a:lnTo>
                    <a:pt x="383327" y="74383"/>
                  </a:lnTo>
                  <a:lnTo>
                    <a:pt x="390191" y="104540"/>
                  </a:lnTo>
                  <a:lnTo>
                    <a:pt x="378645" y="154428"/>
                  </a:lnTo>
                  <a:lnTo>
                    <a:pt x="356750" y="196594"/>
                  </a:lnTo>
                  <a:lnTo>
                    <a:pt x="329655" y="232009"/>
                  </a:lnTo>
                  <a:lnTo>
                    <a:pt x="302505" y="261639"/>
                  </a:lnTo>
                  <a:lnTo>
                    <a:pt x="280450" y="286454"/>
                  </a:lnTo>
                  <a:lnTo>
                    <a:pt x="257135" y="312385"/>
                  </a:lnTo>
                  <a:lnTo>
                    <a:pt x="230718" y="336862"/>
                  </a:lnTo>
                  <a:lnTo>
                    <a:pt x="207771" y="354950"/>
                  </a:lnTo>
                  <a:lnTo>
                    <a:pt x="194865" y="361715"/>
                  </a:lnTo>
                  <a:lnTo>
                    <a:pt x="179388" y="349309"/>
                  </a:lnTo>
                  <a:lnTo>
                    <a:pt x="150521" y="320373"/>
                  </a:lnTo>
                  <a:lnTo>
                    <a:pt x="117518" y="285698"/>
                  </a:lnTo>
                  <a:lnTo>
                    <a:pt x="89633" y="256076"/>
                  </a:lnTo>
                  <a:lnTo>
                    <a:pt x="65608" y="230793"/>
                  </a:lnTo>
                  <a:lnTo>
                    <a:pt x="42254" y="203954"/>
                  </a:lnTo>
                  <a:lnTo>
                    <a:pt x="21612" y="174035"/>
                  </a:lnTo>
                  <a:lnTo>
                    <a:pt x="5724" y="139515"/>
                  </a:lnTo>
                  <a:lnTo>
                    <a:pt x="0" y="101685"/>
                  </a:lnTo>
                  <a:lnTo>
                    <a:pt x="6698" y="59062"/>
                  </a:lnTo>
                  <a:lnTo>
                    <a:pt x="28823" y="22395"/>
                  </a:lnTo>
                  <a:lnTo>
                    <a:pt x="69376" y="2432"/>
                  </a:lnTo>
                  <a:lnTo>
                    <a:pt x="106113" y="0"/>
                  </a:lnTo>
                  <a:lnTo>
                    <a:pt x="136307" y="6073"/>
                  </a:lnTo>
                  <a:lnTo>
                    <a:pt x="160521" y="21648"/>
                  </a:lnTo>
                  <a:lnTo>
                    <a:pt x="179320" y="47720"/>
                  </a:lnTo>
                  <a:lnTo>
                    <a:pt x="183569" y="54455"/>
                  </a:lnTo>
                  <a:lnTo>
                    <a:pt x="186973" y="56376"/>
                  </a:lnTo>
                  <a:lnTo>
                    <a:pt x="190437" y="55062"/>
                  </a:lnTo>
                  <a:lnTo>
                    <a:pt x="194865" y="52089"/>
                  </a:lnTo>
                  <a:close/>
                </a:path>
              </a:pathLst>
            </a:custGeom>
            <a:ln w="4597">
              <a:solidFill>
                <a:srgbClr val="231F20"/>
              </a:solidFill>
            </a:ln>
          </p:spPr>
          <p:txBody>
            <a:bodyPr wrap="square" lIns="0" tIns="0" rIns="0" bIns="0" rtlCol="0"/>
            <a:lstStyle/>
            <a:p>
              <a:endParaRPr/>
            </a:p>
          </p:txBody>
        </p:sp>
      </p:grpSp>
      <p:sp>
        <p:nvSpPr>
          <p:cNvPr id="9" name="object 9"/>
          <p:cNvSpPr txBox="1">
            <a:spLocks noGrp="1"/>
          </p:cNvSpPr>
          <p:nvPr>
            <p:ph type="title"/>
          </p:nvPr>
        </p:nvSpPr>
        <p:spPr>
          <a:xfrm>
            <a:off x="285482" y="253884"/>
            <a:ext cx="5088432" cy="657231"/>
          </a:xfrm>
          <a:prstGeom prst="rect">
            <a:avLst/>
          </a:prstGeom>
        </p:spPr>
        <p:txBody>
          <a:bodyPr vert="horz" wrap="square" lIns="0" tIns="71755" rIns="0" bIns="0" rtlCol="0">
            <a:spAutoFit/>
          </a:bodyPr>
          <a:lstStyle/>
          <a:p>
            <a:pPr marL="43180">
              <a:lnSpc>
                <a:spcPct val="100000"/>
              </a:lnSpc>
              <a:spcBef>
                <a:spcPts val="565"/>
              </a:spcBef>
            </a:pPr>
            <a:r>
              <a:rPr lang="fi-FI" dirty="0"/>
              <a:t>ATTENDO VILLA TAPIOLA</a:t>
            </a:r>
            <a:br>
              <a:rPr lang="fi-FI" dirty="0"/>
            </a:br>
            <a:r>
              <a:rPr dirty="0"/>
              <a:t>RUOKALISTA</a:t>
            </a:r>
            <a:r>
              <a:rPr lang="fi-FI" dirty="0"/>
              <a:t> vko 39, 44, 48</a:t>
            </a:r>
            <a:endParaRPr sz="1200" dirty="0"/>
          </a:p>
        </p:txBody>
      </p:sp>
      <p:graphicFrame>
        <p:nvGraphicFramePr>
          <p:cNvPr id="10" name="object 10"/>
          <p:cNvGraphicFramePr>
            <a:graphicFrameLocks noGrp="1"/>
          </p:cNvGraphicFramePr>
          <p:nvPr>
            <p:extLst>
              <p:ext uri="{D42A27DB-BD31-4B8C-83A1-F6EECF244321}">
                <p14:modId xmlns:p14="http://schemas.microsoft.com/office/powerpoint/2010/main" val="1982237414"/>
              </p:ext>
            </p:extLst>
          </p:nvPr>
        </p:nvGraphicFramePr>
        <p:xfrm>
          <a:off x="12700" y="1094823"/>
          <a:ext cx="10326435" cy="6490951"/>
        </p:xfrm>
        <a:graphic>
          <a:graphicData uri="http://schemas.openxmlformats.org/drawingml/2006/table">
            <a:tbl>
              <a:tblPr firstRow="1" bandRow="1">
                <a:tableStyleId>{2D5ABB26-0587-4C30-8999-92F81FD0307C}</a:tableStyleId>
              </a:tblPr>
              <a:tblGrid>
                <a:gridCol w="798896">
                  <a:extLst>
                    <a:ext uri="{9D8B030D-6E8A-4147-A177-3AD203B41FA5}">
                      <a16:colId xmlns:a16="http://schemas.microsoft.com/office/drawing/2014/main" val="20000"/>
                    </a:ext>
                  </a:extLst>
                </a:gridCol>
                <a:gridCol w="2007870">
                  <a:extLst>
                    <a:ext uri="{9D8B030D-6E8A-4147-A177-3AD203B41FA5}">
                      <a16:colId xmlns:a16="http://schemas.microsoft.com/office/drawing/2014/main" val="20001"/>
                    </a:ext>
                  </a:extLst>
                </a:gridCol>
                <a:gridCol w="2007870">
                  <a:extLst>
                    <a:ext uri="{9D8B030D-6E8A-4147-A177-3AD203B41FA5}">
                      <a16:colId xmlns:a16="http://schemas.microsoft.com/office/drawing/2014/main" val="20002"/>
                    </a:ext>
                  </a:extLst>
                </a:gridCol>
                <a:gridCol w="1496060">
                  <a:extLst>
                    <a:ext uri="{9D8B030D-6E8A-4147-A177-3AD203B41FA5}">
                      <a16:colId xmlns:a16="http://schemas.microsoft.com/office/drawing/2014/main" val="20003"/>
                    </a:ext>
                  </a:extLst>
                </a:gridCol>
                <a:gridCol w="2007869">
                  <a:extLst>
                    <a:ext uri="{9D8B030D-6E8A-4147-A177-3AD203B41FA5}">
                      <a16:colId xmlns:a16="http://schemas.microsoft.com/office/drawing/2014/main" val="20004"/>
                    </a:ext>
                  </a:extLst>
                </a:gridCol>
                <a:gridCol w="2007870">
                  <a:extLst>
                    <a:ext uri="{9D8B030D-6E8A-4147-A177-3AD203B41FA5}">
                      <a16:colId xmlns:a16="http://schemas.microsoft.com/office/drawing/2014/main" val="20005"/>
                    </a:ext>
                  </a:extLst>
                </a:gridCol>
              </a:tblGrid>
              <a:tr h="248202">
                <a:tc gridSpan="2">
                  <a:txBody>
                    <a:bodyPr/>
                    <a:lstStyle/>
                    <a:p>
                      <a:pPr marL="1195070">
                        <a:lnSpc>
                          <a:spcPct val="100000"/>
                        </a:lnSpc>
                        <a:spcBef>
                          <a:spcPts val="665"/>
                        </a:spcBef>
                      </a:pPr>
                      <a:r>
                        <a:rPr sz="700" b="0" spc="-10" dirty="0">
                          <a:solidFill>
                            <a:srgbClr val="FFFFFF"/>
                          </a:solidFill>
                          <a:latin typeface="Montserrat Thin"/>
                          <a:cs typeface="Montserrat Thin"/>
                        </a:rPr>
                        <a:t>AAMIAINEN</a:t>
                      </a:r>
                      <a:endParaRPr sz="700">
                        <a:latin typeface="Montserrat Thin"/>
                        <a:cs typeface="Montserrat Thin"/>
                      </a:endParaRPr>
                    </a:p>
                  </a:txBody>
                  <a:tcPr marL="0" marR="0" marT="84455" marB="0">
                    <a:lnL w="3175">
                      <a:solidFill>
                        <a:srgbClr val="231F20"/>
                      </a:solidFill>
                      <a:prstDash val="solid"/>
                    </a:lnL>
                    <a:lnR w="3175">
                      <a:solidFill>
                        <a:srgbClr val="F2E8DF"/>
                      </a:solidFill>
                      <a:prstDash val="solid"/>
                    </a:lnR>
                    <a:lnT w="3175">
                      <a:solidFill>
                        <a:srgbClr val="231F20"/>
                      </a:solidFill>
                      <a:prstDash val="solid"/>
                    </a:lnT>
                    <a:lnB w="6350">
                      <a:solidFill>
                        <a:srgbClr val="231F20"/>
                      </a:solidFill>
                      <a:prstDash val="solid"/>
                    </a:lnB>
                    <a:solidFill>
                      <a:srgbClr val="113A58"/>
                    </a:solidFill>
                  </a:tcPr>
                </a:tc>
                <a:tc hMerge="1">
                  <a:txBody>
                    <a:bodyPr/>
                    <a:lstStyle/>
                    <a:p>
                      <a:endParaRPr/>
                    </a:p>
                  </a:txBody>
                  <a:tcPr marL="0" marR="0" marT="0" marB="0"/>
                </a:tc>
                <a:tc>
                  <a:txBody>
                    <a:bodyPr/>
                    <a:lstStyle/>
                    <a:p>
                      <a:pPr algn="ctr">
                        <a:lnSpc>
                          <a:spcPct val="100000"/>
                        </a:lnSpc>
                        <a:spcBef>
                          <a:spcPts val="665"/>
                        </a:spcBef>
                      </a:pPr>
                      <a:r>
                        <a:rPr sz="700" b="0" spc="-10" dirty="0">
                          <a:solidFill>
                            <a:srgbClr val="FFFFFF"/>
                          </a:solidFill>
                          <a:latin typeface="Montserrat Thin"/>
                          <a:cs typeface="Montserrat Thin"/>
                        </a:rPr>
                        <a:t>LOUNAS</a:t>
                      </a:r>
                      <a:endParaRPr sz="700">
                        <a:latin typeface="Montserrat Thin"/>
                        <a:cs typeface="Montserrat Thin"/>
                      </a:endParaRPr>
                    </a:p>
                  </a:txBody>
                  <a:tcPr marL="0" marR="0" marT="84455" marB="0">
                    <a:lnL w="3175">
                      <a:solidFill>
                        <a:srgbClr val="F2E8DF"/>
                      </a:solidFill>
                      <a:prstDash val="solid"/>
                    </a:lnL>
                    <a:lnR w="3175">
                      <a:solidFill>
                        <a:srgbClr val="F2E8DF"/>
                      </a:solidFill>
                      <a:prstDash val="solid"/>
                    </a:lnR>
                    <a:lnT w="3175">
                      <a:solidFill>
                        <a:srgbClr val="231F20"/>
                      </a:solidFill>
                      <a:prstDash val="solid"/>
                    </a:lnT>
                    <a:lnB w="6350">
                      <a:solidFill>
                        <a:srgbClr val="231F20"/>
                      </a:solidFill>
                      <a:prstDash val="solid"/>
                    </a:lnB>
                    <a:solidFill>
                      <a:srgbClr val="113A58"/>
                    </a:solidFill>
                  </a:tcPr>
                </a:tc>
                <a:tc>
                  <a:txBody>
                    <a:bodyPr/>
                    <a:lstStyle/>
                    <a:p>
                      <a:pPr marL="444500">
                        <a:lnSpc>
                          <a:spcPct val="100000"/>
                        </a:lnSpc>
                        <a:spcBef>
                          <a:spcPts val="665"/>
                        </a:spcBef>
                      </a:pPr>
                      <a:r>
                        <a:rPr sz="700" b="0" spc="-10" dirty="0">
                          <a:solidFill>
                            <a:srgbClr val="FFFFFF"/>
                          </a:solidFill>
                          <a:latin typeface="Montserrat Thin"/>
                          <a:cs typeface="Montserrat Thin"/>
                        </a:rPr>
                        <a:t>PÄIVÄKAHVI</a:t>
                      </a:r>
                      <a:endParaRPr sz="700">
                        <a:latin typeface="Montserrat Thin"/>
                        <a:cs typeface="Montserrat Thin"/>
                      </a:endParaRPr>
                    </a:p>
                  </a:txBody>
                  <a:tcPr marL="0" marR="0" marT="84455" marB="0">
                    <a:lnL w="3175">
                      <a:solidFill>
                        <a:srgbClr val="F2E8DF"/>
                      </a:solidFill>
                      <a:prstDash val="solid"/>
                    </a:lnL>
                    <a:lnR w="3175">
                      <a:solidFill>
                        <a:srgbClr val="F2E8DF"/>
                      </a:solidFill>
                      <a:prstDash val="solid"/>
                    </a:lnR>
                    <a:lnT w="3175">
                      <a:solidFill>
                        <a:srgbClr val="231F20"/>
                      </a:solidFill>
                      <a:prstDash val="solid"/>
                    </a:lnT>
                    <a:lnB w="6350">
                      <a:solidFill>
                        <a:srgbClr val="231F20"/>
                      </a:solidFill>
                      <a:prstDash val="solid"/>
                    </a:lnB>
                    <a:solidFill>
                      <a:srgbClr val="113A58"/>
                    </a:solidFill>
                  </a:tcPr>
                </a:tc>
                <a:tc>
                  <a:txBody>
                    <a:bodyPr/>
                    <a:lstStyle/>
                    <a:p>
                      <a:pPr algn="ctr">
                        <a:lnSpc>
                          <a:spcPct val="100000"/>
                        </a:lnSpc>
                        <a:spcBef>
                          <a:spcPts val="665"/>
                        </a:spcBef>
                      </a:pPr>
                      <a:r>
                        <a:rPr sz="700" b="0" spc="-10" dirty="0">
                          <a:solidFill>
                            <a:srgbClr val="FFFFFF"/>
                          </a:solidFill>
                          <a:latin typeface="Montserrat Thin"/>
                          <a:cs typeface="Montserrat Thin"/>
                        </a:rPr>
                        <a:t>PÄIVÄLLINEN</a:t>
                      </a:r>
                      <a:endParaRPr sz="700">
                        <a:latin typeface="Montserrat Thin"/>
                        <a:cs typeface="Montserrat Thin"/>
                      </a:endParaRPr>
                    </a:p>
                  </a:txBody>
                  <a:tcPr marL="0" marR="0" marT="84455" marB="0">
                    <a:lnL w="3175">
                      <a:solidFill>
                        <a:srgbClr val="F2E8DF"/>
                      </a:solidFill>
                      <a:prstDash val="solid"/>
                    </a:lnL>
                    <a:lnR w="3175">
                      <a:solidFill>
                        <a:srgbClr val="F2E8DF"/>
                      </a:solidFill>
                      <a:prstDash val="solid"/>
                    </a:lnR>
                    <a:lnT w="3175">
                      <a:solidFill>
                        <a:srgbClr val="231F20"/>
                      </a:solidFill>
                      <a:prstDash val="solid"/>
                    </a:lnT>
                    <a:lnB w="6350">
                      <a:solidFill>
                        <a:srgbClr val="231F20"/>
                      </a:solidFill>
                      <a:prstDash val="solid"/>
                    </a:lnB>
                    <a:solidFill>
                      <a:srgbClr val="113A58"/>
                    </a:solidFill>
                  </a:tcPr>
                </a:tc>
                <a:tc>
                  <a:txBody>
                    <a:bodyPr/>
                    <a:lstStyle/>
                    <a:p>
                      <a:pPr algn="ctr">
                        <a:lnSpc>
                          <a:spcPct val="100000"/>
                        </a:lnSpc>
                        <a:spcBef>
                          <a:spcPts val="665"/>
                        </a:spcBef>
                      </a:pPr>
                      <a:r>
                        <a:rPr sz="700" b="0" spc="-10" dirty="0">
                          <a:solidFill>
                            <a:srgbClr val="FFFFFF"/>
                          </a:solidFill>
                          <a:latin typeface="Montserrat Thin"/>
                          <a:cs typeface="Montserrat Thin"/>
                        </a:rPr>
                        <a:t>ILTAPALA</a:t>
                      </a:r>
                      <a:endParaRPr sz="700">
                        <a:latin typeface="Montserrat Thin"/>
                        <a:cs typeface="Montserrat Thin"/>
                      </a:endParaRPr>
                    </a:p>
                  </a:txBody>
                  <a:tcPr marL="0" marR="0" marT="84455" marB="0">
                    <a:lnL w="3175">
                      <a:solidFill>
                        <a:srgbClr val="F2E8DF"/>
                      </a:solidFill>
                      <a:prstDash val="solid"/>
                    </a:lnL>
                    <a:lnR w="3175">
                      <a:solidFill>
                        <a:srgbClr val="231F20"/>
                      </a:solidFill>
                      <a:prstDash val="solid"/>
                    </a:lnR>
                    <a:lnT w="3175">
                      <a:solidFill>
                        <a:srgbClr val="231F20"/>
                      </a:solidFill>
                      <a:prstDash val="solid"/>
                    </a:lnT>
                    <a:lnB w="6350">
                      <a:solidFill>
                        <a:srgbClr val="231F20"/>
                      </a:solidFill>
                      <a:prstDash val="solid"/>
                    </a:lnB>
                    <a:solidFill>
                      <a:srgbClr val="113A58"/>
                    </a:solidFill>
                  </a:tcPr>
                </a:tc>
                <a:extLst>
                  <a:ext uri="{0D108BD9-81ED-4DB2-BD59-A6C34878D82A}">
                    <a16:rowId xmlns:a16="http://schemas.microsoft.com/office/drawing/2014/main" val="10000"/>
                  </a:ext>
                </a:extLst>
              </a:tr>
              <a:tr h="782955">
                <a:tc>
                  <a:txBody>
                    <a:bodyPr/>
                    <a:lstStyle/>
                    <a:p>
                      <a:pPr>
                        <a:lnSpc>
                          <a:spcPct val="100000"/>
                        </a:lnSpc>
                      </a:pPr>
                      <a:endParaRPr sz="900">
                        <a:latin typeface="Times New Roman"/>
                        <a:cs typeface="Times New Roman"/>
                      </a:endParaRPr>
                    </a:p>
                    <a:p>
                      <a:pPr>
                        <a:lnSpc>
                          <a:spcPct val="100000"/>
                        </a:lnSpc>
                      </a:pPr>
                      <a:endParaRPr sz="900">
                        <a:latin typeface="Times New Roman"/>
                        <a:cs typeface="Times New Roman"/>
                      </a:endParaRPr>
                    </a:p>
                    <a:p>
                      <a:pPr marL="160020">
                        <a:lnSpc>
                          <a:spcPct val="100000"/>
                        </a:lnSpc>
                        <a:spcBef>
                          <a:spcPts val="665"/>
                        </a:spcBef>
                      </a:pPr>
                      <a:r>
                        <a:rPr sz="700" b="1" spc="-25" dirty="0">
                          <a:solidFill>
                            <a:srgbClr val="113A58"/>
                          </a:solidFill>
                          <a:latin typeface="Montserrat SemiBold"/>
                          <a:cs typeface="Montserrat SemiBold"/>
                        </a:rPr>
                        <a:t>MA</a:t>
                      </a:r>
                      <a:endParaRPr sz="70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tc>
                  <a:txBody>
                    <a:bodyPr/>
                    <a:lstStyle/>
                    <a:p>
                      <a:pPr marL="646430" marR="638810" indent="0" algn="ctr">
                        <a:lnSpc>
                          <a:spcPct val="100000"/>
                        </a:lnSpc>
                        <a:spcBef>
                          <a:spcPts val="100"/>
                        </a:spcBef>
                      </a:pPr>
                      <a:r>
                        <a:rPr lang="fi-FI" sz="700" b="0" spc="-50" dirty="0">
                          <a:solidFill>
                            <a:schemeClr val="tx1"/>
                          </a:solidFill>
                          <a:latin typeface="Montserrat Light"/>
                          <a:cs typeface="Montserrat Light"/>
                        </a:rPr>
                        <a:t>Ruispuuroa M</a:t>
                      </a:r>
                    </a:p>
                    <a:p>
                      <a:pPr marL="620395" marR="613410" lvl="0" algn="ctr">
                        <a:lnSpc>
                          <a:spcPct val="100000"/>
                        </a:lnSpc>
                        <a:spcBef>
                          <a:spcPts val="100"/>
                        </a:spcBef>
                        <a:buNone/>
                      </a:pPr>
                      <a:r>
                        <a:rPr lang="fi-FI" sz="700" b="0" spc="-10" dirty="0">
                          <a:solidFill>
                            <a:srgbClr val="231F20"/>
                          </a:solidFill>
                          <a:latin typeface="Montserrat Light"/>
                          <a:cs typeface="Montserrat Light"/>
                        </a:rPr>
                        <a:t>Mehukeittoa  </a:t>
                      </a:r>
                    </a:p>
                    <a:p>
                      <a:pPr marL="620395" marR="613410" lvl="0" algn="ctr">
                        <a:lnSpc>
                          <a:spcPct val="100000"/>
                        </a:lnSpc>
                        <a:spcBef>
                          <a:spcPts val="100"/>
                        </a:spcBef>
                        <a:buNone/>
                      </a:pPr>
                      <a:r>
                        <a:rPr lang="fi-FI" sz="700" b="0" spc="-10" dirty="0">
                          <a:solidFill>
                            <a:srgbClr val="231F20"/>
                          </a:solidFill>
                          <a:latin typeface="Montserrat Light"/>
                          <a:cs typeface="Montserrat Light"/>
                        </a:rPr>
                        <a:t>Smoothie   </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Juustoa,</a:t>
                      </a:r>
                    </a:p>
                    <a:p>
                      <a:pPr marL="620395" marR="613410" lvl="0" algn="ctr">
                        <a:lnSpc>
                          <a:spcPct val="100000"/>
                        </a:lnSpc>
                        <a:spcBef>
                          <a:spcPts val="100"/>
                        </a:spcBef>
                        <a:buNone/>
                      </a:pPr>
                      <a:r>
                        <a:rPr lang="fi-FI" sz="700" b="0" spc="-10" dirty="0">
                          <a:solidFill>
                            <a:srgbClr val="231F20"/>
                          </a:solidFill>
                          <a:latin typeface="Montserrat Light"/>
                          <a:cs typeface="Montserrat Light"/>
                        </a:rPr>
                        <a:t>leikkelettä</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Tuorevihanneksia</a:t>
                      </a:r>
                      <a:r>
                        <a:rPr sz="700" b="0" spc="500" dirty="0">
                          <a:solidFill>
                            <a:srgbClr val="FF0000"/>
                          </a:solidFill>
                          <a:latin typeface="Montserrat Light"/>
                          <a:cs typeface="Montserrat Light"/>
                        </a:rPr>
                        <a:t> </a:t>
                      </a:r>
                      <a:endParaRPr lang="en-US" sz="700" dirty="0">
                        <a:latin typeface="Montserrat Light"/>
                        <a:cs typeface="Montserrat Light"/>
                      </a:endParaRPr>
                    </a:p>
                  </a:txBody>
                  <a:tcPr marL="0" marR="0" marT="48260" marB="0" anchor="ctr">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tc>
                  <a:txBody>
                    <a:bodyPr/>
                    <a:lstStyle/>
                    <a:p>
                      <a:pPr marL="252729" marR="245110" algn="ctr">
                        <a:lnSpc>
                          <a:spcPct val="108300"/>
                        </a:lnSpc>
                        <a:spcBef>
                          <a:spcPts val="0"/>
                        </a:spcBef>
                      </a:pPr>
                      <a:r>
                        <a:rPr lang="fi-FI" sz="700" b="0" spc="-25" dirty="0">
                          <a:solidFill>
                            <a:schemeClr val="tx1"/>
                          </a:solidFill>
                          <a:latin typeface="Montserrat Light"/>
                          <a:cs typeface="Montserrat Light"/>
                        </a:rPr>
                        <a:t>Kalamurekepihvejä M,G</a:t>
                      </a:r>
                    </a:p>
                    <a:p>
                      <a:pPr marL="252729" marR="245110" algn="ctr">
                        <a:lnSpc>
                          <a:spcPct val="108300"/>
                        </a:lnSpc>
                        <a:spcBef>
                          <a:spcPts val="0"/>
                        </a:spcBef>
                      </a:pPr>
                      <a:r>
                        <a:rPr lang="fi-FI" sz="700" b="0" spc="-25" dirty="0">
                          <a:solidFill>
                            <a:srgbClr val="231F20"/>
                          </a:solidFill>
                          <a:latin typeface="Montserrat Light"/>
                          <a:cs typeface="Montserrat Light"/>
                        </a:rPr>
                        <a:t>Tillikastiketta L,G</a:t>
                      </a:r>
                    </a:p>
                    <a:p>
                      <a:pPr marL="252729" marR="245110" algn="ctr">
                        <a:lnSpc>
                          <a:spcPct val="108300"/>
                        </a:lnSpc>
                        <a:spcBef>
                          <a:spcPts val="0"/>
                        </a:spcBef>
                      </a:pPr>
                      <a:r>
                        <a:rPr lang="fi-FI" sz="700" b="0" spc="-25" dirty="0">
                          <a:solidFill>
                            <a:srgbClr val="231F20"/>
                          </a:solidFill>
                          <a:latin typeface="Montserrat Light"/>
                          <a:cs typeface="Montserrat Light"/>
                        </a:rPr>
                        <a:t>Perunasosetta L,G</a:t>
                      </a:r>
                    </a:p>
                    <a:p>
                      <a:pPr marL="252729" marR="245110" algn="ctr">
                        <a:lnSpc>
                          <a:spcPct val="108300"/>
                        </a:lnSpc>
                        <a:spcBef>
                          <a:spcPts val="0"/>
                        </a:spcBef>
                      </a:pPr>
                      <a:r>
                        <a:rPr lang="fi-FI" sz="700" b="0" spc="-25" dirty="0">
                          <a:solidFill>
                            <a:srgbClr val="231F20"/>
                          </a:solidFill>
                          <a:latin typeface="Montserrat Light"/>
                          <a:cs typeface="Montserrat Light"/>
                        </a:rPr>
                        <a:t>Höyrytettyä parsakaalia M,G</a:t>
                      </a:r>
                    </a:p>
                    <a:p>
                      <a:pPr marL="252729" marR="245110" algn="ctr">
                        <a:lnSpc>
                          <a:spcPct val="108300"/>
                        </a:lnSpc>
                        <a:spcBef>
                          <a:spcPts val="0"/>
                        </a:spcBef>
                      </a:pPr>
                      <a:r>
                        <a:rPr lang="fi-FI" sz="700" b="0" spc="-25" dirty="0">
                          <a:solidFill>
                            <a:srgbClr val="231F20"/>
                          </a:solidFill>
                          <a:latin typeface="Montserrat Light"/>
                          <a:cs typeface="Montserrat Light"/>
                        </a:rPr>
                        <a:t>Kirsikkakiisseli M,G</a:t>
                      </a:r>
                    </a:p>
                    <a:p>
                      <a:pPr marL="252729" marR="245110" lvl="0" indent="0" algn="ctr" defTabSz="914400" eaLnBrk="1" fontAlgn="auto" latinLnBrk="0" hangingPunct="1">
                        <a:lnSpc>
                          <a:spcPct val="108300"/>
                        </a:lnSpc>
                        <a:spcBef>
                          <a:spcPts val="0"/>
                        </a:spcBef>
                        <a:spcAft>
                          <a:spcPts val="0"/>
                        </a:spcAft>
                        <a:buClrTx/>
                        <a:buSzTx/>
                        <a:buFontTx/>
                        <a:buNone/>
                        <a:tabLst/>
                        <a:defRPr/>
                      </a:pPr>
                      <a:r>
                        <a:rPr lang="fi-FI" sz="700" b="0" dirty="0">
                          <a:solidFill>
                            <a:srgbClr val="231F20"/>
                          </a:solidFill>
                          <a:latin typeface="Montserrat Light"/>
                          <a:cs typeface="Montserrat Light"/>
                        </a:rPr>
                        <a:t>Salaattivalikoima</a:t>
                      </a:r>
                    </a:p>
                    <a:p>
                      <a:pPr marL="252729" marR="245110" algn="ctr">
                        <a:lnSpc>
                          <a:spcPct val="108300"/>
                        </a:lnSpc>
                        <a:spcBef>
                          <a:spcPts val="0"/>
                        </a:spcBef>
                      </a:pPr>
                      <a:endParaRPr sz="700" dirty="0">
                        <a:latin typeface="Montserrat Light"/>
                        <a:cs typeface="Montserrat Light"/>
                      </a:endParaRPr>
                    </a:p>
                  </a:txBody>
                  <a:tcPr marL="0" marR="0" marT="48260" marB="0" anchor="ctr">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tc>
                  <a:txBody>
                    <a:bodyPr/>
                    <a:lstStyle/>
                    <a:p>
                      <a:pPr algn="ctr">
                        <a:lnSpc>
                          <a:spcPct val="100000"/>
                        </a:lnSpc>
                      </a:pPr>
                      <a:endParaRPr sz="800" dirty="0">
                        <a:latin typeface="Times New Roman"/>
                        <a:cs typeface="Times New Roman"/>
                      </a:endParaRPr>
                    </a:p>
                    <a:p>
                      <a:pPr algn="ctr">
                        <a:lnSpc>
                          <a:spcPct val="100000"/>
                        </a:lnSpc>
                        <a:spcBef>
                          <a:spcPts val="15"/>
                        </a:spcBef>
                      </a:pPr>
                      <a:endParaRPr sz="1100" dirty="0">
                        <a:latin typeface="Times New Roman"/>
                        <a:cs typeface="Times New Roman"/>
                      </a:endParaRPr>
                    </a:p>
                    <a:p>
                      <a:pPr marL="419100" marR="411480" indent="2540" algn="ctr">
                        <a:lnSpc>
                          <a:spcPct val="108300"/>
                        </a:lnSpc>
                      </a:pPr>
                      <a:r>
                        <a:rPr sz="700" b="0" dirty="0">
                          <a:solidFill>
                            <a:srgbClr val="231F20"/>
                          </a:solidFill>
                          <a:latin typeface="Montserrat Light"/>
                          <a:cs typeface="Montserrat Light"/>
                        </a:rPr>
                        <a:t>Kahvia</a:t>
                      </a:r>
                      <a:r>
                        <a:rPr sz="700" b="0" spc="5" dirty="0">
                          <a:solidFill>
                            <a:srgbClr val="231F20"/>
                          </a:solidFill>
                          <a:latin typeface="Montserrat Light"/>
                          <a:cs typeface="Montserrat Light"/>
                        </a:rPr>
                        <a:t> </a:t>
                      </a:r>
                      <a:r>
                        <a:rPr sz="700" b="0" dirty="0">
                          <a:solidFill>
                            <a:srgbClr val="231F20"/>
                          </a:solidFill>
                          <a:latin typeface="Montserrat Light"/>
                          <a:cs typeface="Montserrat Light"/>
                        </a:rPr>
                        <a:t>ja</a:t>
                      </a:r>
                      <a:r>
                        <a:rPr sz="700" b="0" spc="5" dirty="0">
                          <a:solidFill>
                            <a:srgbClr val="231F20"/>
                          </a:solidFill>
                          <a:latin typeface="Montserrat Light"/>
                          <a:cs typeface="Montserrat Light"/>
                        </a:rPr>
                        <a:t> </a:t>
                      </a:r>
                      <a:r>
                        <a:rPr sz="700" b="0" spc="-10" dirty="0">
                          <a:solidFill>
                            <a:srgbClr val="231F20"/>
                          </a:solidFill>
                          <a:latin typeface="Montserrat Light"/>
                          <a:cs typeface="Montserrat Light"/>
                        </a:rPr>
                        <a:t>teetä</a:t>
                      </a:r>
                      <a:r>
                        <a:rPr sz="700" b="0" spc="500" dirty="0">
                          <a:solidFill>
                            <a:srgbClr val="231F20"/>
                          </a:solidFill>
                          <a:latin typeface="Montserrat Light"/>
                          <a:cs typeface="Montserrat Light"/>
                        </a:rPr>
                        <a:t> </a:t>
                      </a:r>
                      <a:r>
                        <a:rPr sz="700" b="0" dirty="0">
                          <a:solidFill>
                            <a:srgbClr val="231F20"/>
                          </a:solidFill>
                          <a:latin typeface="Montserrat Light"/>
                          <a:cs typeface="Montserrat Light"/>
                        </a:rPr>
                        <a:t>Piimäkakkua</a:t>
                      </a:r>
                      <a:r>
                        <a:rPr sz="700" b="0" spc="15" dirty="0">
                          <a:solidFill>
                            <a:srgbClr val="231F20"/>
                          </a:solidFill>
                          <a:latin typeface="Montserrat Light"/>
                          <a:cs typeface="Montserrat Light"/>
                        </a:rPr>
                        <a:t> </a:t>
                      </a:r>
                      <a:r>
                        <a:rPr sz="700" b="0" spc="-50" dirty="0">
                          <a:solidFill>
                            <a:srgbClr val="231F20"/>
                          </a:solidFill>
                          <a:latin typeface="Montserrat Light"/>
                          <a:cs typeface="Montserrat Light"/>
                        </a:rPr>
                        <a:t>L</a:t>
                      </a:r>
                      <a:endParaRPr sz="700" dirty="0">
                        <a:latin typeface="Montserrat Light"/>
                        <a:cs typeface="Montserrat Light"/>
                      </a:endParaRPr>
                    </a:p>
                  </a:txBody>
                  <a:tcPr marL="0" marR="0" marT="0" marB="0">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tc>
                  <a:txBody>
                    <a:bodyPr/>
                    <a:lstStyle/>
                    <a:p>
                      <a:pPr marL="496570" marR="488950" indent="-635" algn="ctr">
                        <a:lnSpc>
                          <a:spcPct val="108300"/>
                        </a:lnSpc>
                      </a:pPr>
                      <a:r>
                        <a:rPr lang="fi-FI" sz="700" b="0" spc="0" dirty="0">
                          <a:solidFill>
                            <a:srgbClr val="231F20"/>
                          </a:solidFill>
                          <a:latin typeface="Montserrat Light"/>
                          <a:cs typeface="Montserrat Light"/>
                        </a:rPr>
                        <a:t>Gulassikeittoa porsaasta ja smetanaa L,G</a:t>
                      </a:r>
                    </a:p>
                    <a:p>
                      <a:pPr marL="496570" marR="488950" indent="-635" algn="ctr">
                        <a:lnSpc>
                          <a:spcPct val="108300"/>
                        </a:lnSpc>
                      </a:pPr>
                      <a:r>
                        <a:rPr lang="fi-FI" sz="700" b="0" spc="0" dirty="0">
                          <a:solidFill>
                            <a:srgbClr val="231F20"/>
                          </a:solidFill>
                          <a:latin typeface="Montserrat Light"/>
                          <a:cs typeface="Montserrat Light"/>
                        </a:rPr>
                        <a:t>Voileivät juusto/kinkku</a:t>
                      </a:r>
                    </a:p>
                    <a:p>
                      <a:pPr marL="496570" marR="488950" indent="-635" algn="ctr">
                        <a:lnSpc>
                          <a:spcPct val="108300"/>
                        </a:lnSpc>
                      </a:pPr>
                      <a:r>
                        <a:rPr lang="fi-FI" sz="700" b="0" spc="0" dirty="0">
                          <a:solidFill>
                            <a:srgbClr val="231F20"/>
                          </a:solidFill>
                          <a:latin typeface="Montserrat Light"/>
                          <a:cs typeface="Montserrat Light"/>
                        </a:rPr>
                        <a:t>Tuorevihanneksia</a:t>
                      </a:r>
                    </a:p>
                  </a:txBody>
                  <a:tcPr marL="0" marR="0" marT="3810" marB="0" anchor="ctr">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tc>
                  <a:txBody>
                    <a:bodyPr/>
                    <a:lstStyle/>
                    <a:p>
                      <a:pPr marL="281940" marR="274320" algn="ctr">
                        <a:lnSpc>
                          <a:spcPct val="108300"/>
                        </a:lnSpc>
                      </a:pPr>
                      <a:r>
                        <a:rPr lang="fi-FI" sz="700" b="0" dirty="0">
                          <a:solidFill>
                            <a:srgbClr val="231F20"/>
                          </a:solidFill>
                          <a:latin typeface="Montserrat Light"/>
                          <a:cs typeface="Montserrat Light"/>
                        </a:rPr>
                        <a:t>Marjakiisseliä</a:t>
                      </a:r>
                      <a:r>
                        <a:rPr sz="700" b="0" spc="25" dirty="0">
                          <a:solidFill>
                            <a:srgbClr val="231F20"/>
                          </a:solidFill>
                          <a:latin typeface="Montserrat Light"/>
                          <a:cs typeface="Montserrat Light"/>
                        </a:rPr>
                        <a:t> </a:t>
                      </a:r>
                      <a:r>
                        <a:rPr sz="700" b="0" spc="-25" dirty="0">
                          <a:solidFill>
                            <a:srgbClr val="231F20"/>
                          </a:solidFill>
                          <a:latin typeface="Montserrat Light"/>
                          <a:cs typeface="Montserrat Light"/>
                        </a:rPr>
                        <a:t>L,G</a:t>
                      </a:r>
                      <a:r>
                        <a:rPr sz="700" b="0" spc="500" dirty="0">
                          <a:solidFill>
                            <a:srgbClr val="231F20"/>
                          </a:solidFill>
                          <a:latin typeface="Montserrat Light"/>
                          <a:cs typeface="Montserrat Light"/>
                        </a:rPr>
                        <a:t> </a:t>
                      </a:r>
                      <a:endParaRPr lang="en-US" dirty="0"/>
                    </a:p>
                    <a:p>
                      <a:pPr marL="281940" marR="274320" lvl="0" algn="ctr">
                        <a:lnSpc>
                          <a:spcPct val="108300"/>
                        </a:lnSpc>
                        <a:buNone/>
                      </a:pPr>
                      <a:r>
                        <a:rPr lang="fi-FI" sz="700" b="0" spc="-10" dirty="0">
                          <a:solidFill>
                            <a:srgbClr val="231F20"/>
                          </a:solidFill>
                          <a:latin typeface="Montserrat Light"/>
                          <a:cs typeface="Montserrat Light"/>
                        </a:rPr>
                        <a:t>Rahka-kermavaahtoa L</a:t>
                      </a:r>
                      <a:endParaRPr lang="fi-FI" sz="700" b="0" spc="500" dirty="0">
                        <a:solidFill>
                          <a:srgbClr val="231F20"/>
                        </a:solidFill>
                        <a:latin typeface="Montserrat Light"/>
                        <a:cs typeface="Montserrat Light"/>
                      </a:endParaRPr>
                    </a:p>
                    <a:p>
                      <a:pPr marL="281940" marR="274320" algn="ctr">
                        <a:lnSpc>
                          <a:spcPct val="108300"/>
                        </a:lnSpc>
                      </a:pPr>
                      <a:r>
                        <a:rPr sz="700" b="0" dirty="0" err="1">
                          <a:solidFill>
                            <a:srgbClr val="231F20"/>
                          </a:solidFill>
                          <a:latin typeface="Montserrat Light"/>
                          <a:cs typeface="Montserrat Light"/>
                        </a:rPr>
                        <a:t>Tuoretta</a:t>
                      </a:r>
                      <a:r>
                        <a:rPr sz="700" b="0" spc="-5" dirty="0">
                          <a:solidFill>
                            <a:srgbClr val="231F20"/>
                          </a:solidFill>
                          <a:latin typeface="Montserrat Light"/>
                          <a:cs typeface="Montserrat Light"/>
                        </a:rPr>
                        <a:t> </a:t>
                      </a:r>
                      <a:r>
                        <a:rPr sz="700" b="0" spc="-10" dirty="0" err="1">
                          <a:solidFill>
                            <a:srgbClr val="231F20"/>
                          </a:solidFill>
                          <a:latin typeface="Montserrat Light"/>
                          <a:cs typeface="Montserrat Light"/>
                        </a:rPr>
                        <a:t>hedelmää</a:t>
                      </a:r>
                      <a:endParaRPr sz="700" dirty="0">
                        <a:latin typeface="Montserrat Light"/>
                        <a:cs typeface="Montserrat Light"/>
                      </a:endParaRPr>
                    </a:p>
                  </a:txBody>
                  <a:tcPr marL="0" marR="0" marT="3810" marB="0" anchor="ctr">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extLst>
                  <a:ext uri="{0D108BD9-81ED-4DB2-BD59-A6C34878D82A}">
                    <a16:rowId xmlns:a16="http://schemas.microsoft.com/office/drawing/2014/main" val="10001"/>
                  </a:ext>
                </a:extLst>
              </a:tr>
              <a:tr h="881380">
                <a:tc>
                  <a:txBody>
                    <a:bodyPr/>
                    <a:lstStyle/>
                    <a:p>
                      <a:pPr>
                        <a:lnSpc>
                          <a:spcPct val="100000"/>
                        </a:lnSpc>
                      </a:pPr>
                      <a:endParaRPr sz="900">
                        <a:latin typeface="Times New Roman"/>
                        <a:cs typeface="Times New Roman"/>
                      </a:endParaRPr>
                    </a:p>
                    <a:p>
                      <a:pPr>
                        <a:lnSpc>
                          <a:spcPct val="100000"/>
                        </a:lnSpc>
                      </a:pPr>
                      <a:endParaRPr sz="900">
                        <a:latin typeface="Times New Roman"/>
                        <a:cs typeface="Times New Roman"/>
                      </a:endParaRPr>
                    </a:p>
                    <a:p>
                      <a:pPr>
                        <a:lnSpc>
                          <a:spcPct val="100000"/>
                        </a:lnSpc>
                        <a:spcBef>
                          <a:spcPts val="15"/>
                        </a:spcBef>
                      </a:pPr>
                      <a:endParaRPr sz="900">
                        <a:latin typeface="Times New Roman"/>
                        <a:cs typeface="Times New Roman"/>
                      </a:endParaRPr>
                    </a:p>
                    <a:p>
                      <a:pPr marL="196215">
                        <a:lnSpc>
                          <a:spcPct val="100000"/>
                        </a:lnSpc>
                      </a:pPr>
                      <a:r>
                        <a:rPr sz="700" b="1" spc="-25" dirty="0">
                          <a:solidFill>
                            <a:srgbClr val="113A58"/>
                          </a:solidFill>
                          <a:latin typeface="Montserrat SemiBold"/>
                          <a:cs typeface="Montserrat SemiBold"/>
                        </a:rPr>
                        <a:t>TI</a:t>
                      </a:r>
                      <a:endParaRPr sz="70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612140" marR="604520" indent="0" algn="ctr">
                        <a:lnSpc>
                          <a:spcPct val="100000"/>
                        </a:lnSpc>
                        <a:spcBef>
                          <a:spcPts val="100"/>
                        </a:spcBef>
                      </a:pPr>
                      <a:r>
                        <a:rPr sz="700" b="0" spc="-10" dirty="0">
                          <a:solidFill>
                            <a:srgbClr val="231F20"/>
                          </a:solidFill>
                          <a:latin typeface="Montserrat Light"/>
                          <a:cs typeface="Montserrat Light"/>
                        </a:rPr>
                        <a:t>4-</a:t>
                      </a:r>
                      <a:r>
                        <a:rPr sz="700" b="0" dirty="0">
                          <a:solidFill>
                            <a:srgbClr val="231F20"/>
                          </a:solidFill>
                          <a:latin typeface="Montserrat Light"/>
                          <a:cs typeface="Montserrat Light"/>
                        </a:rPr>
                        <a:t>viljanpuuroa</a:t>
                      </a:r>
                      <a:r>
                        <a:rPr sz="700" b="0" spc="50" dirty="0">
                          <a:solidFill>
                            <a:srgbClr val="231F20"/>
                          </a:solidFill>
                          <a:latin typeface="Montserrat Light"/>
                          <a:cs typeface="Montserrat Light"/>
                        </a:rPr>
                        <a:t> </a:t>
                      </a:r>
                      <a:r>
                        <a:rPr sz="700" b="0" spc="-50" dirty="0">
                          <a:solidFill>
                            <a:srgbClr val="231F20"/>
                          </a:solidFill>
                          <a:latin typeface="Montserrat Light"/>
                          <a:cs typeface="Montserrat Light"/>
                        </a:rPr>
                        <a:t>M</a:t>
                      </a:r>
                      <a:endParaRPr lang="fi-FI" sz="700" b="0" spc="-50" dirty="0">
                        <a:solidFill>
                          <a:srgbClr val="231F20"/>
                        </a:solidFill>
                        <a:latin typeface="Montserrat Light"/>
                        <a:cs typeface="Montserrat Light"/>
                      </a:endParaRPr>
                    </a:p>
                    <a:p>
                      <a:pPr marL="620395" marR="613410" lvl="0" algn="ctr">
                        <a:lnSpc>
                          <a:spcPct val="100000"/>
                        </a:lnSpc>
                        <a:spcBef>
                          <a:spcPts val="100"/>
                        </a:spcBef>
                        <a:buNone/>
                      </a:pPr>
                      <a:r>
                        <a:rPr sz="700" b="0" spc="500" dirty="0">
                          <a:solidFill>
                            <a:srgbClr val="231F20"/>
                          </a:solidFill>
                          <a:latin typeface="Montserrat Light"/>
                          <a:cs typeface="Montserrat Light"/>
                        </a:rPr>
                        <a:t> </a:t>
                      </a:r>
                      <a:r>
                        <a:rPr lang="fi-FI" sz="700" b="0" spc="-10" dirty="0">
                          <a:solidFill>
                            <a:srgbClr val="231F20"/>
                          </a:solidFill>
                          <a:latin typeface="Montserrat Light"/>
                          <a:cs typeface="Montserrat Light"/>
                        </a:rPr>
                        <a:t>Mehukeittoa  </a:t>
                      </a:r>
                    </a:p>
                    <a:p>
                      <a:pPr marL="620395" marR="613410" lvl="0" algn="ctr">
                        <a:lnSpc>
                          <a:spcPct val="100000"/>
                        </a:lnSpc>
                        <a:spcBef>
                          <a:spcPts val="100"/>
                        </a:spcBef>
                        <a:buNone/>
                      </a:pPr>
                      <a:r>
                        <a:rPr lang="fi-FI" sz="700" b="0" spc="-10" dirty="0">
                          <a:solidFill>
                            <a:srgbClr val="231F20"/>
                          </a:solidFill>
                          <a:latin typeface="Montserrat Light"/>
                          <a:cs typeface="Montserrat Light"/>
                        </a:rPr>
                        <a:t>Smoothie   </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Juustoa,</a:t>
                      </a:r>
                    </a:p>
                    <a:p>
                      <a:pPr marL="620395" marR="613410" lvl="0" algn="ctr">
                        <a:lnSpc>
                          <a:spcPct val="100000"/>
                        </a:lnSpc>
                        <a:spcBef>
                          <a:spcPts val="100"/>
                        </a:spcBef>
                        <a:buNone/>
                      </a:pPr>
                      <a:r>
                        <a:rPr lang="fi-FI" sz="700" b="0" spc="-10" dirty="0">
                          <a:solidFill>
                            <a:srgbClr val="231F20"/>
                          </a:solidFill>
                          <a:latin typeface="Montserrat Light"/>
                          <a:cs typeface="Montserrat Light"/>
                        </a:rPr>
                        <a:t>leikkelettä</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Tuorevihanneksia</a:t>
                      </a:r>
                      <a:endParaRPr lang="fi-FI" sz="700" dirty="0">
                        <a:latin typeface="Montserrat Light"/>
                        <a:cs typeface="Montserrat Light"/>
                      </a:endParaRPr>
                    </a:p>
                  </a:txBody>
                  <a:tcPr marL="0" marR="0" marT="190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400050" marR="392430" algn="ctr">
                        <a:lnSpc>
                          <a:spcPct val="108300"/>
                        </a:lnSpc>
                        <a:spcBef>
                          <a:spcPts val="309"/>
                        </a:spcBef>
                      </a:pPr>
                      <a:r>
                        <a:rPr lang="fi-FI" sz="700" b="0" dirty="0" err="1">
                          <a:solidFill>
                            <a:srgbClr val="231F20"/>
                          </a:solidFill>
                          <a:latin typeface="Montserrat Light"/>
                          <a:cs typeface="Montserrat Light"/>
                        </a:rPr>
                        <a:t>Jauhelihalasagnettea</a:t>
                      </a:r>
                      <a:r>
                        <a:rPr sz="700" b="0" spc="40" dirty="0">
                          <a:solidFill>
                            <a:srgbClr val="231F20"/>
                          </a:solidFill>
                          <a:latin typeface="Montserrat Light"/>
                          <a:cs typeface="Montserrat Light"/>
                        </a:rPr>
                        <a:t> </a:t>
                      </a:r>
                      <a:r>
                        <a:rPr lang="fi-FI" sz="700" b="0" spc="-50" dirty="0">
                          <a:solidFill>
                            <a:srgbClr val="231F20"/>
                          </a:solidFill>
                          <a:latin typeface="Montserrat Light"/>
                          <a:cs typeface="Montserrat Light"/>
                        </a:rPr>
                        <a:t>L </a:t>
                      </a:r>
                      <a:r>
                        <a:rPr lang="fi-FI" sz="700" b="0" spc="-10" dirty="0">
                          <a:solidFill>
                            <a:srgbClr val="231F20"/>
                          </a:solidFill>
                          <a:latin typeface="Montserrat Light"/>
                          <a:cs typeface="Montserrat Light"/>
                        </a:rPr>
                        <a:t>Uunijuureksia M,G</a:t>
                      </a:r>
                    </a:p>
                    <a:p>
                      <a:pPr marL="400050" marR="392430" algn="ctr">
                        <a:lnSpc>
                          <a:spcPct val="108300"/>
                        </a:lnSpc>
                        <a:spcBef>
                          <a:spcPts val="309"/>
                        </a:spcBef>
                      </a:pPr>
                      <a:r>
                        <a:rPr lang="fi-FI" sz="700" b="0" spc="-10">
                          <a:solidFill>
                            <a:srgbClr val="231F20"/>
                          </a:solidFill>
                          <a:latin typeface="Montserrat Light"/>
                          <a:cs typeface="Montserrat Light"/>
                        </a:rPr>
                        <a:t>Salaattivalikoima</a:t>
                      </a:r>
                      <a:endParaRPr lang="fi-FI" sz="700" b="0" spc="-10" dirty="0">
                        <a:solidFill>
                          <a:srgbClr val="231F20"/>
                        </a:solidFill>
                        <a:latin typeface="Montserrat Light"/>
                        <a:cs typeface="Montserrat Light"/>
                      </a:endParaRPr>
                    </a:p>
                    <a:p>
                      <a:pPr marL="400050" marR="392430" algn="ctr">
                        <a:lnSpc>
                          <a:spcPct val="108300"/>
                        </a:lnSpc>
                        <a:spcBef>
                          <a:spcPts val="309"/>
                        </a:spcBef>
                      </a:pPr>
                      <a:r>
                        <a:rPr lang="fi-FI" sz="700" b="0" spc="-10" dirty="0">
                          <a:solidFill>
                            <a:srgbClr val="231F20"/>
                          </a:solidFill>
                          <a:latin typeface="Montserrat Light"/>
                          <a:cs typeface="Montserrat Light"/>
                        </a:rPr>
                        <a:t>Punaherukka-vadelmakiisseli M,G</a:t>
                      </a:r>
                    </a:p>
                    <a:p>
                      <a:pPr marL="400050" marR="392430" lvl="0" indent="0" algn="ctr" defTabSz="914400" eaLnBrk="1" fontAlgn="auto" latinLnBrk="0" hangingPunct="1">
                        <a:lnSpc>
                          <a:spcPct val="108300"/>
                        </a:lnSpc>
                        <a:spcBef>
                          <a:spcPts val="309"/>
                        </a:spcBef>
                        <a:spcAft>
                          <a:spcPts val="0"/>
                        </a:spcAft>
                        <a:buClrTx/>
                        <a:buSzTx/>
                        <a:buFontTx/>
                        <a:buNone/>
                        <a:tabLst/>
                        <a:defRPr/>
                      </a:pPr>
                      <a:endParaRPr lang="fi-FI" sz="700" b="0" dirty="0">
                        <a:solidFill>
                          <a:srgbClr val="231F20"/>
                        </a:solidFill>
                        <a:latin typeface="Montserrat Light"/>
                        <a:cs typeface="Montserrat Light"/>
                      </a:endParaRPr>
                    </a:p>
                  </a:txBody>
                  <a:tcPr marL="0" marR="0" marT="39369"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algn="ctr">
                        <a:lnSpc>
                          <a:spcPct val="100000"/>
                        </a:lnSpc>
                      </a:pPr>
                      <a:endParaRPr sz="800" dirty="0">
                        <a:latin typeface="Times New Roman"/>
                        <a:cs typeface="Times New Roman"/>
                      </a:endParaRPr>
                    </a:p>
                    <a:p>
                      <a:pPr algn="ctr">
                        <a:lnSpc>
                          <a:spcPct val="100000"/>
                        </a:lnSpc>
                      </a:pPr>
                      <a:endParaRPr sz="800" dirty="0">
                        <a:latin typeface="Times New Roman"/>
                        <a:cs typeface="Times New Roman"/>
                      </a:endParaRPr>
                    </a:p>
                    <a:p>
                      <a:pPr algn="ctr">
                        <a:lnSpc>
                          <a:spcPct val="100000"/>
                        </a:lnSpc>
                        <a:spcBef>
                          <a:spcPts val="55"/>
                        </a:spcBef>
                      </a:pPr>
                      <a:endParaRPr sz="600" dirty="0">
                        <a:latin typeface="Times New Roman"/>
                        <a:cs typeface="Times New Roman"/>
                      </a:endParaRPr>
                    </a:p>
                    <a:p>
                      <a:pPr marL="324000" marR="421640" lvl="0" indent="0" algn="ctr">
                        <a:lnSpc>
                          <a:spcPct val="110000"/>
                        </a:lnSpc>
                        <a:spcBef>
                          <a:spcPts val="0"/>
                        </a:spcBef>
                      </a:pPr>
                      <a:r>
                        <a:rPr lang="fi-FI" sz="700" b="0" spc="0" dirty="0">
                          <a:solidFill>
                            <a:srgbClr val="231F20"/>
                          </a:solidFill>
                          <a:latin typeface="Montserrat Light"/>
                          <a:cs typeface="Montserrat Light"/>
                        </a:rPr>
                        <a:t>Kahvia ja teetä  </a:t>
                      </a:r>
                      <a:r>
                        <a:rPr lang="fi-FI" sz="700" b="0" dirty="0">
                          <a:solidFill>
                            <a:srgbClr val="231F20"/>
                          </a:solidFill>
                          <a:latin typeface="Montserrat Light"/>
                          <a:cs typeface="Montserrat Light"/>
                        </a:rPr>
                        <a:t>Marjapiirakkaa </a:t>
                      </a:r>
                      <a:r>
                        <a:rPr lang="fi-FI" sz="700" b="0" spc="0" dirty="0">
                          <a:solidFill>
                            <a:srgbClr val="231F20"/>
                          </a:solidFill>
                          <a:latin typeface="Montserrat Light"/>
                          <a:cs typeface="Montserrat Light"/>
                        </a:rPr>
                        <a:t>L</a:t>
                      </a:r>
                      <a:endParaRPr lang="fi-FI" sz="700" spc="0" dirty="0">
                        <a:latin typeface="Montserrat Light"/>
                        <a:cs typeface="Montserrat Light"/>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375285" marR="367665" algn="ctr">
                        <a:lnSpc>
                          <a:spcPct val="108300"/>
                        </a:lnSpc>
                      </a:pPr>
                      <a:r>
                        <a:rPr lang="fi-FI" sz="700" b="0" dirty="0">
                          <a:solidFill>
                            <a:srgbClr val="231F20"/>
                          </a:solidFill>
                          <a:latin typeface="Montserrat Light"/>
                          <a:cs typeface="Montserrat Light"/>
                        </a:rPr>
                        <a:t>Pinaatti</a:t>
                      </a:r>
                      <a:r>
                        <a:rPr sz="700" b="0" dirty="0">
                          <a:solidFill>
                            <a:srgbClr val="231F20"/>
                          </a:solidFill>
                          <a:latin typeface="Montserrat Light"/>
                          <a:cs typeface="Montserrat Light"/>
                        </a:rPr>
                        <a:t>keittoa</a:t>
                      </a:r>
                      <a:r>
                        <a:rPr sz="700" b="0" spc="-5" dirty="0">
                          <a:solidFill>
                            <a:srgbClr val="231F20"/>
                          </a:solidFill>
                          <a:latin typeface="Montserrat Light"/>
                          <a:cs typeface="Montserrat Light"/>
                        </a:rPr>
                        <a:t> </a:t>
                      </a:r>
                      <a:r>
                        <a:rPr sz="700" b="0" spc="-25" dirty="0">
                          <a:solidFill>
                            <a:srgbClr val="231F20"/>
                          </a:solidFill>
                          <a:latin typeface="Montserrat Light"/>
                          <a:cs typeface="Montserrat Light"/>
                        </a:rPr>
                        <a:t>L,G</a:t>
                      </a:r>
                      <a:endParaRPr lang="fi-FI" sz="700" b="0" spc="-25" dirty="0">
                        <a:solidFill>
                          <a:srgbClr val="231F20"/>
                        </a:solidFill>
                        <a:latin typeface="Montserrat Light"/>
                        <a:cs typeface="Montserrat Light"/>
                      </a:endParaRPr>
                    </a:p>
                    <a:p>
                      <a:pPr marL="375285" marR="367665" algn="ctr">
                        <a:lnSpc>
                          <a:spcPct val="108300"/>
                        </a:lnSpc>
                      </a:pPr>
                      <a:r>
                        <a:rPr lang="fi-FI" sz="700" b="0" spc="-25" dirty="0">
                          <a:solidFill>
                            <a:srgbClr val="231F20"/>
                          </a:solidFill>
                          <a:latin typeface="Montserrat Light"/>
                          <a:cs typeface="Montserrat Light"/>
                        </a:rPr>
                        <a:t>Kananmunaa </a:t>
                      </a:r>
                    </a:p>
                    <a:p>
                      <a:pPr marL="375285" marR="367665" algn="ctr">
                        <a:lnSpc>
                          <a:spcPct val="108300"/>
                        </a:lnSpc>
                      </a:pPr>
                      <a:r>
                        <a:rPr lang="fi-FI" sz="700" b="0" spc="-25" dirty="0">
                          <a:solidFill>
                            <a:srgbClr val="231F20"/>
                          </a:solidFill>
                          <a:latin typeface="Montserrat Light"/>
                          <a:cs typeface="Montserrat Light"/>
                        </a:rPr>
                        <a:t>Voileivät juusto / kinkku</a:t>
                      </a:r>
                    </a:p>
                    <a:p>
                      <a:pPr marL="375285" marR="367665" algn="ctr">
                        <a:lnSpc>
                          <a:spcPct val="108300"/>
                        </a:lnSpc>
                      </a:pPr>
                      <a:r>
                        <a:rPr lang="fi-FI" sz="700" b="0" spc="-25" dirty="0">
                          <a:solidFill>
                            <a:srgbClr val="231F20"/>
                          </a:solidFill>
                          <a:latin typeface="Montserrat Light"/>
                          <a:cs typeface="Montserrat Light"/>
                        </a:rPr>
                        <a:t>Tuorevihanneksia</a:t>
                      </a:r>
                      <a:endParaRPr lang="fi-FI" sz="700" b="0" spc="500" dirty="0">
                        <a:solidFill>
                          <a:srgbClr val="231F20"/>
                        </a:solidFill>
                        <a:latin typeface="Montserrat Light"/>
                        <a:cs typeface="Montserrat Light"/>
                      </a:endParaRPr>
                    </a:p>
                  </a:txBody>
                  <a:tcPr marL="0" marR="0" marT="127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297815" marR="290830" algn="ctr">
                        <a:lnSpc>
                          <a:spcPct val="108300"/>
                        </a:lnSpc>
                      </a:pPr>
                      <a:r>
                        <a:rPr lang="fi-FI" sz="700" b="0" spc="0" dirty="0">
                          <a:solidFill>
                            <a:srgbClr val="231F20"/>
                          </a:solidFill>
                          <a:latin typeface="Montserrat Light"/>
                          <a:cs typeface="Montserrat Light"/>
                        </a:rPr>
                        <a:t>Ananasrahkaa</a:t>
                      </a:r>
                      <a:r>
                        <a:rPr lang="fi-FI" sz="700" b="0" dirty="0">
                          <a:solidFill>
                            <a:srgbClr val="231F20"/>
                          </a:solidFill>
                          <a:latin typeface="Montserrat Light"/>
                          <a:cs typeface="Montserrat Light"/>
                        </a:rPr>
                        <a:t> L,G </a:t>
                      </a:r>
                    </a:p>
                    <a:p>
                      <a:pPr marL="297815" marR="290830" algn="ctr">
                        <a:lnSpc>
                          <a:spcPct val="108300"/>
                        </a:lnSpc>
                      </a:pPr>
                      <a:r>
                        <a:rPr lang="fi-FI" sz="700" b="0" dirty="0">
                          <a:solidFill>
                            <a:srgbClr val="231F20"/>
                          </a:solidFill>
                          <a:latin typeface="Montserrat Light"/>
                          <a:cs typeface="Montserrat Light"/>
                        </a:rPr>
                        <a:t>Leikkelettä</a:t>
                      </a:r>
                    </a:p>
                    <a:p>
                      <a:pPr marL="297815" marR="290830" algn="ctr">
                        <a:lnSpc>
                          <a:spcPct val="108300"/>
                        </a:lnSpc>
                      </a:pPr>
                      <a:r>
                        <a:rPr lang="fi-FI" sz="700" b="0" dirty="0">
                          <a:solidFill>
                            <a:srgbClr val="231F20"/>
                          </a:solidFill>
                          <a:latin typeface="Montserrat Light"/>
                          <a:cs typeface="Montserrat Light"/>
                        </a:rPr>
                        <a:t>Tuoretta hedelmää</a:t>
                      </a:r>
                    </a:p>
                  </a:txBody>
                  <a:tcPr marL="0" marR="0" marT="127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extLst>
                  <a:ext uri="{0D108BD9-81ED-4DB2-BD59-A6C34878D82A}">
                    <a16:rowId xmlns:a16="http://schemas.microsoft.com/office/drawing/2014/main" val="10002"/>
                  </a:ext>
                </a:extLst>
              </a:tr>
              <a:tr h="781685">
                <a:tc>
                  <a:txBody>
                    <a:bodyPr/>
                    <a:lstStyle/>
                    <a:p>
                      <a:pPr>
                        <a:lnSpc>
                          <a:spcPct val="100000"/>
                        </a:lnSpc>
                      </a:pPr>
                      <a:endParaRPr sz="900">
                        <a:latin typeface="Times New Roman"/>
                        <a:cs typeface="Times New Roman"/>
                      </a:endParaRPr>
                    </a:p>
                    <a:p>
                      <a:pPr>
                        <a:lnSpc>
                          <a:spcPct val="100000"/>
                        </a:lnSpc>
                      </a:pPr>
                      <a:endParaRPr sz="900">
                        <a:latin typeface="Times New Roman"/>
                        <a:cs typeface="Times New Roman"/>
                      </a:endParaRPr>
                    </a:p>
                    <a:p>
                      <a:pPr marL="173990">
                        <a:lnSpc>
                          <a:spcPct val="100000"/>
                        </a:lnSpc>
                        <a:spcBef>
                          <a:spcPts val="660"/>
                        </a:spcBef>
                      </a:pPr>
                      <a:r>
                        <a:rPr sz="700" b="1" spc="-25" dirty="0">
                          <a:solidFill>
                            <a:srgbClr val="113A58"/>
                          </a:solidFill>
                          <a:latin typeface="Montserrat SemiBold"/>
                          <a:cs typeface="Montserrat SemiBold"/>
                        </a:rPr>
                        <a:t>KE</a:t>
                      </a:r>
                      <a:endParaRPr sz="70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659130" marR="651510" indent="0" algn="ctr">
                        <a:lnSpc>
                          <a:spcPct val="100000"/>
                        </a:lnSpc>
                        <a:spcBef>
                          <a:spcPts val="100"/>
                        </a:spcBef>
                      </a:pPr>
                      <a:r>
                        <a:rPr sz="700" b="0" dirty="0" err="1">
                          <a:solidFill>
                            <a:srgbClr val="231F20"/>
                          </a:solidFill>
                          <a:latin typeface="Montserrat Light"/>
                          <a:cs typeface="Montserrat Light"/>
                        </a:rPr>
                        <a:t>Kaurapuuroa</a:t>
                      </a:r>
                      <a:r>
                        <a:rPr sz="700" b="0" spc="-40" dirty="0">
                          <a:solidFill>
                            <a:srgbClr val="231F20"/>
                          </a:solidFill>
                          <a:latin typeface="Montserrat Light"/>
                          <a:cs typeface="Montserrat Light"/>
                        </a:rPr>
                        <a:t> </a:t>
                      </a:r>
                      <a:r>
                        <a:rPr sz="700" b="0" spc="-50" dirty="0">
                          <a:solidFill>
                            <a:srgbClr val="231F20"/>
                          </a:solidFill>
                          <a:latin typeface="Montserrat Light"/>
                          <a:cs typeface="Montserrat Light"/>
                        </a:rPr>
                        <a:t>M</a:t>
                      </a:r>
                      <a:endParaRPr lang="fi-FI" sz="700" b="0" spc="-50" dirty="0">
                        <a:solidFill>
                          <a:srgbClr val="231F20"/>
                        </a:solidFill>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Mehukeittoa  </a:t>
                      </a:r>
                    </a:p>
                    <a:p>
                      <a:pPr marL="620395" marR="613410" lvl="0" algn="ctr">
                        <a:lnSpc>
                          <a:spcPct val="100000"/>
                        </a:lnSpc>
                        <a:spcBef>
                          <a:spcPts val="100"/>
                        </a:spcBef>
                        <a:buNone/>
                      </a:pPr>
                      <a:r>
                        <a:rPr lang="fi-FI" sz="700" b="0" spc="-10" dirty="0">
                          <a:solidFill>
                            <a:srgbClr val="231F20"/>
                          </a:solidFill>
                          <a:latin typeface="Montserrat Light"/>
                          <a:cs typeface="Montserrat Light"/>
                        </a:rPr>
                        <a:t>Smoothie   </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Juustoa,</a:t>
                      </a:r>
                    </a:p>
                    <a:p>
                      <a:pPr marL="620395" marR="613410" lvl="0" algn="ctr">
                        <a:lnSpc>
                          <a:spcPct val="100000"/>
                        </a:lnSpc>
                        <a:spcBef>
                          <a:spcPts val="100"/>
                        </a:spcBef>
                        <a:buNone/>
                      </a:pPr>
                      <a:r>
                        <a:rPr lang="fi-FI" sz="700" b="0" spc="-10" dirty="0">
                          <a:solidFill>
                            <a:srgbClr val="231F20"/>
                          </a:solidFill>
                          <a:latin typeface="Montserrat Light"/>
                          <a:cs typeface="Montserrat Light"/>
                        </a:rPr>
                        <a:t>leikkelettä</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Tuorevihanneksia</a:t>
                      </a:r>
                      <a:r>
                        <a:rPr sz="700" b="0" spc="500" dirty="0">
                          <a:solidFill>
                            <a:srgbClr val="231F20"/>
                          </a:solidFill>
                          <a:latin typeface="Montserrat Light"/>
                          <a:cs typeface="Montserrat Light"/>
                        </a:rPr>
                        <a:t> </a:t>
                      </a:r>
                      <a:endParaRPr lang="en-US" sz="700" dirty="0">
                        <a:latin typeface="Montserrat Light"/>
                        <a:cs typeface="Montserrat Light"/>
                      </a:endParaRPr>
                    </a:p>
                  </a:txBody>
                  <a:tcPr marL="0" marR="0" marT="4699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251460" marR="586105" algn="ctr">
                        <a:lnSpc>
                          <a:spcPct val="100000"/>
                        </a:lnSpc>
                        <a:spcBef>
                          <a:spcPts val="100"/>
                        </a:spcBef>
                      </a:pPr>
                      <a:r>
                        <a:rPr lang="fi-FI" sz="700" b="0" dirty="0">
                          <a:solidFill>
                            <a:srgbClr val="231F20"/>
                          </a:solidFill>
                          <a:latin typeface="Montserrat Light"/>
                          <a:cs typeface="Montserrat Light"/>
                        </a:rPr>
                        <a:t>  </a:t>
                      </a:r>
                      <a:r>
                        <a:rPr lang="fi-FI" sz="700" b="0" dirty="0" err="1">
                          <a:solidFill>
                            <a:srgbClr val="231F20"/>
                          </a:solidFill>
                          <a:latin typeface="Montserrat Light"/>
                          <a:cs typeface="Montserrat Light"/>
                        </a:rPr>
                        <a:t>Juustou</a:t>
                      </a:r>
                      <a:r>
                        <a:rPr sz="700" b="0" dirty="0" err="1">
                          <a:solidFill>
                            <a:srgbClr val="231F20"/>
                          </a:solidFill>
                          <a:latin typeface="Montserrat Light"/>
                          <a:cs typeface="Montserrat Light"/>
                        </a:rPr>
                        <a:t>unimakkaraa</a:t>
                      </a:r>
                      <a:r>
                        <a:rPr lang="fi-FI" sz="700" b="0" spc="-30" dirty="0">
                          <a:solidFill>
                            <a:srgbClr val="231F20"/>
                          </a:solidFill>
                          <a:latin typeface="Montserrat Light"/>
                          <a:cs typeface="Montserrat Light"/>
                        </a:rPr>
                        <a:t> </a:t>
                      </a:r>
                      <a:r>
                        <a:rPr lang="fi-FI" sz="700" b="0" spc="-25" dirty="0">
                          <a:solidFill>
                            <a:srgbClr val="231F20"/>
                          </a:solidFill>
                          <a:latin typeface="Montserrat Light"/>
                          <a:cs typeface="Montserrat Light"/>
                        </a:rPr>
                        <a:t>M</a:t>
                      </a:r>
                      <a:r>
                        <a:rPr sz="700" b="0" spc="-25" dirty="0">
                          <a:solidFill>
                            <a:srgbClr val="231F20"/>
                          </a:solidFill>
                          <a:latin typeface="Montserrat Light"/>
                          <a:cs typeface="Montserrat Light"/>
                        </a:rPr>
                        <a:t>,G</a:t>
                      </a:r>
                      <a:r>
                        <a:rPr sz="700" b="0" spc="500" dirty="0">
                          <a:solidFill>
                            <a:srgbClr val="231F20"/>
                          </a:solidFill>
                          <a:latin typeface="Montserrat Light"/>
                          <a:cs typeface="Montserrat Light"/>
                        </a:rPr>
                        <a:t> </a:t>
                      </a:r>
                      <a:endParaRPr lang="en-US" sz="700" dirty="0">
                        <a:latin typeface="Montserrat Light"/>
                        <a:cs typeface="Montserrat Light"/>
                      </a:endParaRPr>
                    </a:p>
                    <a:p>
                      <a:pPr marL="251460" marR="586105" lvl="0" algn="ctr">
                        <a:lnSpc>
                          <a:spcPct val="100000"/>
                        </a:lnSpc>
                        <a:spcBef>
                          <a:spcPts val="100"/>
                        </a:spcBef>
                        <a:buNone/>
                      </a:pPr>
                      <a:r>
                        <a:rPr sz="700" b="0" dirty="0" err="1">
                          <a:solidFill>
                            <a:srgbClr val="231F20"/>
                          </a:solidFill>
                          <a:latin typeface="Montserrat Light"/>
                          <a:cs typeface="Montserrat Light"/>
                        </a:rPr>
                        <a:t>Perunasosetta</a:t>
                      </a:r>
                      <a:r>
                        <a:rPr sz="700" b="0" spc="25" dirty="0">
                          <a:solidFill>
                            <a:srgbClr val="231F20"/>
                          </a:solidFill>
                          <a:latin typeface="Montserrat Light"/>
                          <a:cs typeface="Montserrat Light"/>
                        </a:rPr>
                        <a:t> </a:t>
                      </a:r>
                      <a:r>
                        <a:rPr sz="700" b="0" spc="-25" dirty="0">
                          <a:solidFill>
                            <a:srgbClr val="231F20"/>
                          </a:solidFill>
                          <a:latin typeface="Montserrat Light"/>
                          <a:cs typeface="Montserrat Light"/>
                        </a:rPr>
                        <a:t>L,G</a:t>
                      </a:r>
                      <a:endParaRPr sz="700" dirty="0">
                        <a:latin typeface="Montserrat Light"/>
                        <a:cs typeface="Montserrat Light"/>
                      </a:endParaRPr>
                    </a:p>
                    <a:p>
                      <a:pPr marL="251460" marR="339090" algn="ctr">
                        <a:lnSpc>
                          <a:spcPct val="100000"/>
                        </a:lnSpc>
                        <a:spcBef>
                          <a:spcPts val="100"/>
                        </a:spcBef>
                      </a:pPr>
                      <a:r>
                        <a:rPr lang="fi-FI" sz="700" b="0" spc="-10" dirty="0" err="1">
                          <a:solidFill>
                            <a:srgbClr val="231F20"/>
                          </a:solidFill>
                          <a:latin typeface="Montserrat Light"/>
                          <a:cs typeface="Montserrat Light"/>
                        </a:rPr>
                        <a:t>Rosmariinip</a:t>
                      </a:r>
                      <a:r>
                        <a:rPr sz="700" b="0" spc="-10" dirty="0" err="1">
                          <a:solidFill>
                            <a:srgbClr val="231F20"/>
                          </a:solidFill>
                          <a:latin typeface="Montserrat Light"/>
                          <a:cs typeface="Montserrat Light"/>
                        </a:rPr>
                        <a:t>orkkan</a:t>
                      </a:r>
                      <a:r>
                        <a:rPr lang="fi-FI" sz="700" b="0" spc="-10" dirty="0" err="1">
                          <a:solidFill>
                            <a:srgbClr val="231F20"/>
                          </a:solidFill>
                          <a:latin typeface="Montserrat Light"/>
                          <a:cs typeface="Montserrat Light"/>
                        </a:rPr>
                        <a:t>oita</a:t>
                      </a:r>
                      <a:r>
                        <a:rPr lang="fi-FI" sz="700" b="0" spc="-10" dirty="0">
                          <a:solidFill>
                            <a:srgbClr val="231F20"/>
                          </a:solidFill>
                          <a:latin typeface="Montserrat Light"/>
                          <a:cs typeface="Montserrat Light"/>
                        </a:rPr>
                        <a:t> M,G</a:t>
                      </a:r>
                    </a:p>
                    <a:p>
                      <a:pPr marL="251460" marR="339090" algn="ctr">
                        <a:lnSpc>
                          <a:spcPct val="100000"/>
                        </a:lnSpc>
                        <a:spcBef>
                          <a:spcPts val="100"/>
                        </a:spcBef>
                      </a:pPr>
                      <a:r>
                        <a:rPr lang="fi-FI" sz="700" b="0" spc="-10" dirty="0">
                          <a:solidFill>
                            <a:srgbClr val="231F20"/>
                          </a:solidFill>
                          <a:latin typeface="Montserrat Light"/>
                          <a:cs typeface="Montserrat Light"/>
                        </a:rPr>
                        <a:t>Puolukkakiisseliä M,G</a:t>
                      </a:r>
                    </a:p>
                    <a:p>
                      <a:pPr marL="251460" marR="339090" lvl="0" indent="0" algn="ctr" defTabSz="914400" eaLnBrk="1" fontAlgn="auto" latinLnBrk="0" hangingPunct="1">
                        <a:lnSpc>
                          <a:spcPct val="100000"/>
                        </a:lnSpc>
                        <a:spcBef>
                          <a:spcPts val="100"/>
                        </a:spcBef>
                        <a:spcAft>
                          <a:spcPts val="0"/>
                        </a:spcAft>
                        <a:buClrTx/>
                        <a:buSzTx/>
                        <a:buFontTx/>
                        <a:buNone/>
                        <a:tabLst/>
                        <a:defRPr/>
                      </a:pPr>
                      <a:r>
                        <a:rPr lang="fi-FI" sz="700" b="0" dirty="0">
                          <a:solidFill>
                            <a:srgbClr val="231F20"/>
                          </a:solidFill>
                          <a:latin typeface="Montserrat Light"/>
                          <a:cs typeface="Montserrat Light"/>
                        </a:rPr>
                        <a:t>Salaattivalikoima</a:t>
                      </a:r>
                    </a:p>
                    <a:p>
                      <a:pPr marL="251460" marR="339090" algn="ctr">
                        <a:lnSpc>
                          <a:spcPct val="100000"/>
                        </a:lnSpc>
                        <a:spcBef>
                          <a:spcPts val="100"/>
                        </a:spcBef>
                      </a:pPr>
                      <a:endParaRPr sz="700" dirty="0">
                        <a:latin typeface="Montserrat Light"/>
                        <a:cs typeface="Montserrat Light"/>
                      </a:endParaRPr>
                    </a:p>
                  </a:txBody>
                  <a:tcPr marL="0" marR="0" marT="4699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algn="ctr">
                        <a:lnSpc>
                          <a:spcPct val="100000"/>
                        </a:lnSpc>
                      </a:pPr>
                      <a:endParaRPr sz="800" dirty="0">
                        <a:latin typeface="Times New Roman"/>
                        <a:cs typeface="Times New Roman"/>
                      </a:endParaRPr>
                    </a:p>
                    <a:p>
                      <a:pPr algn="ctr">
                        <a:lnSpc>
                          <a:spcPct val="100000"/>
                        </a:lnSpc>
                        <a:spcBef>
                          <a:spcPts val="5"/>
                        </a:spcBef>
                      </a:pPr>
                      <a:endParaRPr sz="1100" dirty="0">
                        <a:latin typeface="Times New Roman"/>
                        <a:cs typeface="Times New Roman"/>
                      </a:endParaRPr>
                    </a:p>
                    <a:p>
                      <a:pPr marL="441325" marR="414020" indent="-20320" algn="ctr">
                        <a:lnSpc>
                          <a:spcPct val="108300"/>
                        </a:lnSpc>
                      </a:pPr>
                      <a:r>
                        <a:rPr lang="fi-FI" sz="700" b="0" dirty="0">
                          <a:solidFill>
                            <a:srgbClr val="231F20"/>
                          </a:solidFill>
                          <a:latin typeface="Montserrat Light"/>
                          <a:cs typeface="Montserrat Light"/>
                        </a:rPr>
                        <a:t>Kahvia</a:t>
                      </a:r>
                      <a:r>
                        <a:rPr lang="fi-FI" sz="700" b="0" spc="5" dirty="0">
                          <a:solidFill>
                            <a:srgbClr val="231F20"/>
                          </a:solidFill>
                          <a:latin typeface="Montserrat Light"/>
                          <a:cs typeface="Montserrat Light"/>
                        </a:rPr>
                        <a:t> </a:t>
                      </a:r>
                      <a:r>
                        <a:rPr lang="fi-FI" sz="700" b="0" dirty="0">
                          <a:solidFill>
                            <a:srgbClr val="231F20"/>
                          </a:solidFill>
                          <a:latin typeface="Montserrat Light"/>
                          <a:cs typeface="Montserrat Light"/>
                        </a:rPr>
                        <a:t>ja</a:t>
                      </a:r>
                      <a:r>
                        <a:rPr lang="fi-FI" sz="700" b="0" spc="5" dirty="0">
                          <a:solidFill>
                            <a:srgbClr val="231F20"/>
                          </a:solidFill>
                          <a:latin typeface="Montserrat Light"/>
                          <a:cs typeface="Montserrat Light"/>
                        </a:rPr>
                        <a:t> </a:t>
                      </a:r>
                      <a:r>
                        <a:rPr lang="fi-FI" sz="700" b="0" spc="-10" dirty="0">
                          <a:solidFill>
                            <a:srgbClr val="231F20"/>
                          </a:solidFill>
                          <a:latin typeface="Montserrat Light"/>
                          <a:cs typeface="Montserrat Light"/>
                        </a:rPr>
                        <a:t>teetä</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441325" marR="414020" lvl="0" indent="-20320" algn="ctr">
                        <a:lnSpc>
                          <a:spcPct val="108300"/>
                        </a:lnSpc>
                        <a:buNone/>
                      </a:pPr>
                      <a:r>
                        <a:rPr lang="fi-FI" sz="700" b="0" dirty="0">
                          <a:solidFill>
                            <a:srgbClr val="231F20"/>
                          </a:solidFill>
                          <a:latin typeface="Montserrat Light"/>
                          <a:cs typeface="Montserrat Light"/>
                        </a:rPr>
                        <a:t>Talon</a:t>
                      </a:r>
                      <a:r>
                        <a:rPr lang="fi-FI" sz="700" b="0" spc="5" dirty="0">
                          <a:solidFill>
                            <a:srgbClr val="231F20"/>
                          </a:solidFill>
                          <a:latin typeface="Montserrat Light"/>
                          <a:cs typeface="Montserrat Light"/>
                        </a:rPr>
                        <a:t> </a:t>
                      </a:r>
                      <a:r>
                        <a:rPr lang="fi-FI" sz="700" b="0" dirty="0">
                          <a:solidFill>
                            <a:srgbClr val="231F20"/>
                          </a:solidFill>
                          <a:latin typeface="Montserrat Light"/>
                          <a:cs typeface="Montserrat Light"/>
                        </a:rPr>
                        <a:t>pullaa</a:t>
                      </a:r>
                      <a:r>
                        <a:rPr lang="fi-FI" sz="700" b="0" spc="10" dirty="0">
                          <a:solidFill>
                            <a:srgbClr val="231F20"/>
                          </a:solidFill>
                          <a:latin typeface="Montserrat Light"/>
                          <a:cs typeface="Montserrat Light"/>
                        </a:rPr>
                        <a:t> </a:t>
                      </a:r>
                      <a:r>
                        <a:rPr lang="fi-FI" sz="700" b="0" spc="-50" dirty="0">
                          <a:solidFill>
                            <a:srgbClr val="231F20"/>
                          </a:solidFill>
                          <a:latin typeface="Montserrat Light"/>
                          <a:cs typeface="Montserrat Light"/>
                        </a:rPr>
                        <a:t>L</a:t>
                      </a:r>
                      <a:endParaRPr lang="fi-FI" sz="700">
                        <a:latin typeface="Montserrat Light"/>
                        <a:cs typeface="Montserrat Light"/>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503555" marR="495934" algn="ctr">
                        <a:lnSpc>
                          <a:spcPct val="108300"/>
                        </a:lnSpc>
                        <a:spcBef>
                          <a:spcPts val="0"/>
                        </a:spcBef>
                      </a:pPr>
                      <a:r>
                        <a:rPr lang="fi-FI" sz="700" b="0" dirty="0">
                          <a:solidFill>
                            <a:srgbClr val="231F20"/>
                          </a:solidFill>
                          <a:latin typeface="Montserrat Light"/>
                          <a:cs typeface="Montserrat Light"/>
                        </a:rPr>
                        <a:t>Metsäsienikeittoa L,G</a:t>
                      </a:r>
                    </a:p>
                    <a:p>
                      <a:pPr marL="503555" marR="495934" lvl="0" indent="0" algn="ctr" defTabSz="914400" eaLnBrk="1" fontAlgn="auto" latinLnBrk="0" hangingPunct="1">
                        <a:lnSpc>
                          <a:spcPct val="108300"/>
                        </a:lnSpc>
                        <a:spcBef>
                          <a:spcPts val="0"/>
                        </a:spcBef>
                        <a:spcAft>
                          <a:spcPts val="0"/>
                        </a:spcAft>
                        <a:buClrTx/>
                        <a:buSzTx/>
                        <a:buFontTx/>
                        <a:buNone/>
                        <a:tabLst/>
                        <a:defRPr/>
                      </a:pPr>
                      <a:r>
                        <a:rPr lang="fi-FI" sz="700" b="0" spc="-25" dirty="0">
                          <a:solidFill>
                            <a:srgbClr val="231F20"/>
                          </a:solidFill>
                          <a:latin typeface="Montserrat Light"/>
                          <a:cs typeface="Montserrat Light"/>
                        </a:rPr>
                        <a:t>Voileivät juusto  /kinkku</a:t>
                      </a:r>
                    </a:p>
                    <a:p>
                      <a:pPr marL="503555" marR="495934" lvl="0" indent="0" algn="ctr" defTabSz="914400" eaLnBrk="1" fontAlgn="auto" latinLnBrk="0" hangingPunct="1">
                        <a:lnSpc>
                          <a:spcPct val="108300"/>
                        </a:lnSpc>
                        <a:spcBef>
                          <a:spcPts val="0"/>
                        </a:spcBef>
                        <a:spcAft>
                          <a:spcPts val="0"/>
                        </a:spcAft>
                        <a:buClrTx/>
                        <a:buSzTx/>
                        <a:buFontTx/>
                        <a:buNone/>
                        <a:tabLst/>
                        <a:defRPr/>
                      </a:pPr>
                      <a:r>
                        <a:rPr lang="fi-FI" sz="700" b="0" spc="-25" dirty="0">
                          <a:solidFill>
                            <a:srgbClr val="231F20"/>
                          </a:solidFill>
                          <a:latin typeface="Montserrat Light"/>
                          <a:cs typeface="Montserrat Light"/>
                        </a:rPr>
                        <a:t>Tuorevihanneksia</a:t>
                      </a:r>
                    </a:p>
                  </a:txBody>
                  <a:tcPr marL="0" marR="0" marT="4699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297815" marR="290830" algn="ctr">
                        <a:lnSpc>
                          <a:spcPct val="108300"/>
                        </a:lnSpc>
                      </a:pPr>
                      <a:r>
                        <a:rPr lang="fi-FI" sz="700" b="0" spc="0" dirty="0">
                          <a:solidFill>
                            <a:srgbClr val="231F20"/>
                          </a:solidFill>
                          <a:latin typeface="Montserrat Light"/>
                          <a:cs typeface="Montserrat Light"/>
                        </a:rPr>
                        <a:t>Riisipiirakkaa L</a:t>
                      </a:r>
                    </a:p>
                    <a:p>
                      <a:pPr marL="297815" marR="290830" algn="ctr">
                        <a:lnSpc>
                          <a:spcPct val="108300"/>
                        </a:lnSpc>
                      </a:pPr>
                      <a:r>
                        <a:rPr lang="fi-FI" sz="700" b="0" spc="0" dirty="0">
                          <a:solidFill>
                            <a:srgbClr val="231F20"/>
                          </a:solidFill>
                          <a:latin typeface="Montserrat Light"/>
                          <a:cs typeface="Montserrat Light"/>
                        </a:rPr>
                        <a:t>Munavoita L,G</a:t>
                      </a:r>
                    </a:p>
                    <a:p>
                      <a:pPr marL="297815" marR="290830" algn="ctr">
                        <a:lnSpc>
                          <a:spcPct val="108300"/>
                        </a:lnSpc>
                      </a:pPr>
                      <a:r>
                        <a:rPr lang="fi-FI" sz="700" b="0" spc="0" dirty="0">
                          <a:solidFill>
                            <a:srgbClr val="231F20"/>
                          </a:solidFill>
                          <a:latin typeface="Montserrat Light"/>
                          <a:cs typeface="Montserrat Light"/>
                        </a:rPr>
                        <a:t>Tuoretta Hedelmää</a:t>
                      </a:r>
                      <a:endParaRPr lang="fi-FI" sz="700" b="0" dirty="0">
                        <a:solidFill>
                          <a:srgbClr val="231F20"/>
                        </a:solidFill>
                        <a:latin typeface="Montserrat Light"/>
                        <a:cs typeface="Montserrat Light"/>
                      </a:endParaRPr>
                    </a:p>
                  </a:txBody>
                  <a:tcPr marL="0" marR="0" marT="190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extLst>
                  <a:ext uri="{0D108BD9-81ED-4DB2-BD59-A6C34878D82A}">
                    <a16:rowId xmlns:a16="http://schemas.microsoft.com/office/drawing/2014/main" val="10003"/>
                  </a:ext>
                </a:extLst>
              </a:tr>
              <a:tr h="781685">
                <a:tc>
                  <a:txBody>
                    <a:bodyPr/>
                    <a:lstStyle/>
                    <a:p>
                      <a:pPr>
                        <a:lnSpc>
                          <a:spcPct val="100000"/>
                        </a:lnSpc>
                      </a:pPr>
                      <a:endParaRPr sz="900">
                        <a:latin typeface="Times New Roman"/>
                        <a:cs typeface="Times New Roman"/>
                      </a:endParaRPr>
                    </a:p>
                    <a:p>
                      <a:pPr>
                        <a:lnSpc>
                          <a:spcPct val="100000"/>
                        </a:lnSpc>
                      </a:pPr>
                      <a:endParaRPr sz="900">
                        <a:latin typeface="Times New Roman"/>
                        <a:cs typeface="Times New Roman"/>
                      </a:endParaRPr>
                    </a:p>
                    <a:p>
                      <a:pPr marL="172720">
                        <a:lnSpc>
                          <a:spcPct val="100000"/>
                        </a:lnSpc>
                        <a:spcBef>
                          <a:spcPts val="660"/>
                        </a:spcBef>
                      </a:pPr>
                      <a:r>
                        <a:rPr sz="700" b="1" spc="-25" dirty="0">
                          <a:solidFill>
                            <a:srgbClr val="113A58"/>
                          </a:solidFill>
                          <a:latin typeface="Montserrat SemiBold"/>
                          <a:cs typeface="Montserrat SemiBold"/>
                        </a:rPr>
                        <a:t>TO</a:t>
                      </a:r>
                      <a:endParaRPr sz="70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612140" marR="604520" indent="0" algn="ctr">
                        <a:lnSpc>
                          <a:spcPct val="100000"/>
                        </a:lnSpc>
                        <a:spcBef>
                          <a:spcPts val="100"/>
                        </a:spcBef>
                      </a:pPr>
                      <a:r>
                        <a:rPr lang="fi-FI" sz="700" b="0" spc="-50" dirty="0">
                          <a:solidFill>
                            <a:schemeClr val="tx1"/>
                          </a:solidFill>
                          <a:latin typeface="Montserrat Light"/>
                          <a:cs typeface="Montserrat Light"/>
                        </a:rPr>
                        <a:t>Vehnäpuuroa M</a:t>
                      </a:r>
                    </a:p>
                    <a:p>
                      <a:pPr marL="620395" marR="613410" lvl="0" algn="ctr">
                        <a:lnSpc>
                          <a:spcPct val="100000"/>
                        </a:lnSpc>
                        <a:spcBef>
                          <a:spcPts val="100"/>
                        </a:spcBef>
                        <a:buNone/>
                      </a:pPr>
                      <a:r>
                        <a:rPr lang="fi-FI" sz="700" b="0" spc="-10" dirty="0">
                          <a:solidFill>
                            <a:srgbClr val="231F20"/>
                          </a:solidFill>
                          <a:latin typeface="Montserrat Light"/>
                          <a:cs typeface="Montserrat Light"/>
                        </a:rPr>
                        <a:t>Mehukeittoa  </a:t>
                      </a:r>
                    </a:p>
                    <a:p>
                      <a:pPr marL="620395" marR="613410" lvl="0" algn="ctr">
                        <a:lnSpc>
                          <a:spcPct val="100000"/>
                        </a:lnSpc>
                        <a:spcBef>
                          <a:spcPts val="100"/>
                        </a:spcBef>
                        <a:buNone/>
                      </a:pPr>
                      <a:r>
                        <a:rPr lang="fi-FI" sz="700" b="0" spc="-10" dirty="0">
                          <a:solidFill>
                            <a:srgbClr val="231F20"/>
                          </a:solidFill>
                          <a:latin typeface="Montserrat Light"/>
                          <a:cs typeface="Montserrat Light"/>
                        </a:rPr>
                        <a:t>Smoothie   </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Juustoa,</a:t>
                      </a:r>
                    </a:p>
                    <a:p>
                      <a:pPr marL="620395" marR="613410" lvl="0" algn="ctr">
                        <a:lnSpc>
                          <a:spcPct val="100000"/>
                        </a:lnSpc>
                        <a:spcBef>
                          <a:spcPts val="100"/>
                        </a:spcBef>
                        <a:buNone/>
                      </a:pPr>
                      <a:r>
                        <a:rPr lang="fi-FI" sz="700" b="0" spc="-10" dirty="0">
                          <a:solidFill>
                            <a:srgbClr val="231F20"/>
                          </a:solidFill>
                          <a:latin typeface="Montserrat Light"/>
                          <a:cs typeface="Montserrat Light"/>
                        </a:rPr>
                        <a:t>leikkelettä</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Tuorevihanneksia</a:t>
                      </a:r>
                      <a:endParaRPr lang="fi-FI" sz="700" dirty="0">
                        <a:latin typeface="Montserrat Light"/>
                        <a:cs typeface="Montserrat Light"/>
                      </a:endParaRPr>
                    </a:p>
                    <a:p>
                      <a:pPr marL="612140" marR="604520" indent="0" algn="ctr">
                        <a:lnSpc>
                          <a:spcPct val="100000"/>
                        </a:lnSpc>
                        <a:spcBef>
                          <a:spcPts val="100"/>
                        </a:spcBef>
                      </a:pPr>
                      <a:r>
                        <a:rPr sz="700" b="0" spc="500" dirty="0">
                          <a:solidFill>
                            <a:srgbClr val="231F20"/>
                          </a:solidFill>
                          <a:latin typeface="Montserrat Light"/>
                          <a:cs typeface="Montserrat Light"/>
                        </a:rPr>
                        <a:t> </a:t>
                      </a:r>
                      <a:endParaRPr lang="en-US" sz="700" dirty="0">
                        <a:latin typeface="Montserrat Light"/>
                        <a:cs typeface="Montserrat Light"/>
                      </a:endParaRPr>
                    </a:p>
                  </a:txBody>
                  <a:tcPr marL="0" marR="0" marT="4699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251460" marR="440690" algn="ctr">
                        <a:lnSpc>
                          <a:spcPct val="108300"/>
                        </a:lnSpc>
                        <a:spcBef>
                          <a:spcPts val="0"/>
                        </a:spcBef>
                      </a:pPr>
                      <a:r>
                        <a:rPr lang="fi-FI" sz="700" b="0" spc="0" dirty="0">
                          <a:solidFill>
                            <a:srgbClr val="231F20"/>
                          </a:solidFill>
                          <a:latin typeface="Montserrat Light"/>
                          <a:cs typeface="Montserrat Light"/>
                        </a:rPr>
                        <a:t> </a:t>
                      </a:r>
                      <a:r>
                        <a:rPr lang="fi-FI" sz="700" b="0" spc="0" dirty="0" err="1">
                          <a:solidFill>
                            <a:srgbClr val="231F20"/>
                          </a:solidFill>
                          <a:latin typeface="Montserrat Light"/>
                          <a:cs typeface="Montserrat Light"/>
                        </a:rPr>
                        <a:t>Broiler</a:t>
                      </a:r>
                      <a:r>
                        <a:rPr lang="fi-FI" sz="700" b="0" spc="0" dirty="0">
                          <a:solidFill>
                            <a:srgbClr val="231F20"/>
                          </a:solidFill>
                          <a:latin typeface="Montserrat Light"/>
                          <a:cs typeface="Montserrat Light"/>
                        </a:rPr>
                        <a:t>-kookoskeitto </a:t>
                      </a:r>
                      <a:r>
                        <a:rPr sz="700" b="0" spc="0" dirty="0">
                          <a:solidFill>
                            <a:srgbClr val="231F20"/>
                          </a:solidFill>
                          <a:latin typeface="Montserrat Light"/>
                          <a:cs typeface="Montserrat Light"/>
                        </a:rPr>
                        <a:t>M</a:t>
                      </a:r>
                      <a:r>
                        <a:rPr lang="fi-FI" sz="700" b="0" spc="0" dirty="0">
                          <a:solidFill>
                            <a:srgbClr val="231F20"/>
                          </a:solidFill>
                          <a:latin typeface="Montserrat Light"/>
                          <a:cs typeface="Montserrat Light"/>
                        </a:rPr>
                        <a:t>,G</a:t>
                      </a:r>
                      <a:r>
                        <a:rPr sz="700" b="0" spc="0" dirty="0">
                          <a:solidFill>
                            <a:srgbClr val="231F20"/>
                          </a:solidFill>
                          <a:latin typeface="Montserrat Light"/>
                          <a:cs typeface="Montserrat Light"/>
                        </a:rPr>
                        <a:t> </a:t>
                      </a:r>
                      <a:endParaRPr lang="en-US" dirty="0"/>
                    </a:p>
                    <a:p>
                      <a:pPr marL="251460" marR="440690" lvl="0" algn="ctr">
                        <a:lnSpc>
                          <a:spcPct val="108300"/>
                        </a:lnSpc>
                        <a:spcBef>
                          <a:spcPts val="0"/>
                        </a:spcBef>
                        <a:buNone/>
                      </a:pPr>
                      <a:r>
                        <a:rPr lang="fi-FI" sz="700" b="0" spc="0" dirty="0">
                          <a:solidFill>
                            <a:schemeClr val="tx1"/>
                          </a:solidFill>
                          <a:latin typeface="Montserrat Light"/>
                          <a:cs typeface="Montserrat Light"/>
                        </a:rPr>
                        <a:t>Mangorahkaa L,G</a:t>
                      </a:r>
                      <a:endParaRPr lang="fi-FI" sz="700" b="0" spc="0" dirty="0">
                        <a:solidFill>
                          <a:srgbClr val="231F20"/>
                        </a:solidFill>
                        <a:latin typeface="Montserrat Light"/>
                        <a:cs typeface="Montserrat Light"/>
                      </a:endParaRPr>
                    </a:p>
                    <a:p>
                      <a:pPr marL="402590" marR="617220" lvl="0" indent="0" algn="ctr" defTabSz="914400" eaLnBrk="1" fontAlgn="auto" latinLnBrk="0" hangingPunct="1">
                        <a:lnSpc>
                          <a:spcPct val="119100"/>
                        </a:lnSpc>
                        <a:spcBef>
                          <a:spcPts val="75"/>
                        </a:spcBef>
                        <a:spcAft>
                          <a:spcPts val="0"/>
                        </a:spcAft>
                        <a:buClrTx/>
                        <a:buSzTx/>
                        <a:buFontTx/>
                        <a:buNone/>
                        <a:tabLst/>
                        <a:defRPr/>
                      </a:pPr>
                      <a:r>
                        <a:rPr lang="fi-FI" sz="700" b="0" dirty="0" err="1">
                          <a:solidFill>
                            <a:srgbClr val="231F20"/>
                          </a:solidFill>
                          <a:latin typeface="Montserrat Light"/>
                          <a:cs typeface="Montserrat Light"/>
                        </a:rPr>
                        <a:t>Tuorevihanneksi</a:t>
                      </a:r>
                      <a:endParaRPr lang="fi-FI" sz="700" b="0" dirty="0">
                        <a:solidFill>
                          <a:srgbClr val="231F20"/>
                        </a:solidFill>
                        <a:latin typeface="Montserrat Light"/>
                        <a:cs typeface="Montserrat Light"/>
                      </a:endParaRPr>
                    </a:p>
                  </a:txBody>
                  <a:tcPr marL="0" marR="0" marT="4699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algn="ctr">
                        <a:lnSpc>
                          <a:spcPct val="100000"/>
                        </a:lnSpc>
                      </a:pPr>
                      <a:endParaRPr sz="800" dirty="0">
                        <a:latin typeface="Times New Roman"/>
                        <a:cs typeface="Times New Roman"/>
                      </a:endParaRPr>
                    </a:p>
                    <a:p>
                      <a:pPr algn="ctr">
                        <a:lnSpc>
                          <a:spcPct val="100000"/>
                        </a:lnSpc>
                        <a:spcBef>
                          <a:spcPts val="5"/>
                        </a:spcBef>
                      </a:pPr>
                      <a:endParaRPr sz="1100" dirty="0">
                        <a:latin typeface="Times New Roman"/>
                        <a:cs typeface="Times New Roman"/>
                      </a:endParaRPr>
                    </a:p>
                    <a:p>
                      <a:pPr marL="278130" marR="270510" indent="-635" algn="ctr">
                        <a:lnSpc>
                          <a:spcPct val="108300"/>
                        </a:lnSpc>
                      </a:pPr>
                      <a:r>
                        <a:rPr lang="fi-FI" sz="700" b="0" dirty="0">
                          <a:solidFill>
                            <a:srgbClr val="231F20"/>
                          </a:solidFill>
                          <a:latin typeface="Montserrat Light"/>
                          <a:cs typeface="Montserrat Light"/>
                        </a:rPr>
                        <a:t>Kahvia</a:t>
                      </a:r>
                      <a:r>
                        <a:rPr lang="fi-FI" sz="700" b="0" spc="5" dirty="0">
                          <a:solidFill>
                            <a:srgbClr val="231F20"/>
                          </a:solidFill>
                          <a:latin typeface="Montserrat Light"/>
                          <a:cs typeface="Montserrat Light"/>
                        </a:rPr>
                        <a:t> </a:t>
                      </a:r>
                      <a:r>
                        <a:rPr lang="fi-FI" sz="700" b="0" dirty="0">
                          <a:solidFill>
                            <a:srgbClr val="231F20"/>
                          </a:solidFill>
                          <a:latin typeface="Montserrat Light"/>
                          <a:cs typeface="Montserrat Light"/>
                        </a:rPr>
                        <a:t>ja</a:t>
                      </a:r>
                      <a:r>
                        <a:rPr lang="fi-FI" sz="700" b="0" spc="5" dirty="0">
                          <a:solidFill>
                            <a:srgbClr val="231F20"/>
                          </a:solidFill>
                          <a:latin typeface="Montserrat Light"/>
                          <a:cs typeface="Montserrat Light"/>
                        </a:rPr>
                        <a:t> </a:t>
                      </a:r>
                      <a:r>
                        <a:rPr lang="fi-FI" sz="700" b="0" spc="-10" dirty="0">
                          <a:solidFill>
                            <a:srgbClr val="231F20"/>
                          </a:solidFill>
                          <a:latin typeface="Montserrat Light"/>
                          <a:cs typeface="Montserrat Light"/>
                        </a:rPr>
                        <a:t>teetä</a:t>
                      </a:r>
                    </a:p>
                    <a:p>
                      <a:pPr marL="278130" marR="270510" indent="-635" algn="ctr">
                        <a:lnSpc>
                          <a:spcPct val="108300"/>
                        </a:lnSpc>
                      </a:pPr>
                      <a:r>
                        <a:rPr lang="fi-FI" sz="700" b="0" spc="-10" dirty="0">
                          <a:solidFill>
                            <a:srgbClr val="231F20"/>
                          </a:solidFill>
                          <a:latin typeface="Montserrat Light"/>
                          <a:cs typeface="Montserrat Light"/>
                        </a:rPr>
                        <a:t>Kääretorttua L</a:t>
                      </a:r>
                      <a:endParaRPr lang="fi-FI" sz="700" dirty="0">
                        <a:latin typeface="Montserrat Light"/>
                        <a:cs typeface="Montserrat Light"/>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576000" marR="262255" indent="-342265" algn="ctr">
                        <a:lnSpc>
                          <a:spcPct val="108300"/>
                        </a:lnSpc>
                        <a:spcBef>
                          <a:spcPts val="0"/>
                        </a:spcBef>
                      </a:pPr>
                      <a:r>
                        <a:rPr lang="fi-FI" sz="700" b="0" dirty="0">
                          <a:solidFill>
                            <a:srgbClr val="231F20"/>
                          </a:solidFill>
                          <a:latin typeface="Montserrat Light"/>
                          <a:cs typeface="Montserrat Light"/>
                        </a:rPr>
                        <a:t>Savulohilaatikkoa L,G</a:t>
                      </a:r>
                    </a:p>
                    <a:p>
                      <a:pPr marL="576000" marR="262255" indent="-342265" algn="ctr">
                        <a:lnSpc>
                          <a:spcPct val="108300"/>
                        </a:lnSpc>
                        <a:spcBef>
                          <a:spcPts val="0"/>
                        </a:spcBef>
                      </a:pPr>
                      <a:r>
                        <a:rPr lang="fi-FI" sz="700" b="0" dirty="0">
                          <a:solidFill>
                            <a:srgbClr val="231F20"/>
                          </a:solidFill>
                          <a:latin typeface="Montserrat Light"/>
                          <a:cs typeface="Montserrat Light"/>
                        </a:rPr>
                        <a:t>Salaattia</a:t>
                      </a: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483870" marR="476250" algn="ctr">
                        <a:lnSpc>
                          <a:spcPct val="108300"/>
                        </a:lnSpc>
                      </a:pPr>
                      <a:r>
                        <a:rPr lang="fi-FI" sz="700" b="0" dirty="0">
                          <a:solidFill>
                            <a:srgbClr val="231F20"/>
                          </a:solidFill>
                          <a:latin typeface="Montserrat Light"/>
                          <a:cs typeface="Montserrat Light"/>
                        </a:rPr>
                        <a:t>Lihapasteija L</a:t>
                      </a:r>
                      <a:endParaRPr lang="fi-FI" sz="700" dirty="0">
                        <a:latin typeface="Montserrat Light"/>
                        <a:cs typeface="Montserrat Light"/>
                      </a:endParaRPr>
                    </a:p>
                    <a:p>
                      <a:pPr marL="493395" marR="485775" algn="ctr">
                        <a:lnSpc>
                          <a:spcPct val="108300"/>
                        </a:lnSpc>
                      </a:pPr>
                      <a:r>
                        <a:rPr lang="fi-FI" sz="700" b="0" dirty="0">
                          <a:solidFill>
                            <a:srgbClr val="231F20"/>
                          </a:solidFill>
                          <a:latin typeface="Montserrat Light"/>
                          <a:cs typeface="Montserrat Light"/>
                        </a:rPr>
                        <a:t>Tuoretta</a:t>
                      </a:r>
                      <a:r>
                        <a:rPr lang="fi-FI" sz="700" b="0" spc="-5" dirty="0">
                          <a:solidFill>
                            <a:srgbClr val="231F20"/>
                          </a:solidFill>
                          <a:latin typeface="Montserrat Light"/>
                          <a:cs typeface="Montserrat Light"/>
                        </a:rPr>
                        <a:t> </a:t>
                      </a:r>
                      <a:r>
                        <a:rPr lang="fi-FI" sz="700" b="0" spc="-10" dirty="0">
                          <a:solidFill>
                            <a:srgbClr val="231F20"/>
                          </a:solidFill>
                          <a:latin typeface="Montserrat Light"/>
                          <a:cs typeface="Montserrat Light"/>
                        </a:rPr>
                        <a:t>hedelmää</a:t>
                      </a:r>
                      <a:endParaRPr sz="700" dirty="0">
                        <a:latin typeface="Montserrat Light"/>
                        <a:cs typeface="Montserrat Light"/>
                      </a:endParaRP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extLst>
                  <a:ext uri="{0D108BD9-81ED-4DB2-BD59-A6C34878D82A}">
                    <a16:rowId xmlns:a16="http://schemas.microsoft.com/office/drawing/2014/main" val="10004"/>
                  </a:ext>
                </a:extLst>
              </a:tr>
              <a:tr h="781685">
                <a:tc>
                  <a:txBody>
                    <a:bodyPr/>
                    <a:lstStyle/>
                    <a:p>
                      <a:pPr>
                        <a:lnSpc>
                          <a:spcPct val="100000"/>
                        </a:lnSpc>
                      </a:pPr>
                      <a:endParaRPr sz="900">
                        <a:latin typeface="Times New Roman"/>
                        <a:cs typeface="Times New Roman"/>
                      </a:endParaRPr>
                    </a:p>
                    <a:p>
                      <a:pPr>
                        <a:lnSpc>
                          <a:spcPct val="100000"/>
                        </a:lnSpc>
                      </a:pPr>
                      <a:endParaRPr sz="900">
                        <a:latin typeface="Times New Roman"/>
                        <a:cs typeface="Times New Roman"/>
                      </a:endParaRPr>
                    </a:p>
                    <a:p>
                      <a:pPr marL="174625">
                        <a:lnSpc>
                          <a:spcPct val="100000"/>
                        </a:lnSpc>
                        <a:spcBef>
                          <a:spcPts val="660"/>
                        </a:spcBef>
                      </a:pPr>
                      <a:r>
                        <a:rPr sz="700" b="1" spc="-25" dirty="0">
                          <a:solidFill>
                            <a:srgbClr val="113A58"/>
                          </a:solidFill>
                          <a:latin typeface="Montserrat SemiBold"/>
                          <a:cs typeface="Montserrat SemiBold"/>
                        </a:rPr>
                        <a:t>PE</a:t>
                      </a:r>
                      <a:endParaRPr sz="70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611505" marR="603885" indent="0" algn="ctr">
                        <a:lnSpc>
                          <a:spcPct val="100000"/>
                        </a:lnSpc>
                        <a:spcBef>
                          <a:spcPts val="100"/>
                        </a:spcBef>
                      </a:pPr>
                      <a:r>
                        <a:rPr lang="fi-FI" sz="700" b="0" spc="-10" dirty="0">
                          <a:solidFill>
                            <a:srgbClr val="231F20"/>
                          </a:solidFill>
                          <a:latin typeface="Montserrat Light"/>
                          <a:cs typeface="Montserrat Light"/>
                        </a:rPr>
                        <a:t>4-</a:t>
                      </a:r>
                      <a:r>
                        <a:rPr lang="fi-FI" sz="700" b="0" dirty="0">
                          <a:solidFill>
                            <a:srgbClr val="231F20"/>
                          </a:solidFill>
                          <a:latin typeface="Montserrat Light"/>
                          <a:cs typeface="Montserrat Light"/>
                        </a:rPr>
                        <a:t>viljanpuuroa</a:t>
                      </a:r>
                      <a:r>
                        <a:rPr lang="fi-FI" sz="700" b="0" spc="50" dirty="0">
                          <a:solidFill>
                            <a:srgbClr val="231F20"/>
                          </a:solidFill>
                          <a:latin typeface="Montserrat Light"/>
                          <a:cs typeface="Montserrat Light"/>
                        </a:rPr>
                        <a:t> </a:t>
                      </a:r>
                      <a:r>
                        <a:rPr lang="fi-FI" sz="700" b="0" spc="-50" dirty="0">
                          <a:solidFill>
                            <a:srgbClr val="231F20"/>
                          </a:solidFill>
                          <a:latin typeface="Montserrat Light"/>
                          <a:cs typeface="Montserrat Light"/>
                        </a:rPr>
                        <a:t>M</a:t>
                      </a:r>
                    </a:p>
                    <a:p>
                      <a:pPr marL="620395" marR="613410" lvl="0" algn="ctr">
                        <a:lnSpc>
                          <a:spcPct val="100000"/>
                        </a:lnSpc>
                        <a:spcBef>
                          <a:spcPts val="100"/>
                        </a:spcBef>
                        <a:buNone/>
                      </a:pPr>
                      <a:r>
                        <a:rPr lang="fi-FI" sz="700" b="0" spc="-10" dirty="0">
                          <a:solidFill>
                            <a:srgbClr val="231F20"/>
                          </a:solidFill>
                          <a:latin typeface="Montserrat Light"/>
                          <a:cs typeface="Montserrat Light"/>
                        </a:rPr>
                        <a:t>Mehukeittoa  </a:t>
                      </a:r>
                    </a:p>
                    <a:p>
                      <a:pPr marL="620395" marR="613410" lvl="0" algn="ctr">
                        <a:lnSpc>
                          <a:spcPct val="100000"/>
                        </a:lnSpc>
                        <a:spcBef>
                          <a:spcPts val="100"/>
                        </a:spcBef>
                        <a:buNone/>
                      </a:pPr>
                      <a:r>
                        <a:rPr lang="fi-FI" sz="700" b="0" spc="-10" dirty="0">
                          <a:solidFill>
                            <a:srgbClr val="231F20"/>
                          </a:solidFill>
                          <a:latin typeface="Montserrat Light"/>
                          <a:cs typeface="Montserrat Light"/>
                        </a:rPr>
                        <a:t>Smoothie   </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Juustoa,</a:t>
                      </a:r>
                    </a:p>
                    <a:p>
                      <a:pPr marL="620395" marR="613410" lvl="0" algn="ctr">
                        <a:lnSpc>
                          <a:spcPct val="100000"/>
                        </a:lnSpc>
                        <a:spcBef>
                          <a:spcPts val="100"/>
                        </a:spcBef>
                        <a:buNone/>
                      </a:pPr>
                      <a:r>
                        <a:rPr lang="fi-FI" sz="700" b="0" spc="-10" dirty="0">
                          <a:solidFill>
                            <a:srgbClr val="231F20"/>
                          </a:solidFill>
                          <a:latin typeface="Montserrat Light"/>
                          <a:cs typeface="Montserrat Light"/>
                        </a:rPr>
                        <a:t>leikkelettä</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Tuorevihanneksia</a:t>
                      </a:r>
                      <a:endParaRPr lang="fi-FI" sz="700" dirty="0">
                        <a:latin typeface="Montserrat Light"/>
                        <a:cs typeface="Montserrat Light"/>
                      </a:endParaRPr>
                    </a:p>
                  </a:txBody>
                  <a:tcPr marL="0" marR="0" marT="4699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252000" marR="556260" lvl="0" indent="0" algn="ctr" defTabSz="914400" eaLnBrk="1" fontAlgn="auto" latinLnBrk="0" hangingPunct="1">
                        <a:lnSpc>
                          <a:spcPct val="110000"/>
                        </a:lnSpc>
                        <a:spcBef>
                          <a:spcPts val="0"/>
                        </a:spcBef>
                        <a:spcAft>
                          <a:spcPts val="0"/>
                        </a:spcAft>
                        <a:buClrTx/>
                        <a:buSzTx/>
                        <a:buFontTx/>
                        <a:buNone/>
                        <a:tabLst/>
                        <a:defRPr/>
                      </a:pPr>
                      <a:r>
                        <a:rPr lang="fi-FI" sz="700" b="0" spc="0" dirty="0">
                          <a:solidFill>
                            <a:srgbClr val="231F20"/>
                          </a:solidFill>
                          <a:latin typeface="Montserrat Light"/>
                          <a:cs typeface="Montserrat Light"/>
                        </a:rPr>
                        <a:t>Porsasta hapanimelä-kastikkeessa M</a:t>
                      </a:r>
                      <a:r>
                        <a:rPr sz="700" b="0" spc="0" dirty="0">
                          <a:solidFill>
                            <a:srgbClr val="231F20"/>
                          </a:solidFill>
                          <a:latin typeface="Montserrat Light"/>
                          <a:cs typeface="Montserrat Light"/>
                        </a:rPr>
                        <a:t>,G </a:t>
                      </a:r>
                      <a:endParaRPr lang="fi-FI" sz="700" b="0" spc="0" dirty="0">
                        <a:solidFill>
                          <a:srgbClr val="231F20"/>
                        </a:solidFill>
                        <a:latin typeface="Montserrat Light"/>
                        <a:cs typeface="Montserrat Light"/>
                      </a:endParaRPr>
                    </a:p>
                    <a:p>
                      <a:pPr marL="252000" marR="556260" lvl="0" indent="0" algn="ctr" defTabSz="914400" eaLnBrk="1" fontAlgn="auto" latinLnBrk="0" hangingPunct="1">
                        <a:lnSpc>
                          <a:spcPct val="110000"/>
                        </a:lnSpc>
                        <a:spcBef>
                          <a:spcPts val="0"/>
                        </a:spcBef>
                        <a:spcAft>
                          <a:spcPts val="0"/>
                        </a:spcAft>
                        <a:buClrTx/>
                        <a:buSzTx/>
                        <a:buFontTx/>
                        <a:buNone/>
                        <a:tabLst/>
                        <a:defRPr/>
                      </a:pPr>
                      <a:r>
                        <a:rPr lang="fi-FI" sz="700" b="0" spc="0" dirty="0" err="1">
                          <a:solidFill>
                            <a:srgbClr val="231F20"/>
                          </a:solidFill>
                          <a:latin typeface="Montserrat Light"/>
                          <a:cs typeface="Montserrat Light"/>
                        </a:rPr>
                        <a:t>Basmatiriisiä</a:t>
                      </a:r>
                      <a:r>
                        <a:rPr lang="fi-FI" sz="700" b="0" spc="0" dirty="0">
                          <a:solidFill>
                            <a:srgbClr val="231F20"/>
                          </a:solidFill>
                          <a:latin typeface="Montserrat Light"/>
                          <a:cs typeface="Montserrat Light"/>
                        </a:rPr>
                        <a:t> M,G</a:t>
                      </a:r>
                    </a:p>
                    <a:p>
                      <a:pPr marL="252000" marR="556260" lvl="0" indent="0" algn="ctr" defTabSz="914400" eaLnBrk="1" fontAlgn="auto" latinLnBrk="0" hangingPunct="1">
                        <a:lnSpc>
                          <a:spcPct val="110000"/>
                        </a:lnSpc>
                        <a:spcBef>
                          <a:spcPts val="0"/>
                        </a:spcBef>
                        <a:spcAft>
                          <a:spcPts val="0"/>
                        </a:spcAft>
                        <a:buClrTx/>
                        <a:buSzTx/>
                        <a:buFontTx/>
                        <a:buNone/>
                        <a:tabLst/>
                        <a:defRPr/>
                      </a:pPr>
                      <a:r>
                        <a:rPr lang="fi-FI" sz="700" b="0" spc="0" dirty="0">
                          <a:solidFill>
                            <a:srgbClr val="231F20"/>
                          </a:solidFill>
                          <a:latin typeface="Montserrat Light"/>
                          <a:cs typeface="Montserrat Light"/>
                        </a:rPr>
                        <a:t>Perunasosetta L,G</a:t>
                      </a:r>
                    </a:p>
                    <a:p>
                      <a:pPr marL="252000" marR="556260" lvl="0" indent="0" algn="ctr" defTabSz="914400" eaLnBrk="1" fontAlgn="auto" latinLnBrk="0" hangingPunct="1">
                        <a:lnSpc>
                          <a:spcPct val="110000"/>
                        </a:lnSpc>
                        <a:spcBef>
                          <a:spcPts val="0"/>
                        </a:spcBef>
                        <a:spcAft>
                          <a:spcPts val="0"/>
                        </a:spcAft>
                        <a:buClrTx/>
                        <a:buSzTx/>
                        <a:buFontTx/>
                        <a:buNone/>
                        <a:tabLst/>
                        <a:defRPr/>
                      </a:pPr>
                      <a:r>
                        <a:rPr lang="fi-FI" sz="700" b="0" spc="0" dirty="0">
                          <a:solidFill>
                            <a:srgbClr val="231F20"/>
                          </a:solidFill>
                          <a:latin typeface="Montserrat Light"/>
                          <a:cs typeface="Montserrat Light"/>
                        </a:rPr>
                        <a:t>Hedelmäsalaattia M,G</a:t>
                      </a:r>
                      <a:endParaRPr sz="700" spc="0" dirty="0">
                        <a:latin typeface="Montserrat Light"/>
                        <a:cs typeface="Montserrat Light"/>
                      </a:endParaRPr>
                    </a:p>
                    <a:p>
                      <a:pPr marL="402590" marR="617220" lvl="0" indent="0" algn="ctr" defTabSz="914400" eaLnBrk="1" fontAlgn="auto" latinLnBrk="0" hangingPunct="1">
                        <a:lnSpc>
                          <a:spcPct val="119100"/>
                        </a:lnSpc>
                        <a:spcBef>
                          <a:spcPts val="75"/>
                        </a:spcBef>
                        <a:spcAft>
                          <a:spcPts val="0"/>
                        </a:spcAft>
                        <a:buClrTx/>
                        <a:buSzTx/>
                        <a:buFontTx/>
                        <a:buNone/>
                        <a:tabLst/>
                        <a:defRPr/>
                      </a:pPr>
                      <a:r>
                        <a:rPr lang="fi-FI" sz="700" b="0" dirty="0">
                          <a:solidFill>
                            <a:srgbClr val="231F20"/>
                          </a:solidFill>
                          <a:latin typeface="Montserrat Light"/>
                          <a:cs typeface="Montserrat Light"/>
                        </a:rPr>
                        <a:t>Salaattivalikoima</a:t>
                      </a: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algn="ctr">
                        <a:lnSpc>
                          <a:spcPct val="100000"/>
                        </a:lnSpc>
                      </a:pPr>
                      <a:endParaRPr sz="800" dirty="0">
                        <a:latin typeface="Times New Roman"/>
                        <a:cs typeface="Times New Roman"/>
                      </a:endParaRPr>
                    </a:p>
                    <a:p>
                      <a:pPr algn="ctr">
                        <a:lnSpc>
                          <a:spcPct val="100000"/>
                        </a:lnSpc>
                        <a:spcBef>
                          <a:spcPts val="10"/>
                        </a:spcBef>
                      </a:pPr>
                      <a:endParaRPr sz="700" dirty="0">
                        <a:latin typeface="Times New Roman"/>
                        <a:cs typeface="Times New Roman"/>
                      </a:endParaRPr>
                    </a:p>
                    <a:p>
                      <a:pPr marL="441325" marR="414020" indent="-20320" algn="ctr">
                        <a:lnSpc>
                          <a:spcPct val="108300"/>
                        </a:lnSpc>
                      </a:pPr>
                      <a:r>
                        <a:rPr lang="fi-FI" sz="700" b="0" dirty="0">
                          <a:solidFill>
                            <a:srgbClr val="231F20"/>
                          </a:solidFill>
                          <a:latin typeface="Montserrat Light"/>
                          <a:cs typeface="Montserrat Light"/>
                        </a:rPr>
                        <a:t>Kahvia</a:t>
                      </a:r>
                      <a:r>
                        <a:rPr lang="fi-FI" sz="700" b="0" spc="5" dirty="0">
                          <a:solidFill>
                            <a:srgbClr val="231F20"/>
                          </a:solidFill>
                          <a:latin typeface="Montserrat Light"/>
                          <a:cs typeface="Montserrat Light"/>
                        </a:rPr>
                        <a:t> </a:t>
                      </a:r>
                      <a:r>
                        <a:rPr lang="fi-FI" sz="700" b="0" dirty="0">
                          <a:solidFill>
                            <a:srgbClr val="231F20"/>
                          </a:solidFill>
                          <a:latin typeface="Montserrat Light"/>
                          <a:cs typeface="Montserrat Light"/>
                        </a:rPr>
                        <a:t>ja</a:t>
                      </a:r>
                      <a:r>
                        <a:rPr lang="fi-FI" sz="700" b="0" spc="5" dirty="0">
                          <a:solidFill>
                            <a:srgbClr val="231F20"/>
                          </a:solidFill>
                          <a:latin typeface="Montserrat Light"/>
                          <a:cs typeface="Montserrat Light"/>
                        </a:rPr>
                        <a:t> </a:t>
                      </a:r>
                      <a:r>
                        <a:rPr lang="fi-FI" sz="700" b="0" spc="-10" dirty="0">
                          <a:solidFill>
                            <a:srgbClr val="231F20"/>
                          </a:solidFill>
                          <a:latin typeface="Montserrat Light"/>
                          <a:cs typeface="Montserrat Light"/>
                        </a:rPr>
                        <a:t>teetä</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441325" marR="414020" lvl="0" indent="-20320" algn="ctr">
                        <a:lnSpc>
                          <a:spcPct val="108300"/>
                        </a:lnSpc>
                        <a:buNone/>
                      </a:pPr>
                      <a:r>
                        <a:rPr lang="fi-FI" sz="700" b="0" dirty="0">
                          <a:solidFill>
                            <a:srgbClr val="231F20"/>
                          </a:solidFill>
                          <a:latin typeface="Montserrat Light"/>
                          <a:cs typeface="Montserrat Light"/>
                        </a:rPr>
                        <a:t>Talon</a:t>
                      </a:r>
                      <a:r>
                        <a:rPr lang="fi-FI" sz="700" b="0" spc="5" dirty="0">
                          <a:solidFill>
                            <a:srgbClr val="231F20"/>
                          </a:solidFill>
                          <a:latin typeface="Montserrat Light"/>
                          <a:cs typeface="Montserrat Light"/>
                        </a:rPr>
                        <a:t> </a:t>
                      </a:r>
                      <a:r>
                        <a:rPr lang="fi-FI" sz="700" b="0" dirty="0">
                          <a:solidFill>
                            <a:srgbClr val="231F20"/>
                          </a:solidFill>
                          <a:latin typeface="Montserrat Light"/>
                          <a:cs typeface="Montserrat Light"/>
                        </a:rPr>
                        <a:t>pullaa</a:t>
                      </a:r>
                      <a:r>
                        <a:rPr lang="fi-FI" sz="700" b="0" spc="10" dirty="0">
                          <a:solidFill>
                            <a:srgbClr val="231F20"/>
                          </a:solidFill>
                          <a:latin typeface="Montserrat Light"/>
                          <a:cs typeface="Montserrat Light"/>
                        </a:rPr>
                        <a:t> </a:t>
                      </a:r>
                      <a:r>
                        <a:rPr lang="fi-FI" sz="700" b="0" spc="-50" dirty="0">
                          <a:solidFill>
                            <a:srgbClr val="231F20"/>
                          </a:solidFill>
                          <a:latin typeface="Montserrat Light"/>
                          <a:cs typeface="Montserrat Light"/>
                        </a:rPr>
                        <a:t>L</a:t>
                      </a:r>
                      <a:endParaRPr lang="fi-FI" sz="700">
                        <a:latin typeface="Montserrat Light"/>
                        <a:cs typeface="Montserrat Light"/>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402590" marR="617220" lvl="0" indent="0" algn="ctr" defTabSz="914400" eaLnBrk="1" fontAlgn="auto" latinLnBrk="0" hangingPunct="1">
                        <a:lnSpc>
                          <a:spcPct val="119100"/>
                        </a:lnSpc>
                        <a:spcBef>
                          <a:spcPts val="75"/>
                        </a:spcBef>
                        <a:spcAft>
                          <a:spcPts val="0"/>
                        </a:spcAft>
                        <a:buClrTx/>
                        <a:buSzTx/>
                        <a:buFontTx/>
                        <a:buNone/>
                        <a:tabLst/>
                        <a:defRPr/>
                      </a:pPr>
                      <a:r>
                        <a:rPr lang="fi-FI" sz="700" b="0" dirty="0">
                          <a:solidFill>
                            <a:srgbClr val="231F20"/>
                          </a:solidFill>
                          <a:latin typeface="Montserrat Light"/>
                          <a:cs typeface="Montserrat Light"/>
                        </a:rPr>
                        <a:t>Mustajuurikeittoa L.G</a:t>
                      </a:r>
                    </a:p>
                    <a:p>
                      <a:pPr marL="402590" marR="617220" lvl="0" indent="0" algn="ctr" defTabSz="914400" eaLnBrk="1" fontAlgn="auto" latinLnBrk="0" hangingPunct="1">
                        <a:lnSpc>
                          <a:spcPct val="119100"/>
                        </a:lnSpc>
                        <a:spcBef>
                          <a:spcPts val="75"/>
                        </a:spcBef>
                        <a:spcAft>
                          <a:spcPts val="0"/>
                        </a:spcAft>
                        <a:buClrTx/>
                        <a:buSzTx/>
                        <a:buFontTx/>
                        <a:buNone/>
                        <a:tabLst/>
                        <a:defRPr/>
                      </a:pPr>
                      <a:r>
                        <a:rPr lang="fi-FI" sz="700" b="0" dirty="0" err="1">
                          <a:solidFill>
                            <a:srgbClr val="231F20"/>
                          </a:solidFill>
                          <a:latin typeface="Montserrat Light"/>
                          <a:cs typeface="Montserrat Light"/>
                        </a:rPr>
                        <a:t>Yrttiöljyä</a:t>
                      </a:r>
                      <a:r>
                        <a:rPr lang="fi-FI" sz="700" b="0" dirty="0">
                          <a:solidFill>
                            <a:srgbClr val="231F20"/>
                          </a:solidFill>
                          <a:latin typeface="Montserrat Light"/>
                          <a:cs typeface="Montserrat Light"/>
                        </a:rPr>
                        <a:t> M</a:t>
                      </a:r>
                    </a:p>
                    <a:p>
                      <a:pPr marL="402590" marR="617220" lvl="0" indent="0" algn="ctr" defTabSz="914400" eaLnBrk="1" fontAlgn="auto" latinLnBrk="0" hangingPunct="1">
                        <a:lnSpc>
                          <a:spcPct val="119100"/>
                        </a:lnSpc>
                        <a:spcBef>
                          <a:spcPts val="75"/>
                        </a:spcBef>
                        <a:spcAft>
                          <a:spcPts val="0"/>
                        </a:spcAft>
                        <a:buClrTx/>
                        <a:buSzTx/>
                        <a:buFontTx/>
                        <a:buNone/>
                        <a:tabLst/>
                        <a:defRPr/>
                      </a:pPr>
                      <a:r>
                        <a:rPr lang="fi-FI" sz="700" b="0" dirty="0">
                          <a:solidFill>
                            <a:srgbClr val="231F20"/>
                          </a:solidFill>
                          <a:latin typeface="Montserrat Light"/>
                          <a:cs typeface="Montserrat Light"/>
                        </a:rPr>
                        <a:t>Raejuustoa L, </a:t>
                      </a:r>
                    </a:p>
                    <a:p>
                      <a:pPr marL="402590" marR="617220" lvl="0" indent="0" algn="ctr" defTabSz="914400" eaLnBrk="1" fontAlgn="auto" latinLnBrk="0" hangingPunct="1">
                        <a:lnSpc>
                          <a:spcPct val="119100"/>
                        </a:lnSpc>
                        <a:spcBef>
                          <a:spcPts val="75"/>
                        </a:spcBef>
                        <a:spcAft>
                          <a:spcPts val="0"/>
                        </a:spcAft>
                        <a:buClrTx/>
                        <a:buSzTx/>
                        <a:buFontTx/>
                        <a:buNone/>
                        <a:tabLst/>
                        <a:defRPr/>
                      </a:pPr>
                      <a:r>
                        <a:rPr lang="fi-FI" sz="700" b="0" spc="-25" dirty="0">
                          <a:solidFill>
                            <a:srgbClr val="231F20"/>
                          </a:solidFill>
                          <a:latin typeface="Montserrat Light"/>
                          <a:cs typeface="Montserrat Light"/>
                        </a:rPr>
                        <a:t>Voileivät juusto /kinkku</a:t>
                      </a:r>
                      <a:endParaRPr lang="fi-FI" sz="700" b="0" dirty="0">
                        <a:solidFill>
                          <a:srgbClr val="231F20"/>
                        </a:solidFill>
                        <a:latin typeface="Montserrat Light"/>
                        <a:cs typeface="Montserrat Light"/>
                      </a:endParaRPr>
                    </a:p>
                    <a:p>
                      <a:pPr marL="402590" marR="617220" lvl="0" indent="0" algn="ctr" defTabSz="914400" eaLnBrk="1" fontAlgn="auto" latinLnBrk="0" hangingPunct="1">
                        <a:lnSpc>
                          <a:spcPct val="119100"/>
                        </a:lnSpc>
                        <a:spcBef>
                          <a:spcPts val="75"/>
                        </a:spcBef>
                        <a:spcAft>
                          <a:spcPts val="0"/>
                        </a:spcAft>
                        <a:buClrTx/>
                        <a:buSzTx/>
                        <a:buFontTx/>
                        <a:buNone/>
                        <a:tabLst/>
                        <a:defRPr/>
                      </a:pPr>
                      <a:r>
                        <a:rPr lang="fi-FI" sz="700" b="0" dirty="0">
                          <a:solidFill>
                            <a:srgbClr val="231F20"/>
                          </a:solidFill>
                          <a:latin typeface="Montserrat Light"/>
                          <a:cs typeface="Montserrat Light"/>
                        </a:rPr>
                        <a:t>Tuorevihannekset</a:t>
                      </a:r>
                    </a:p>
                  </a:txBody>
                  <a:tcPr marL="0" marR="0" marT="4699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483870" marR="476250" algn="ctr">
                        <a:lnSpc>
                          <a:spcPct val="108300"/>
                        </a:lnSpc>
                      </a:pPr>
                      <a:r>
                        <a:rPr lang="fi-FI" sz="700" dirty="0">
                          <a:latin typeface="Montserrat Light"/>
                          <a:cs typeface="Montserrat Light"/>
                        </a:rPr>
                        <a:t>Marjarahka L,G</a:t>
                      </a:r>
                    </a:p>
                    <a:p>
                      <a:pPr marL="483870" marR="476250" algn="ctr">
                        <a:lnSpc>
                          <a:spcPct val="108300"/>
                        </a:lnSpc>
                      </a:pPr>
                      <a:r>
                        <a:rPr lang="fi-FI" sz="700" dirty="0">
                          <a:latin typeface="Montserrat Light"/>
                          <a:cs typeface="Montserrat Light"/>
                        </a:rPr>
                        <a:t>Juustoa,</a:t>
                      </a:r>
                    </a:p>
                    <a:p>
                      <a:pPr marL="483870" marR="476250" algn="ctr">
                        <a:lnSpc>
                          <a:spcPct val="108300"/>
                        </a:lnSpc>
                      </a:pPr>
                      <a:r>
                        <a:rPr lang="fi-FI" sz="700" dirty="0">
                          <a:latin typeface="Montserrat Light"/>
                          <a:cs typeface="Montserrat Light"/>
                        </a:rPr>
                        <a:t>Tuoretta Hedelmää</a:t>
                      </a:r>
                      <a:endParaRPr sz="700" dirty="0">
                        <a:latin typeface="Montserrat Light"/>
                        <a:cs typeface="Montserrat Light"/>
                      </a:endParaRP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extLst>
                  <a:ext uri="{0D108BD9-81ED-4DB2-BD59-A6C34878D82A}">
                    <a16:rowId xmlns:a16="http://schemas.microsoft.com/office/drawing/2014/main" val="10005"/>
                  </a:ext>
                </a:extLst>
              </a:tr>
              <a:tr h="852170">
                <a:tc>
                  <a:txBody>
                    <a:bodyPr/>
                    <a:lstStyle/>
                    <a:p>
                      <a:pPr>
                        <a:lnSpc>
                          <a:spcPct val="100000"/>
                        </a:lnSpc>
                      </a:pPr>
                      <a:endParaRPr sz="900">
                        <a:latin typeface="Times New Roman"/>
                        <a:cs typeface="Times New Roman"/>
                      </a:endParaRPr>
                    </a:p>
                    <a:p>
                      <a:pPr>
                        <a:lnSpc>
                          <a:spcPct val="100000"/>
                        </a:lnSpc>
                      </a:pPr>
                      <a:endParaRPr sz="900">
                        <a:latin typeface="Times New Roman"/>
                        <a:cs typeface="Times New Roman"/>
                      </a:endParaRPr>
                    </a:p>
                    <a:p>
                      <a:pPr>
                        <a:lnSpc>
                          <a:spcPct val="100000"/>
                        </a:lnSpc>
                        <a:spcBef>
                          <a:spcPts val="25"/>
                        </a:spcBef>
                      </a:pPr>
                      <a:endParaRPr sz="950">
                        <a:latin typeface="Times New Roman"/>
                        <a:cs typeface="Times New Roman"/>
                      </a:endParaRPr>
                    </a:p>
                    <a:p>
                      <a:pPr marL="176530">
                        <a:lnSpc>
                          <a:spcPct val="100000"/>
                        </a:lnSpc>
                        <a:spcBef>
                          <a:spcPts val="5"/>
                        </a:spcBef>
                      </a:pPr>
                      <a:r>
                        <a:rPr sz="700" b="1" spc="-25" dirty="0">
                          <a:solidFill>
                            <a:srgbClr val="113A58"/>
                          </a:solidFill>
                          <a:latin typeface="Montserrat SemiBold"/>
                          <a:cs typeface="Montserrat SemiBold"/>
                        </a:rPr>
                        <a:t>LA</a:t>
                      </a:r>
                      <a:endParaRPr sz="70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612140" marR="604520" indent="0" algn="ctr">
                        <a:lnSpc>
                          <a:spcPct val="100000"/>
                        </a:lnSpc>
                        <a:spcBef>
                          <a:spcPts val="100"/>
                        </a:spcBef>
                      </a:pPr>
                      <a:r>
                        <a:rPr lang="fi-FI" sz="700" b="0" spc="-10" dirty="0">
                          <a:solidFill>
                            <a:srgbClr val="231F20"/>
                          </a:solidFill>
                          <a:latin typeface="Montserrat Light"/>
                          <a:cs typeface="Montserrat Light"/>
                        </a:rPr>
                        <a:t>Vehnä</a:t>
                      </a:r>
                      <a:r>
                        <a:rPr lang="fi-FI" sz="700" b="0" dirty="0">
                          <a:solidFill>
                            <a:srgbClr val="231F20"/>
                          </a:solidFill>
                          <a:latin typeface="Montserrat Light"/>
                          <a:cs typeface="Montserrat Light"/>
                        </a:rPr>
                        <a:t>puuroa</a:t>
                      </a:r>
                      <a:r>
                        <a:rPr lang="fi-FI" sz="700" b="0" spc="50" dirty="0">
                          <a:solidFill>
                            <a:srgbClr val="231F20"/>
                          </a:solidFill>
                          <a:latin typeface="Montserrat Light"/>
                          <a:cs typeface="Montserrat Light"/>
                        </a:rPr>
                        <a:t> </a:t>
                      </a:r>
                      <a:r>
                        <a:rPr lang="fi-FI" sz="700" b="0" spc="-50" dirty="0">
                          <a:solidFill>
                            <a:srgbClr val="231F20"/>
                          </a:solidFill>
                          <a:latin typeface="Montserrat Light"/>
                          <a:cs typeface="Montserrat Light"/>
                        </a:rPr>
                        <a:t>M</a:t>
                      </a:r>
                    </a:p>
                    <a:p>
                      <a:pPr marL="620395" marR="613410" lvl="0" algn="ctr">
                        <a:lnSpc>
                          <a:spcPct val="100000"/>
                        </a:lnSpc>
                        <a:spcBef>
                          <a:spcPts val="100"/>
                        </a:spcBef>
                        <a:buNone/>
                      </a:pPr>
                      <a:r>
                        <a:rPr lang="fi-FI" sz="700" b="0" spc="-10" dirty="0">
                          <a:solidFill>
                            <a:srgbClr val="231F20"/>
                          </a:solidFill>
                          <a:latin typeface="Montserrat Light"/>
                          <a:cs typeface="Montserrat Light"/>
                        </a:rPr>
                        <a:t>Mehukeittoa  </a:t>
                      </a:r>
                    </a:p>
                    <a:p>
                      <a:pPr marL="620395" marR="613410" lvl="0" algn="ctr">
                        <a:lnSpc>
                          <a:spcPct val="100000"/>
                        </a:lnSpc>
                        <a:spcBef>
                          <a:spcPts val="100"/>
                        </a:spcBef>
                        <a:buNone/>
                      </a:pPr>
                      <a:r>
                        <a:rPr lang="fi-FI" sz="700" b="0" spc="-10" dirty="0">
                          <a:solidFill>
                            <a:srgbClr val="231F20"/>
                          </a:solidFill>
                          <a:latin typeface="Montserrat Light"/>
                          <a:cs typeface="Montserrat Light"/>
                        </a:rPr>
                        <a:t>Smoothie   </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Juustoa,</a:t>
                      </a:r>
                    </a:p>
                    <a:p>
                      <a:pPr marL="620395" marR="613410" lvl="0" algn="ctr">
                        <a:lnSpc>
                          <a:spcPct val="100000"/>
                        </a:lnSpc>
                        <a:spcBef>
                          <a:spcPts val="100"/>
                        </a:spcBef>
                        <a:buNone/>
                      </a:pPr>
                      <a:r>
                        <a:rPr lang="fi-FI" sz="700" b="0" spc="-10" dirty="0">
                          <a:solidFill>
                            <a:srgbClr val="231F20"/>
                          </a:solidFill>
                          <a:latin typeface="Montserrat Light"/>
                          <a:cs typeface="Montserrat Light"/>
                        </a:rPr>
                        <a:t>leikkelettä</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Tuorevihanneksia</a:t>
                      </a:r>
                      <a:endParaRPr lang="fi-FI" sz="700" dirty="0">
                        <a:latin typeface="Montserrat Light"/>
                        <a:cs typeface="Montserrat Light"/>
                      </a:endParaRPr>
                    </a:p>
                  </a:txBody>
                  <a:tcPr marL="0" marR="0" marT="381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251460" marR="378460" algn="ctr">
                        <a:lnSpc>
                          <a:spcPct val="108300"/>
                        </a:lnSpc>
                        <a:spcBef>
                          <a:spcPts val="0"/>
                        </a:spcBef>
                      </a:pPr>
                      <a:r>
                        <a:rPr lang="fi-FI" sz="700" b="0" spc="0" dirty="0">
                          <a:solidFill>
                            <a:srgbClr val="231F20"/>
                          </a:solidFill>
                          <a:latin typeface="Montserrat Light"/>
                          <a:cs typeface="Montserrat Light"/>
                        </a:rPr>
                        <a:t>Juuressosekeittoa L,G</a:t>
                      </a:r>
                    </a:p>
                    <a:p>
                      <a:pPr marL="251460" marR="378460" algn="ctr">
                        <a:lnSpc>
                          <a:spcPct val="108300"/>
                        </a:lnSpc>
                        <a:spcBef>
                          <a:spcPts val="0"/>
                        </a:spcBef>
                      </a:pPr>
                      <a:r>
                        <a:rPr lang="fi-FI" sz="700" b="0" spc="0" dirty="0">
                          <a:solidFill>
                            <a:srgbClr val="231F20"/>
                          </a:solidFill>
                          <a:latin typeface="Montserrat Light"/>
                        </a:rPr>
                        <a:t>Salaattijuustorouhetta L,G</a:t>
                      </a:r>
                      <a:endParaRPr lang="fi-FI" sz="800" dirty="0"/>
                    </a:p>
                    <a:p>
                      <a:pPr marL="251460" marR="378460" algn="ctr">
                        <a:lnSpc>
                          <a:spcPct val="108300"/>
                        </a:lnSpc>
                        <a:spcBef>
                          <a:spcPts val="0"/>
                        </a:spcBef>
                      </a:pPr>
                      <a:r>
                        <a:rPr lang="fi-FI" sz="700" b="0" spc="0" dirty="0">
                          <a:solidFill>
                            <a:srgbClr val="231F20"/>
                          </a:solidFill>
                          <a:latin typeface="Montserrat Light"/>
                          <a:cs typeface="Montserrat Light"/>
                        </a:rPr>
                        <a:t>Omena-kaurapaistos M ja vaniljakastiketta L,G</a:t>
                      </a:r>
                    </a:p>
                    <a:p>
                      <a:pPr marL="251460" marR="204470" indent="0" algn="ctr">
                        <a:lnSpc>
                          <a:spcPct val="108000"/>
                        </a:lnSpc>
                        <a:spcBef>
                          <a:spcPts val="0"/>
                        </a:spcBef>
                      </a:pPr>
                      <a:r>
                        <a:rPr lang="fi-FI" sz="700" b="0" dirty="0">
                          <a:solidFill>
                            <a:srgbClr val="231F20"/>
                          </a:solidFill>
                          <a:latin typeface="Montserrat Light"/>
                          <a:cs typeface="Montserrat Light"/>
                        </a:rPr>
                        <a:t>Tuorevihanneksia</a:t>
                      </a:r>
                    </a:p>
                  </a:txBody>
                  <a:tcPr marL="0" marR="0" marT="4826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180000" marR="204470" indent="0" algn="ctr">
                        <a:lnSpc>
                          <a:spcPct val="108300"/>
                        </a:lnSpc>
                      </a:pPr>
                      <a:r>
                        <a:rPr lang="fi-FI" sz="700" b="0" dirty="0">
                          <a:solidFill>
                            <a:schemeClr val="tx1"/>
                          </a:solidFill>
                          <a:latin typeface="Montserrat Light"/>
                          <a:cs typeface="Montserrat Light"/>
                        </a:rPr>
                        <a:t>Kahvia</a:t>
                      </a:r>
                      <a:r>
                        <a:rPr lang="fi-FI" sz="700" b="0" spc="5" dirty="0">
                          <a:solidFill>
                            <a:schemeClr val="tx1"/>
                          </a:solidFill>
                          <a:latin typeface="Montserrat Light"/>
                          <a:cs typeface="Montserrat Light"/>
                        </a:rPr>
                        <a:t> </a:t>
                      </a:r>
                      <a:r>
                        <a:rPr lang="fi-FI" sz="700" b="0" dirty="0">
                          <a:solidFill>
                            <a:schemeClr val="tx1"/>
                          </a:solidFill>
                          <a:latin typeface="Montserrat Light"/>
                          <a:cs typeface="Montserrat Light"/>
                        </a:rPr>
                        <a:t>ja</a:t>
                      </a:r>
                      <a:r>
                        <a:rPr lang="fi-FI" sz="700" b="0" spc="5" dirty="0">
                          <a:solidFill>
                            <a:schemeClr val="tx1"/>
                          </a:solidFill>
                          <a:latin typeface="Montserrat Light"/>
                          <a:cs typeface="Montserrat Light"/>
                        </a:rPr>
                        <a:t> </a:t>
                      </a:r>
                      <a:r>
                        <a:rPr lang="fi-FI" sz="700" b="0" spc="-10" dirty="0">
                          <a:solidFill>
                            <a:schemeClr val="tx1"/>
                          </a:solidFill>
                          <a:latin typeface="Montserrat Light"/>
                          <a:cs typeface="Montserrat Light"/>
                        </a:rPr>
                        <a:t>teetä</a:t>
                      </a:r>
                    </a:p>
                    <a:p>
                      <a:pPr marL="180000" marR="204470" indent="0" algn="ctr">
                        <a:lnSpc>
                          <a:spcPct val="108300"/>
                        </a:lnSpc>
                      </a:pPr>
                      <a:r>
                        <a:rPr lang="fi-FI" sz="700" b="0" strike="noStrike" spc="-50" dirty="0">
                          <a:solidFill>
                            <a:schemeClr val="tx1"/>
                          </a:solidFill>
                          <a:latin typeface="Montserrat Light"/>
                          <a:cs typeface="Montserrat Light"/>
                        </a:rPr>
                        <a:t>Kahvikakkua  L</a:t>
                      </a:r>
                      <a:endParaRPr sz="700" strike="noStrike" dirty="0">
                        <a:solidFill>
                          <a:schemeClr val="tx1"/>
                        </a:solidFill>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360000" marR="683260" algn="ctr">
                        <a:lnSpc>
                          <a:spcPct val="108300"/>
                        </a:lnSpc>
                        <a:spcBef>
                          <a:spcPts val="100"/>
                        </a:spcBef>
                      </a:pPr>
                      <a:r>
                        <a:rPr lang="fi-FI" sz="700" b="0" spc="-15" dirty="0">
                          <a:solidFill>
                            <a:srgbClr val="231F20"/>
                          </a:solidFill>
                          <a:latin typeface="Montserrat Light"/>
                          <a:cs typeface="Montserrat Light"/>
                        </a:rPr>
                        <a:t>Palapaistia M,,G</a:t>
                      </a:r>
                    </a:p>
                    <a:p>
                      <a:pPr marL="360000" marR="683260" algn="ctr">
                        <a:lnSpc>
                          <a:spcPct val="108300"/>
                        </a:lnSpc>
                        <a:spcBef>
                          <a:spcPts val="100"/>
                        </a:spcBef>
                      </a:pPr>
                      <a:r>
                        <a:rPr lang="fi-FI" sz="700" b="0" spc="-15" dirty="0">
                          <a:solidFill>
                            <a:srgbClr val="231F20"/>
                          </a:solidFill>
                          <a:latin typeface="Montserrat Light"/>
                          <a:cs typeface="Montserrat Light"/>
                        </a:rPr>
                        <a:t>Perunasosetta L,G</a:t>
                      </a:r>
                    </a:p>
                    <a:p>
                      <a:pPr marL="360000" marR="683260" algn="ctr">
                        <a:lnSpc>
                          <a:spcPct val="108300"/>
                        </a:lnSpc>
                        <a:spcBef>
                          <a:spcPts val="100"/>
                        </a:spcBef>
                      </a:pPr>
                      <a:r>
                        <a:rPr lang="fi-FI" sz="700" b="0" spc="-15" dirty="0">
                          <a:solidFill>
                            <a:srgbClr val="231F20"/>
                          </a:solidFill>
                          <a:latin typeface="Montserrat Light"/>
                          <a:cs typeface="Montserrat Light"/>
                        </a:rPr>
                        <a:t>Mansikkakiisseliä M,G ja kermavaahtoa L,G</a:t>
                      </a:r>
                    </a:p>
                    <a:p>
                      <a:pPr marL="402590" marR="617220" lvl="0" indent="0" algn="ctr" defTabSz="914400" eaLnBrk="1" fontAlgn="auto" latinLnBrk="0" hangingPunct="1">
                        <a:lnSpc>
                          <a:spcPct val="119100"/>
                        </a:lnSpc>
                        <a:spcBef>
                          <a:spcPts val="75"/>
                        </a:spcBef>
                        <a:spcAft>
                          <a:spcPts val="0"/>
                        </a:spcAft>
                        <a:buClrTx/>
                        <a:buSzTx/>
                        <a:buFontTx/>
                        <a:buNone/>
                        <a:tabLst/>
                        <a:defRPr/>
                      </a:pPr>
                      <a:r>
                        <a:rPr lang="fi-FI" sz="700" b="0" dirty="0">
                          <a:solidFill>
                            <a:srgbClr val="231F20"/>
                          </a:solidFill>
                          <a:latin typeface="Montserrat Light"/>
                          <a:cs typeface="Montserrat Light"/>
                        </a:rPr>
                        <a:t>Salaattivalikoima</a:t>
                      </a:r>
                    </a:p>
                  </a:txBody>
                  <a:tcPr marL="0" marR="0" marT="317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514350" marR="507365" algn="ctr">
                        <a:lnSpc>
                          <a:spcPct val="108300"/>
                        </a:lnSpc>
                      </a:pPr>
                      <a:r>
                        <a:rPr lang="fi-FI" sz="700" b="0" dirty="0">
                          <a:solidFill>
                            <a:srgbClr val="231F20"/>
                          </a:solidFill>
                          <a:latin typeface="Montserrat Light"/>
                          <a:cs typeface="Montserrat Light"/>
                        </a:rPr>
                        <a:t>Jogurttia, viiliä</a:t>
                      </a:r>
                      <a:endParaRPr lang="fi-FI" sz="700" b="0" spc="500" dirty="0">
                        <a:solidFill>
                          <a:srgbClr val="231F20"/>
                        </a:solidFill>
                        <a:latin typeface="Montserrat Light"/>
                        <a:cs typeface="Montserrat Light"/>
                      </a:endParaRPr>
                    </a:p>
                    <a:p>
                      <a:pPr marL="514350" marR="507365" algn="ctr">
                        <a:lnSpc>
                          <a:spcPct val="108300"/>
                        </a:lnSpc>
                      </a:pPr>
                      <a:r>
                        <a:rPr sz="700" b="0" spc="-10" dirty="0" err="1">
                          <a:solidFill>
                            <a:srgbClr val="231F20"/>
                          </a:solidFill>
                          <a:latin typeface="Montserrat Light"/>
                          <a:cs typeface="Montserrat Light"/>
                        </a:rPr>
                        <a:t>Leikkelettä</a:t>
                      </a:r>
                      <a:r>
                        <a:rPr lang="fi-FI" sz="700" b="0" spc="-10" dirty="0">
                          <a:solidFill>
                            <a:srgbClr val="231F20"/>
                          </a:solidFill>
                          <a:latin typeface="Montserrat Light"/>
                          <a:cs typeface="Montserrat Light"/>
                        </a:rPr>
                        <a:t>, juustoa</a:t>
                      </a:r>
                      <a:endParaRPr sz="700" dirty="0">
                        <a:latin typeface="Montserrat Light"/>
                        <a:cs typeface="Montserrat Light"/>
                      </a:endParaRPr>
                    </a:p>
                    <a:p>
                      <a:pPr marL="493395" marR="485775" algn="ctr">
                        <a:lnSpc>
                          <a:spcPct val="108300"/>
                        </a:lnSpc>
                      </a:pPr>
                      <a:r>
                        <a:rPr sz="700" b="0" dirty="0" err="1">
                          <a:solidFill>
                            <a:srgbClr val="231F20"/>
                          </a:solidFill>
                          <a:latin typeface="Montserrat Light"/>
                          <a:cs typeface="Montserrat Light"/>
                        </a:rPr>
                        <a:t>Tuoretta</a:t>
                      </a:r>
                      <a:r>
                        <a:rPr sz="700" b="0" spc="-5" dirty="0">
                          <a:solidFill>
                            <a:srgbClr val="231F20"/>
                          </a:solidFill>
                          <a:latin typeface="Montserrat Light"/>
                          <a:cs typeface="Montserrat Light"/>
                        </a:rPr>
                        <a:t> </a:t>
                      </a:r>
                      <a:r>
                        <a:rPr sz="700" b="0" spc="-10" dirty="0" err="1">
                          <a:solidFill>
                            <a:srgbClr val="231F20"/>
                          </a:solidFill>
                          <a:latin typeface="Montserrat Light"/>
                          <a:cs typeface="Montserrat Light"/>
                        </a:rPr>
                        <a:t>hedelmää</a:t>
                      </a:r>
                      <a:endParaRPr sz="700" dirty="0">
                        <a:latin typeface="Montserrat Light"/>
                        <a:cs typeface="Montserrat Light"/>
                      </a:endParaRPr>
                    </a:p>
                  </a:txBody>
                  <a:tcPr marL="0" marR="0" marT="317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extLst>
                  <a:ext uri="{0D108BD9-81ED-4DB2-BD59-A6C34878D82A}">
                    <a16:rowId xmlns:a16="http://schemas.microsoft.com/office/drawing/2014/main" val="10006"/>
                  </a:ext>
                </a:extLst>
              </a:tr>
              <a:tr h="781685">
                <a:tc>
                  <a:txBody>
                    <a:bodyPr/>
                    <a:lstStyle/>
                    <a:p>
                      <a:pPr>
                        <a:lnSpc>
                          <a:spcPct val="100000"/>
                        </a:lnSpc>
                      </a:pPr>
                      <a:endParaRPr sz="900">
                        <a:latin typeface="Times New Roman"/>
                        <a:cs typeface="Times New Roman"/>
                      </a:endParaRPr>
                    </a:p>
                    <a:p>
                      <a:pPr>
                        <a:lnSpc>
                          <a:spcPct val="100000"/>
                        </a:lnSpc>
                      </a:pPr>
                      <a:endParaRPr sz="900">
                        <a:latin typeface="Times New Roman"/>
                        <a:cs typeface="Times New Roman"/>
                      </a:endParaRPr>
                    </a:p>
                    <a:p>
                      <a:pPr marL="173355">
                        <a:lnSpc>
                          <a:spcPct val="100000"/>
                        </a:lnSpc>
                        <a:spcBef>
                          <a:spcPts val="660"/>
                        </a:spcBef>
                      </a:pPr>
                      <a:r>
                        <a:rPr sz="700" b="1" spc="-25" dirty="0">
                          <a:solidFill>
                            <a:srgbClr val="113A58"/>
                          </a:solidFill>
                          <a:latin typeface="Montserrat SemiBold"/>
                          <a:cs typeface="Montserrat SemiBold"/>
                        </a:rPr>
                        <a:t>SU</a:t>
                      </a:r>
                      <a:endParaRPr sz="70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611505" marR="603885" indent="0" algn="ctr">
                        <a:lnSpc>
                          <a:spcPct val="100000"/>
                        </a:lnSpc>
                        <a:spcBef>
                          <a:spcPts val="100"/>
                        </a:spcBef>
                      </a:pPr>
                      <a:r>
                        <a:rPr lang="fi-FI" sz="700" b="0" spc="-10" dirty="0">
                          <a:solidFill>
                            <a:srgbClr val="231F20"/>
                          </a:solidFill>
                          <a:latin typeface="Montserrat Light"/>
                          <a:cs typeface="Montserrat Light"/>
                        </a:rPr>
                        <a:t>Riisipuuroa L,G</a:t>
                      </a:r>
                    </a:p>
                    <a:p>
                      <a:pPr marL="620395" marR="613410" lvl="0" algn="ctr">
                        <a:lnSpc>
                          <a:spcPct val="100000"/>
                        </a:lnSpc>
                        <a:spcBef>
                          <a:spcPts val="100"/>
                        </a:spcBef>
                        <a:buNone/>
                      </a:pPr>
                      <a:r>
                        <a:rPr lang="fi-FI" sz="700" b="0" spc="-10" dirty="0">
                          <a:solidFill>
                            <a:srgbClr val="231F20"/>
                          </a:solidFill>
                          <a:latin typeface="Montserrat Light"/>
                          <a:cs typeface="Montserrat Light"/>
                        </a:rPr>
                        <a:t>Mehukeittoa  </a:t>
                      </a:r>
                    </a:p>
                    <a:p>
                      <a:pPr marL="620395" marR="613410" lvl="0" algn="ctr">
                        <a:lnSpc>
                          <a:spcPct val="100000"/>
                        </a:lnSpc>
                        <a:spcBef>
                          <a:spcPts val="100"/>
                        </a:spcBef>
                        <a:buNone/>
                      </a:pPr>
                      <a:r>
                        <a:rPr lang="fi-FI" sz="700" b="0" spc="-10" dirty="0">
                          <a:solidFill>
                            <a:srgbClr val="231F20"/>
                          </a:solidFill>
                          <a:latin typeface="Montserrat Light"/>
                          <a:cs typeface="Montserrat Light"/>
                        </a:rPr>
                        <a:t>Smoothie   </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Juustoa,</a:t>
                      </a:r>
                    </a:p>
                    <a:p>
                      <a:pPr marL="620395" marR="613410" lvl="0" algn="ctr">
                        <a:lnSpc>
                          <a:spcPct val="100000"/>
                        </a:lnSpc>
                        <a:spcBef>
                          <a:spcPts val="100"/>
                        </a:spcBef>
                        <a:buNone/>
                      </a:pPr>
                      <a:r>
                        <a:rPr lang="fi-FI" sz="700" b="0" spc="-10" dirty="0">
                          <a:solidFill>
                            <a:srgbClr val="231F20"/>
                          </a:solidFill>
                          <a:latin typeface="Montserrat Light"/>
                          <a:cs typeface="Montserrat Light"/>
                        </a:rPr>
                        <a:t>leikkelettä</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Tuorevihanneksia</a:t>
                      </a:r>
                      <a:endParaRPr lang="fi-FI" sz="700" dirty="0">
                        <a:latin typeface="Montserrat Light"/>
                        <a:cs typeface="Montserrat Light"/>
                      </a:endParaRPr>
                    </a:p>
                    <a:p>
                      <a:pPr marL="612140" marR="604520" indent="0" algn="ctr">
                        <a:lnSpc>
                          <a:spcPct val="100000"/>
                        </a:lnSpc>
                        <a:spcBef>
                          <a:spcPts val="100"/>
                        </a:spcBef>
                      </a:pP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11505" marR="603885" indent="0" algn="ctr">
                        <a:lnSpc>
                          <a:spcPct val="100000"/>
                        </a:lnSpc>
                        <a:spcBef>
                          <a:spcPts val="100"/>
                        </a:spcBef>
                      </a:pPr>
                      <a:endParaRPr lang="fi-FI" sz="700" b="0" spc="-10" dirty="0">
                        <a:solidFill>
                          <a:srgbClr val="231F20"/>
                        </a:solidFill>
                        <a:latin typeface="Montserrat Light"/>
                        <a:cs typeface="Montserrat Light"/>
                      </a:endParaRPr>
                    </a:p>
                    <a:p>
                      <a:pPr marL="611505" marR="603885" indent="0" algn="ctr">
                        <a:lnSpc>
                          <a:spcPct val="100000"/>
                        </a:lnSpc>
                        <a:spcBef>
                          <a:spcPts val="100"/>
                        </a:spcBef>
                      </a:pPr>
                      <a:endParaRPr lang="fi-FI" sz="700" b="0" spc="-10" dirty="0">
                        <a:solidFill>
                          <a:srgbClr val="231F20"/>
                        </a:solidFill>
                        <a:latin typeface="Montserrat Light"/>
                        <a:cs typeface="Montserrat Light"/>
                      </a:endParaRPr>
                    </a:p>
                    <a:p>
                      <a:pPr marL="611505" marR="603885" indent="0" algn="ctr">
                        <a:lnSpc>
                          <a:spcPct val="100000"/>
                        </a:lnSpc>
                        <a:spcBef>
                          <a:spcPts val="100"/>
                        </a:spcBef>
                      </a:pPr>
                      <a:r>
                        <a:rPr lang="fi-FI" sz="700" b="0" spc="-10" dirty="0">
                          <a:solidFill>
                            <a:srgbClr val="231F20"/>
                          </a:solidFill>
                          <a:latin typeface="Montserrat Light"/>
                          <a:cs typeface="Montserrat Light"/>
                        </a:rPr>
                        <a:t> </a:t>
                      </a:r>
                      <a:endParaRPr lang="en-US" dirty="0"/>
                    </a:p>
                  </a:txBody>
                  <a:tcPr marL="0" marR="0" marT="4699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251460" marR="204470" indent="0" algn="ctr">
                        <a:lnSpc>
                          <a:spcPct val="108000"/>
                        </a:lnSpc>
                        <a:spcBef>
                          <a:spcPts val="0"/>
                        </a:spcBef>
                      </a:pPr>
                      <a:r>
                        <a:rPr lang="fi-FI" sz="700" b="0" spc="0" dirty="0" err="1">
                          <a:solidFill>
                            <a:srgbClr val="231F20"/>
                          </a:solidFill>
                          <a:latin typeface="Montserrat Light"/>
                          <a:cs typeface="Montserrat Light"/>
                        </a:rPr>
                        <a:t>Kaalikääreyleet</a:t>
                      </a:r>
                      <a:r>
                        <a:rPr lang="fi-FI" sz="700" b="0" spc="0" dirty="0">
                          <a:solidFill>
                            <a:srgbClr val="231F20"/>
                          </a:solidFill>
                          <a:latin typeface="Montserrat Light"/>
                          <a:cs typeface="Montserrat Light"/>
                        </a:rPr>
                        <a:t> L,G</a:t>
                      </a:r>
                    </a:p>
                    <a:p>
                      <a:pPr marL="251460" marR="204470" indent="0" algn="ctr">
                        <a:lnSpc>
                          <a:spcPct val="108000"/>
                        </a:lnSpc>
                        <a:spcBef>
                          <a:spcPts val="0"/>
                        </a:spcBef>
                      </a:pPr>
                      <a:r>
                        <a:rPr lang="fi-FI" sz="700" b="0" spc="0" dirty="0">
                          <a:solidFill>
                            <a:srgbClr val="231F20"/>
                          </a:solidFill>
                          <a:latin typeface="Montserrat Light"/>
                          <a:cs typeface="Montserrat Light"/>
                        </a:rPr>
                        <a:t>Ruskeaa kastiketta G,L</a:t>
                      </a:r>
                    </a:p>
                    <a:p>
                      <a:pPr marL="252000" marR="240029" indent="-635" algn="ctr">
                        <a:lnSpc>
                          <a:spcPct val="108000"/>
                        </a:lnSpc>
                      </a:pPr>
                      <a:r>
                        <a:rPr lang="fi-FI" sz="700" b="0" spc="0" dirty="0">
                          <a:solidFill>
                            <a:srgbClr val="231F20"/>
                          </a:solidFill>
                          <a:latin typeface="Montserrat Light"/>
                          <a:cs typeface="Montserrat Light"/>
                        </a:rPr>
                        <a:t>Perunoita, perunasosetta L,G</a:t>
                      </a:r>
                    </a:p>
                    <a:p>
                      <a:pPr marL="252000" marR="240029" indent="-635" algn="ctr">
                        <a:lnSpc>
                          <a:spcPct val="108000"/>
                        </a:lnSpc>
                      </a:pPr>
                      <a:r>
                        <a:rPr lang="fi-FI" sz="700" b="0" spc="0" dirty="0">
                          <a:solidFill>
                            <a:srgbClr val="231F20"/>
                          </a:solidFill>
                          <a:latin typeface="Montserrat Light"/>
                          <a:cs typeface="Montserrat Light"/>
                        </a:rPr>
                        <a:t>Jäätelöä L,G ja suklaakastiketta</a:t>
                      </a:r>
                    </a:p>
                    <a:p>
                      <a:pPr marL="402590" marR="617220" lvl="0" indent="0" algn="ctr" defTabSz="914400" eaLnBrk="1" fontAlgn="auto" latinLnBrk="0" hangingPunct="1">
                        <a:lnSpc>
                          <a:spcPct val="119100"/>
                        </a:lnSpc>
                        <a:spcBef>
                          <a:spcPts val="75"/>
                        </a:spcBef>
                        <a:spcAft>
                          <a:spcPts val="0"/>
                        </a:spcAft>
                        <a:buClrTx/>
                        <a:buSzTx/>
                        <a:buFontTx/>
                        <a:buNone/>
                        <a:tabLst/>
                        <a:defRPr/>
                      </a:pPr>
                      <a:r>
                        <a:rPr lang="fi-FI" sz="700" b="0" dirty="0">
                          <a:solidFill>
                            <a:srgbClr val="231F20"/>
                          </a:solidFill>
                          <a:latin typeface="Montserrat Light"/>
                          <a:cs typeface="Montserrat Light"/>
                        </a:rPr>
                        <a:t>       Salaattivalikoima</a:t>
                      </a:r>
                    </a:p>
                    <a:p>
                      <a:pPr marL="433070" marR="425450" lvl="0" indent="-635" algn="ctr" defTabSz="914400" eaLnBrk="1" fontAlgn="auto" latinLnBrk="0" hangingPunct="1">
                        <a:lnSpc>
                          <a:spcPct val="100000"/>
                        </a:lnSpc>
                        <a:spcBef>
                          <a:spcPts val="100"/>
                        </a:spcBef>
                        <a:spcAft>
                          <a:spcPts val="0"/>
                        </a:spcAft>
                        <a:buClrTx/>
                        <a:buSzTx/>
                        <a:buFontTx/>
                        <a:buNone/>
                        <a:tabLst/>
                        <a:defRPr/>
                      </a:pPr>
                      <a:endParaRPr lang="fi-FI" sz="700" b="0" dirty="0">
                        <a:solidFill>
                          <a:srgbClr val="231F20"/>
                        </a:solidFill>
                        <a:latin typeface="Montserrat Light"/>
                        <a:cs typeface="Montserrat Light"/>
                      </a:endParaRPr>
                    </a:p>
                    <a:p>
                      <a:pPr marL="433070" marR="425450" lvl="0" indent="-635" algn="ctr">
                        <a:lnSpc>
                          <a:spcPct val="100000"/>
                        </a:lnSpc>
                        <a:spcBef>
                          <a:spcPts val="100"/>
                        </a:spcBef>
                        <a:buNone/>
                      </a:pPr>
                      <a:endParaRPr sz="700" dirty="0">
                        <a:latin typeface="Montserrat Light"/>
                        <a:cs typeface="Montserrat Light"/>
                      </a:endParaRPr>
                    </a:p>
                  </a:txBody>
                  <a:tcPr marL="0" marR="0" marT="4699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algn="ctr">
                        <a:lnSpc>
                          <a:spcPct val="100000"/>
                        </a:lnSpc>
                      </a:pPr>
                      <a:endParaRPr sz="800" dirty="0">
                        <a:latin typeface="Times New Roman"/>
                        <a:cs typeface="Times New Roman"/>
                      </a:endParaRPr>
                    </a:p>
                    <a:p>
                      <a:pPr algn="ctr">
                        <a:lnSpc>
                          <a:spcPct val="100000"/>
                        </a:lnSpc>
                        <a:spcBef>
                          <a:spcPts val="5"/>
                        </a:spcBef>
                      </a:pPr>
                      <a:endParaRPr sz="1100" dirty="0">
                        <a:latin typeface="Times New Roman"/>
                        <a:cs typeface="Times New Roman"/>
                      </a:endParaRPr>
                    </a:p>
                    <a:p>
                      <a:pPr marL="384810" marR="376555" indent="36830" algn="ctr">
                        <a:lnSpc>
                          <a:spcPct val="108300"/>
                        </a:lnSpc>
                      </a:pPr>
                      <a:r>
                        <a:rPr sz="700" b="0" dirty="0">
                          <a:solidFill>
                            <a:srgbClr val="231F20"/>
                          </a:solidFill>
                          <a:latin typeface="Montserrat Light"/>
                          <a:cs typeface="Montserrat Light"/>
                        </a:rPr>
                        <a:t>Kahvia</a:t>
                      </a:r>
                      <a:r>
                        <a:rPr sz="700" b="0" spc="5" dirty="0">
                          <a:solidFill>
                            <a:srgbClr val="231F20"/>
                          </a:solidFill>
                          <a:latin typeface="Montserrat Light"/>
                          <a:cs typeface="Montserrat Light"/>
                        </a:rPr>
                        <a:t> </a:t>
                      </a:r>
                      <a:r>
                        <a:rPr sz="700" b="0" dirty="0">
                          <a:solidFill>
                            <a:srgbClr val="231F20"/>
                          </a:solidFill>
                          <a:latin typeface="Montserrat Light"/>
                          <a:cs typeface="Montserrat Light"/>
                        </a:rPr>
                        <a:t>ja</a:t>
                      </a:r>
                      <a:r>
                        <a:rPr sz="700" b="0" spc="5" dirty="0">
                          <a:solidFill>
                            <a:srgbClr val="231F20"/>
                          </a:solidFill>
                          <a:latin typeface="Montserrat Light"/>
                          <a:cs typeface="Montserrat Light"/>
                        </a:rPr>
                        <a:t> </a:t>
                      </a:r>
                      <a:r>
                        <a:rPr sz="700" b="0" spc="-10" dirty="0">
                          <a:solidFill>
                            <a:srgbClr val="231F20"/>
                          </a:solidFill>
                          <a:latin typeface="Montserrat Light"/>
                          <a:cs typeface="Montserrat Light"/>
                        </a:rPr>
                        <a:t>teetä</a:t>
                      </a:r>
                      <a:r>
                        <a:rPr sz="700" b="0" spc="500" dirty="0">
                          <a:solidFill>
                            <a:srgbClr val="231F20"/>
                          </a:solidFill>
                          <a:latin typeface="Montserrat Light"/>
                          <a:cs typeface="Montserrat Light"/>
                        </a:rPr>
                        <a:t> </a:t>
                      </a:r>
                      <a:r>
                        <a:rPr sz="700" b="0" dirty="0">
                          <a:solidFill>
                            <a:srgbClr val="231F20"/>
                          </a:solidFill>
                          <a:latin typeface="Montserrat Light"/>
                          <a:cs typeface="Montserrat Light"/>
                        </a:rPr>
                        <a:t>Toscapiirakkaa</a:t>
                      </a:r>
                      <a:r>
                        <a:rPr sz="700" b="0" spc="-35" dirty="0">
                          <a:solidFill>
                            <a:srgbClr val="231F20"/>
                          </a:solidFill>
                          <a:latin typeface="Montserrat Light"/>
                          <a:cs typeface="Montserrat Light"/>
                        </a:rPr>
                        <a:t> </a:t>
                      </a:r>
                      <a:r>
                        <a:rPr sz="700" b="0" spc="-50" dirty="0">
                          <a:solidFill>
                            <a:srgbClr val="231F20"/>
                          </a:solidFill>
                          <a:latin typeface="Montserrat Light"/>
                          <a:cs typeface="Montserrat Light"/>
                        </a:rPr>
                        <a:t>L</a:t>
                      </a:r>
                      <a:endParaRPr sz="700" dirty="0">
                        <a:latin typeface="Montserrat Light"/>
                        <a:cs typeface="Montserrat Light"/>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217170" marR="208915" algn="ctr">
                        <a:lnSpc>
                          <a:spcPct val="108300"/>
                        </a:lnSpc>
                      </a:pPr>
                      <a:r>
                        <a:rPr sz="700" b="0" dirty="0" err="1">
                          <a:solidFill>
                            <a:srgbClr val="231F20"/>
                          </a:solidFill>
                          <a:latin typeface="Montserrat Light"/>
                          <a:cs typeface="Montserrat Light"/>
                        </a:rPr>
                        <a:t>Kermaista</a:t>
                      </a:r>
                      <a:r>
                        <a:rPr sz="700" b="0" dirty="0">
                          <a:solidFill>
                            <a:srgbClr val="231F20"/>
                          </a:solidFill>
                          <a:latin typeface="Montserrat Light"/>
                          <a:cs typeface="Montserrat Light"/>
                        </a:rPr>
                        <a:t> </a:t>
                      </a:r>
                      <a:r>
                        <a:rPr lang="fi-FI" sz="700" b="0" dirty="0">
                          <a:solidFill>
                            <a:srgbClr val="231F20"/>
                          </a:solidFill>
                          <a:latin typeface="Montserrat Light"/>
                          <a:cs typeface="Montserrat Light"/>
                        </a:rPr>
                        <a:t>lohi</a:t>
                      </a:r>
                      <a:r>
                        <a:rPr sz="700" b="0" dirty="0">
                          <a:solidFill>
                            <a:srgbClr val="231F20"/>
                          </a:solidFill>
                          <a:latin typeface="Montserrat Light"/>
                          <a:cs typeface="Montserrat Light"/>
                        </a:rPr>
                        <a:t>keittoa </a:t>
                      </a:r>
                      <a:r>
                        <a:rPr sz="700" b="0" spc="-25" dirty="0">
                          <a:solidFill>
                            <a:srgbClr val="231F20"/>
                          </a:solidFill>
                          <a:latin typeface="Montserrat Light"/>
                          <a:cs typeface="Montserrat Light"/>
                        </a:rPr>
                        <a:t>L,G</a:t>
                      </a:r>
                      <a:endParaRPr lang="fi-FI" sz="700" b="0" spc="-25" dirty="0">
                        <a:solidFill>
                          <a:srgbClr val="231F20"/>
                        </a:solidFill>
                        <a:latin typeface="Montserrat Light"/>
                        <a:cs typeface="Montserrat Light"/>
                      </a:endParaRPr>
                    </a:p>
                    <a:p>
                      <a:pPr marL="217170" marR="208915" lvl="0" indent="0" algn="ctr" defTabSz="914400" eaLnBrk="1" fontAlgn="auto" latinLnBrk="0" hangingPunct="1">
                        <a:lnSpc>
                          <a:spcPct val="108300"/>
                        </a:lnSpc>
                        <a:spcBef>
                          <a:spcPts val="0"/>
                        </a:spcBef>
                        <a:spcAft>
                          <a:spcPts val="0"/>
                        </a:spcAft>
                        <a:buClrTx/>
                        <a:buSzTx/>
                        <a:buFontTx/>
                        <a:buNone/>
                        <a:tabLst/>
                        <a:defRPr/>
                      </a:pPr>
                      <a:r>
                        <a:rPr lang="fi-FI" sz="700" b="0" spc="-25" dirty="0">
                          <a:solidFill>
                            <a:srgbClr val="231F20"/>
                          </a:solidFill>
                          <a:latin typeface="Montserrat Light"/>
                          <a:cs typeface="Montserrat Light"/>
                        </a:rPr>
                        <a:t>Voileivät juusto /kinkku</a:t>
                      </a:r>
                    </a:p>
                    <a:p>
                      <a:pPr marL="217170" marR="208915" algn="ctr">
                        <a:lnSpc>
                          <a:spcPct val="108300"/>
                        </a:lnSpc>
                      </a:pPr>
                      <a:r>
                        <a:rPr lang="fi-FI" sz="700" b="0" spc="-25" dirty="0">
                          <a:solidFill>
                            <a:srgbClr val="231F20"/>
                          </a:solidFill>
                          <a:latin typeface="Montserrat Light"/>
                          <a:cs typeface="Montserrat Light"/>
                        </a:rPr>
                        <a:t>Tuorevihanneksia</a:t>
                      </a:r>
                      <a:endParaRPr lang="fi-FI" sz="700" b="0" dirty="0">
                        <a:solidFill>
                          <a:srgbClr val="231F20"/>
                        </a:solidFill>
                        <a:latin typeface="Montserrat Light"/>
                        <a:cs typeface="Montserrat Light"/>
                      </a:endParaRPr>
                    </a:p>
                    <a:p>
                      <a:pPr marL="217170" marR="208915" algn="ctr">
                        <a:lnSpc>
                          <a:spcPct val="108300"/>
                        </a:lnSpc>
                      </a:pPr>
                      <a:endParaRPr sz="700" dirty="0">
                        <a:latin typeface="Montserrat Light"/>
                        <a:cs typeface="Montserrat Light"/>
                      </a:endParaRP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432000" marR="344170" indent="-267970" algn="ctr">
                        <a:lnSpc>
                          <a:spcPct val="119100"/>
                        </a:lnSpc>
                        <a:spcBef>
                          <a:spcPts val="0"/>
                        </a:spcBef>
                      </a:pPr>
                      <a:r>
                        <a:rPr lang="fi-FI" sz="700" b="0" dirty="0">
                          <a:solidFill>
                            <a:srgbClr val="231F20"/>
                          </a:solidFill>
                          <a:latin typeface="Montserrat Light"/>
                          <a:cs typeface="Montserrat Light"/>
                        </a:rPr>
                        <a:t>Lihapiiras L</a:t>
                      </a:r>
                      <a:endParaRPr lang="fi-FI" sz="700" b="0" spc="0" noProof="0" dirty="0">
                        <a:solidFill>
                          <a:schemeClr val="tx1"/>
                        </a:solidFill>
                        <a:latin typeface="Montserrat Light"/>
                        <a:cs typeface="Montserrat Light"/>
                      </a:endParaRPr>
                    </a:p>
                    <a:p>
                      <a:pPr marL="432000" marR="344170" indent="-267970" algn="ctr">
                        <a:lnSpc>
                          <a:spcPct val="119100"/>
                        </a:lnSpc>
                        <a:spcBef>
                          <a:spcPts val="0"/>
                        </a:spcBef>
                      </a:pPr>
                      <a:r>
                        <a:rPr lang="fi-FI" sz="700" b="0" spc="-10" dirty="0">
                          <a:solidFill>
                            <a:srgbClr val="231F20"/>
                          </a:solidFill>
                          <a:latin typeface="Montserrat Light"/>
                          <a:cs typeface="Montserrat Light"/>
                        </a:rPr>
                        <a:t>Juustoa</a:t>
                      </a:r>
                      <a:endParaRPr lang="fi-FI" sz="700" b="0" spc="500" dirty="0">
                        <a:solidFill>
                          <a:srgbClr val="231F20"/>
                        </a:solidFill>
                        <a:latin typeface="Montserrat Light"/>
                        <a:cs typeface="Montserrat Light"/>
                      </a:endParaRPr>
                    </a:p>
                    <a:p>
                      <a:pPr marL="432000" marR="344170" indent="-267970" algn="ctr">
                        <a:lnSpc>
                          <a:spcPct val="119100"/>
                        </a:lnSpc>
                        <a:spcBef>
                          <a:spcPts val="0"/>
                        </a:spcBef>
                      </a:pPr>
                      <a:r>
                        <a:rPr lang="fi-FI" sz="700" b="0" dirty="0">
                          <a:solidFill>
                            <a:srgbClr val="231F20"/>
                          </a:solidFill>
                          <a:latin typeface="Montserrat Light"/>
                          <a:cs typeface="Montserrat Light"/>
                        </a:rPr>
                        <a:t>Tuoretta</a:t>
                      </a:r>
                      <a:r>
                        <a:rPr lang="fi-FI" sz="700" b="0" spc="-5" dirty="0">
                          <a:solidFill>
                            <a:srgbClr val="231F20"/>
                          </a:solidFill>
                          <a:latin typeface="Montserrat Light"/>
                          <a:cs typeface="Montserrat Light"/>
                        </a:rPr>
                        <a:t> </a:t>
                      </a:r>
                      <a:r>
                        <a:rPr lang="fi-FI" sz="700" b="0" spc="-10" dirty="0">
                          <a:solidFill>
                            <a:srgbClr val="231F20"/>
                          </a:solidFill>
                          <a:latin typeface="Montserrat Light"/>
                          <a:cs typeface="Montserrat Light"/>
                        </a:rPr>
                        <a:t>hedelmää</a:t>
                      </a:r>
                      <a:endParaRPr sz="700" dirty="0">
                        <a:latin typeface="Montserrat Light"/>
                        <a:cs typeface="Montserrat Light"/>
                      </a:endParaRP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extLst>
                  <a:ext uri="{0D108BD9-81ED-4DB2-BD59-A6C34878D82A}">
                    <a16:rowId xmlns:a16="http://schemas.microsoft.com/office/drawing/2014/main" val="10007"/>
                  </a:ext>
                </a:extLst>
              </a:tr>
            </a:tbl>
          </a:graphicData>
        </a:graphic>
      </p:graphicFrame>
      <p:pic>
        <p:nvPicPr>
          <p:cNvPr id="11" name="object 11"/>
          <p:cNvPicPr/>
          <p:nvPr/>
        </p:nvPicPr>
        <p:blipFill>
          <a:blip r:embed="rId5" cstate="print"/>
          <a:stretch>
            <a:fillRect/>
          </a:stretch>
        </p:blipFill>
        <p:spPr>
          <a:xfrm>
            <a:off x="9658692" y="7160440"/>
            <a:ext cx="684427" cy="211046"/>
          </a:xfrm>
          <a:prstGeom prst="rect">
            <a:avLst/>
          </a:prstGeom>
        </p:spPr>
      </p:pic>
      <p:sp>
        <p:nvSpPr>
          <p:cNvPr id="12" name="object 12"/>
          <p:cNvSpPr txBox="1"/>
          <p:nvPr/>
        </p:nvSpPr>
        <p:spPr>
          <a:xfrm>
            <a:off x="332534" y="7098094"/>
            <a:ext cx="10424366" cy="470642"/>
          </a:xfrm>
          <a:prstGeom prst="rect">
            <a:avLst/>
          </a:prstGeom>
        </p:spPr>
        <p:txBody>
          <a:bodyPr vert="horz" wrap="square" lIns="0" tIns="13970" rIns="0" bIns="0" rtlCol="0">
            <a:spAutoFit/>
          </a:bodyPr>
          <a:lstStyle/>
          <a:p>
            <a:pPr marL="620395" marR="613410" lvl="0" algn="ctr">
              <a:lnSpc>
                <a:spcPct val="100000"/>
              </a:lnSpc>
              <a:spcBef>
                <a:spcPts val="100"/>
              </a:spcBef>
              <a:buNone/>
            </a:pPr>
            <a:endParaRPr lang="fi-FI" sz="700" dirty="0">
              <a:solidFill>
                <a:srgbClr val="231F20"/>
              </a:solidFill>
              <a:latin typeface="Montserrat Light"/>
              <a:cs typeface="Montserrat Light"/>
            </a:endParaRPr>
          </a:p>
          <a:p>
            <a:pPr marL="620395" marR="613410" lvl="0" algn="ctr">
              <a:lnSpc>
                <a:spcPct val="100000"/>
              </a:lnSpc>
              <a:spcBef>
                <a:spcPts val="100"/>
              </a:spcBef>
              <a:buNone/>
            </a:pPr>
            <a:r>
              <a:rPr kumimoji="0" lang="fi-FI" sz="700" b="0" i="0" u="none" strike="noStrike" kern="0" cap="none" spc="0" normalizeH="0" baseline="0" noProof="0" dirty="0">
                <a:ln>
                  <a:noFill/>
                </a:ln>
                <a:solidFill>
                  <a:srgbClr val="231F20"/>
                </a:solidFill>
                <a:effectLst/>
                <a:uLnTx/>
                <a:uFillTx/>
                <a:latin typeface="Montserrat Light"/>
                <a:cs typeface="Montserrat Light"/>
              </a:rPr>
              <a:t>Muutokset mahdollisia. Lisätietoja</a:t>
            </a:r>
            <a:r>
              <a:rPr lang="fi-FI" sz="700" b="0" spc="-10" dirty="0">
                <a:solidFill>
                  <a:srgbClr val="231F20"/>
                </a:solidFill>
                <a:latin typeface="Montserrat Light"/>
                <a:cs typeface="Montserrat Light"/>
              </a:rPr>
              <a:t>Mehukeittoa  </a:t>
            </a:r>
          </a:p>
          <a:p>
            <a:pPr marL="620395" marR="613410" lvl="0" algn="ctr">
              <a:lnSpc>
                <a:spcPct val="100000"/>
              </a:lnSpc>
              <a:spcBef>
                <a:spcPts val="100"/>
              </a:spcBef>
              <a:buNone/>
            </a:pPr>
            <a:r>
              <a:rPr kumimoji="0" lang="fi-FI" sz="700" b="0" i="0" u="none" strike="noStrike" kern="0" cap="none" spc="0" normalizeH="0" baseline="0" noProof="0" dirty="0">
                <a:ln>
                  <a:noFill/>
                </a:ln>
                <a:solidFill>
                  <a:srgbClr val="231F20"/>
                </a:solidFill>
                <a:effectLst/>
                <a:uLnTx/>
                <a:uFillTx/>
                <a:latin typeface="Montserrat Light"/>
                <a:cs typeface="Montserrat Light"/>
              </a:rPr>
              <a:t>allergeeneista saa keittiöhenkilökunnalta.  Jokaisella aterialla on tarjolla leipää ja levitettä.  Aamiaisen ruokajuomat kahvi, tee, maito ja mehu. Lounaalla ja päivällisellä ruokajuomana maito, piimä ja vesi. Iltapalalla ruokajuomana maitoa, mehua ja teetä.  L = laktoositon, M = maidoton, G = gluteeniton</a:t>
            </a:r>
            <a:endParaRPr kumimoji="0" lang="fi-FI" sz="700" b="0" i="0" u="none" strike="noStrike" kern="0" cap="none" spc="0" normalizeH="0" baseline="0" noProof="0" dirty="0">
              <a:ln>
                <a:noFill/>
              </a:ln>
              <a:solidFill>
                <a:sysClr val="windowText" lastClr="000000"/>
              </a:solidFill>
              <a:effectLst/>
              <a:uLnTx/>
              <a:uFillTx/>
              <a:latin typeface="Montserrat Light"/>
              <a:cs typeface="Montserrat Ligh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6063818" y="234010"/>
            <a:ext cx="4271010" cy="849630"/>
            <a:chOff x="6063818" y="234010"/>
            <a:chExt cx="4271010" cy="849630"/>
          </a:xfrm>
        </p:grpSpPr>
        <p:pic>
          <p:nvPicPr>
            <p:cNvPr id="3" name="object 3"/>
            <p:cNvPicPr/>
            <p:nvPr/>
          </p:nvPicPr>
          <p:blipFill>
            <a:blip r:embed="rId2" cstate="print"/>
            <a:stretch>
              <a:fillRect/>
            </a:stretch>
          </p:blipFill>
          <p:spPr>
            <a:xfrm>
              <a:off x="6063818" y="234010"/>
              <a:ext cx="4270540" cy="849236"/>
            </a:xfrm>
            <a:prstGeom prst="rect">
              <a:avLst/>
            </a:prstGeom>
          </p:spPr>
        </p:pic>
        <p:sp>
          <p:nvSpPr>
            <p:cNvPr id="4" name="object 4"/>
            <p:cNvSpPr/>
            <p:nvPr/>
          </p:nvSpPr>
          <p:spPr>
            <a:xfrm>
              <a:off x="6754017" y="677193"/>
              <a:ext cx="337185" cy="342265"/>
            </a:xfrm>
            <a:custGeom>
              <a:avLst/>
              <a:gdLst/>
              <a:ahLst/>
              <a:cxnLst/>
              <a:rect l="l" t="t" r="r" b="b"/>
              <a:pathLst>
                <a:path w="337184" h="342265">
                  <a:moveTo>
                    <a:pt x="173177" y="341731"/>
                  </a:moveTo>
                  <a:lnTo>
                    <a:pt x="231276" y="329895"/>
                  </a:lnTo>
                  <a:lnTo>
                    <a:pt x="284441" y="294132"/>
                  </a:lnTo>
                  <a:lnTo>
                    <a:pt x="324059" y="247608"/>
                  </a:lnTo>
                  <a:lnTo>
                    <a:pt x="336892" y="186931"/>
                  </a:lnTo>
                  <a:lnTo>
                    <a:pt x="336255" y="163471"/>
                  </a:lnTo>
                  <a:lnTo>
                    <a:pt x="324093" y="113702"/>
                  </a:lnTo>
                  <a:lnTo>
                    <a:pt x="282470" y="46130"/>
                  </a:lnTo>
                  <a:lnTo>
                    <a:pt x="249159" y="20964"/>
                  </a:lnTo>
                  <a:lnTo>
                    <a:pt x="209864" y="5356"/>
                  </a:lnTo>
                  <a:lnTo>
                    <a:pt x="166522" y="0"/>
                  </a:lnTo>
                  <a:lnTo>
                    <a:pt x="137120" y="1567"/>
                  </a:lnTo>
                  <a:lnTo>
                    <a:pt x="84546" y="20707"/>
                  </a:lnTo>
                  <a:lnTo>
                    <a:pt x="30400" y="70771"/>
                  </a:lnTo>
                  <a:lnTo>
                    <a:pt x="3105" y="133955"/>
                  </a:lnTo>
                  <a:lnTo>
                    <a:pt x="0" y="170192"/>
                  </a:lnTo>
                  <a:lnTo>
                    <a:pt x="1366" y="193937"/>
                  </a:lnTo>
                  <a:lnTo>
                    <a:pt x="14251" y="243560"/>
                  </a:lnTo>
                  <a:lnTo>
                    <a:pt x="40297" y="282155"/>
                  </a:lnTo>
                  <a:lnTo>
                    <a:pt x="59016" y="299631"/>
                  </a:lnTo>
                  <a:lnTo>
                    <a:pt x="67551" y="307073"/>
                  </a:lnTo>
                  <a:lnTo>
                    <a:pt x="89739" y="322861"/>
                  </a:lnTo>
                  <a:lnTo>
                    <a:pt x="116149" y="333622"/>
                  </a:lnTo>
                  <a:lnTo>
                    <a:pt x="144666" y="339773"/>
                  </a:lnTo>
                  <a:lnTo>
                    <a:pt x="173177" y="341731"/>
                  </a:lnTo>
                  <a:close/>
                </a:path>
              </a:pathLst>
            </a:custGeom>
            <a:ln w="4597">
              <a:solidFill>
                <a:srgbClr val="231F20"/>
              </a:solidFill>
            </a:ln>
          </p:spPr>
          <p:txBody>
            <a:bodyPr wrap="square" lIns="0" tIns="0" rIns="0" bIns="0" rtlCol="0"/>
            <a:lstStyle/>
            <a:p>
              <a:endParaRPr/>
            </a:p>
          </p:txBody>
        </p:sp>
        <p:pic>
          <p:nvPicPr>
            <p:cNvPr id="5" name="object 5"/>
            <p:cNvPicPr/>
            <p:nvPr/>
          </p:nvPicPr>
          <p:blipFill>
            <a:blip r:embed="rId3" cstate="print"/>
            <a:stretch>
              <a:fillRect/>
            </a:stretch>
          </p:blipFill>
          <p:spPr>
            <a:xfrm>
              <a:off x="6806034" y="734802"/>
              <a:ext cx="229006" cy="235115"/>
            </a:xfrm>
            <a:prstGeom prst="rect">
              <a:avLst/>
            </a:prstGeom>
          </p:spPr>
        </p:pic>
        <p:pic>
          <p:nvPicPr>
            <p:cNvPr id="6" name="object 6"/>
            <p:cNvPicPr/>
            <p:nvPr/>
          </p:nvPicPr>
          <p:blipFill>
            <a:blip r:embed="rId4" cstate="print"/>
            <a:stretch>
              <a:fillRect/>
            </a:stretch>
          </p:blipFill>
          <p:spPr>
            <a:xfrm>
              <a:off x="6839955" y="388978"/>
              <a:ext cx="237769" cy="231188"/>
            </a:xfrm>
            <a:prstGeom prst="rect">
              <a:avLst/>
            </a:prstGeom>
          </p:spPr>
        </p:pic>
        <p:sp>
          <p:nvSpPr>
            <p:cNvPr id="7" name="object 7"/>
            <p:cNvSpPr/>
            <p:nvPr/>
          </p:nvSpPr>
          <p:spPr>
            <a:xfrm>
              <a:off x="6103246" y="246353"/>
              <a:ext cx="641985" cy="652145"/>
            </a:xfrm>
            <a:custGeom>
              <a:avLst/>
              <a:gdLst/>
              <a:ahLst/>
              <a:cxnLst/>
              <a:rect l="l" t="t" r="r" b="b"/>
              <a:pathLst>
                <a:path w="641984" h="652144">
                  <a:moveTo>
                    <a:pt x="190929" y="621129"/>
                  </a:moveTo>
                  <a:lnTo>
                    <a:pt x="234449" y="638974"/>
                  </a:lnTo>
                  <a:lnTo>
                    <a:pt x="278361" y="648999"/>
                  </a:lnTo>
                  <a:lnTo>
                    <a:pt x="323638" y="651645"/>
                  </a:lnTo>
                  <a:lnTo>
                    <a:pt x="371251" y="647348"/>
                  </a:lnTo>
                  <a:lnTo>
                    <a:pt x="422171" y="636547"/>
                  </a:lnTo>
                  <a:lnTo>
                    <a:pt x="470675" y="621720"/>
                  </a:lnTo>
                  <a:lnTo>
                    <a:pt x="511402" y="603313"/>
                  </a:lnTo>
                  <a:lnTo>
                    <a:pt x="545887" y="578694"/>
                  </a:lnTo>
                  <a:lnTo>
                    <a:pt x="575669" y="545230"/>
                  </a:lnTo>
                  <a:lnTo>
                    <a:pt x="602282" y="500289"/>
                  </a:lnTo>
                  <a:lnTo>
                    <a:pt x="620870" y="460018"/>
                  </a:lnTo>
                  <a:lnTo>
                    <a:pt x="634353" y="417726"/>
                  </a:lnTo>
                  <a:lnTo>
                    <a:pt x="641716" y="365261"/>
                  </a:lnTo>
                  <a:lnTo>
                    <a:pt x="641944" y="294473"/>
                  </a:lnTo>
                  <a:lnTo>
                    <a:pt x="636043" y="248194"/>
                  </a:lnTo>
                  <a:lnTo>
                    <a:pt x="622882" y="204189"/>
                  </a:lnTo>
                  <a:lnTo>
                    <a:pt x="602974" y="162987"/>
                  </a:lnTo>
                  <a:lnTo>
                    <a:pt x="576833" y="125119"/>
                  </a:lnTo>
                  <a:lnTo>
                    <a:pt x="544971" y="91114"/>
                  </a:lnTo>
                  <a:lnTo>
                    <a:pt x="507902" y="61503"/>
                  </a:lnTo>
                  <a:lnTo>
                    <a:pt x="466138" y="36815"/>
                  </a:lnTo>
                  <a:lnTo>
                    <a:pt x="424350" y="17873"/>
                  </a:lnTo>
                  <a:lnTo>
                    <a:pt x="384122" y="5345"/>
                  </a:lnTo>
                  <a:lnTo>
                    <a:pt x="342242" y="0"/>
                  </a:lnTo>
                  <a:lnTo>
                    <a:pt x="295497" y="2605"/>
                  </a:lnTo>
                  <a:lnTo>
                    <a:pt x="240675" y="13930"/>
                  </a:lnTo>
                  <a:lnTo>
                    <a:pt x="193865" y="29585"/>
                  </a:lnTo>
                  <a:lnTo>
                    <a:pt x="152948" y="50033"/>
                  </a:lnTo>
                  <a:lnTo>
                    <a:pt x="117366" y="75352"/>
                  </a:lnTo>
                  <a:lnTo>
                    <a:pt x="86560" y="105618"/>
                  </a:lnTo>
                  <a:lnTo>
                    <a:pt x="59972" y="140909"/>
                  </a:lnTo>
                  <a:lnTo>
                    <a:pt x="37043" y="181303"/>
                  </a:lnTo>
                  <a:lnTo>
                    <a:pt x="19473" y="222686"/>
                  </a:lnTo>
                  <a:lnTo>
                    <a:pt x="6243" y="269031"/>
                  </a:lnTo>
                  <a:lnTo>
                    <a:pt x="0" y="317820"/>
                  </a:lnTo>
                  <a:lnTo>
                    <a:pt x="3388" y="366532"/>
                  </a:lnTo>
                  <a:lnTo>
                    <a:pt x="12408" y="405628"/>
                  </a:lnTo>
                  <a:lnTo>
                    <a:pt x="21268" y="431687"/>
                  </a:lnTo>
                  <a:lnTo>
                    <a:pt x="29936" y="451368"/>
                  </a:lnTo>
                  <a:lnTo>
                    <a:pt x="38377" y="471333"/>
                  </a:lnTo>
                  <a:lnTo>
                    <a:pt x="63285" y="517202"/>
                  </a:lnTo>
                  <a:lnTo>
                    <a:pt x="99670" y="558204"/>
                  </a:lnTo>
                  <a:lnTo>
                    <a:pt x="143547" y="593220"/>
                  </a:lnTo>
                  <a:lnTo>
                    <a:pt x="190929" y="621129"/>
                  </a:lnTo>
                  <a:close/>
                </a:path>
              </a:pathLst>
            </a:custGeom>
            <a:ln w="4597">
              <a:solidFill>
                <a:srgbClr val="231F20"/>
              </a:solidFill>
            </a:ln>
          </p:spPr>
          <p:txBody>
            <a:bodyPr wrap="square" lIns="0" tIns="0" rIns="0" bIns="0" rtlCol="0"/>
            <a:lstStyle/>
            <a:p>
              <a:endParaRPr/>
            </a:p>
          </p:txBody>
        </p:sp>
        <p:sp>
          <p:nvSpPr>
            <p:cNvPr id="8" name="object 8"/>
            <p:cNvSpPr/>
            <p:nvPr/>
          </p:nvSpPr>
          <p:spPr>
            <a:xfrm>
              <a:off x="6234592" y="419658"/>
              <a:ext cx="389890" cy="361950"/>
            </a:xfrm>
            <a:custGeom>
              <a:avLst/>
              <a:gdLst/>
              <a:ahLst/>
              <a:cxnLst/>
              <a:rect l="l" t="t" r="r" b="b"/>
              <a:pathLst>
                <a:path w="389890" h="361950">
                  <a:moveTo>
                    <a:pt x="194713" y="52040"/>
                  </a:moveTo>
                  <a:lnTo>
                    <a:pt x="208483" y="41108"/>
                  </a:lnTo>
                  <a:lnTo>
                    <a:pt x="226160" y="26593"/>
                  </a:lnTo>
                  <a:lnTo>
                    <a:pt x="248439" y="13168"/>
                  </a:lnTo>
                  <a:lnTo>
                    <a:pt x="323473" y="13329"/>
                  </a:lnTo>
                  <a:lnTo>
                    <a:pt x="360018" y="40107"/>
                  </a:lnTo>
                  <a:lnTo>
                    <a:pt x="383030" y="74321"/>
                  </a:lnTo>
                  <a:lnTo>
                    <a:pt x="389887" y="104453"/>
                  </a:lnTo>
                  <a:lnTo>
                    <a:pt x="373647" y="165524"/>
                  </a:lnTo>
                  <a:lnTo>
                    <a:pt x="343262" y="214915"/>
                  </a:lnTo>
                  <a:lnTo>
                    <a:pt x="308777" y="254518"/>
                  </a:lnTo>
                  <a:lnTo>
                    <a:pt x="280235" y="286228"/>
                  </a:lnTo>
                  <a:lnTo>
                    <a:pt x="256935" y="312133"/>
                  </a:lnTo>
                  <a:lnTo>
                    <a:pt x="230540" y="336590"/>
                  </a:lnTo>
                  <a:lnTo>
                    <a:pt x="207612" y="354665"/>
                  </a:lnTo>
                  <a:lnTo>
                    <a:pt x="194713" y="361425"/>
                  </a:lnTo>
                  <a:lnTo>
                    <a:pt x="179245" y="349023"/>
                  </a:lnTo>
                  <a:lnTo>
                    <a:pt x="150398" y="320109"/>
                  </a:lnTo>
                  <a:lnTo>
                    <a:pt x="117420" y="285466"/>
                  </a:lnTo>
                  <a:lnTo>
                    <a:pt x="89557" y="255875"/>
                  </a:lnTo>
                  <a:lnTo>
                    <a:pt x="65557" y="230611"/>
                  </a:lnTo>
                  <a:lnTo>
                    <a:pt x="42221" y="203791"/>
                  </a:lnTo>
                  <a:lnTo>
                    <a:pt x="21595" y="173892"/>
                  </a:lnTo>
                  <a:lnTo>
                    <a:pt x="5724" y="139391"/>
                  </a:lnTo>
                  <a:lnTo>
                    <a:pt x="0" y="101595"/>
                  </a:lnTo>
                  <a:lnTo>
                    <a:pt x="6693" y="59011"/>
                  </a:lnTo>
                  <a:lnTo>
                    <a:pt x="28802" y="22378"/>
                  </a:lnTo>
                  <a:lnTo>
                    <a:pt x="69326" y="2434"/>
                  </a:lnTo>
                  <a:lnTo>
                    <a:pt x="106029" y="0"/>
                  </a:lnTo>
                  <a:lnTo>
                    <a:pt x="136196" y="6065"/>
                  </a:lnTo>
                  <a:lnTo>
                    <a:pt x="160389" y="21624"/>
                  </a:lnTo>
                  <a:lnTo>
                    <a:pt x="179168" y="47672"/>
                  </a:lnTo>
                  <a:lnTo>
                    <a:pt x="183417" y="54407"/>
                  </a:lnTo>
                  <a:lnTo>
                    <a:pt x="186822" y="56328"/>
                  </a:lnTo>
                  <a:lnTo>
                    <a:pt x="190286" y="55014"/>
                  </a:lnTo>
                  <a:lnTo>
                    <a:pt x="194713" y="52040"/>
                  </a:lnTo>
                  <a:close/>
                </a:path>
              </a:pathLst>
            </a:custGeom>
            <a:ln w="4597">
              <a:solidFill>
                <a:srgbClr val="231F20"/>
              </a:solidFill>
            </a:ln>
          </p:spPr>
          <p:txBody>
            <a:bodyPr wrap="square" lIns="0" tIns="0" rIns="0" bIns="0" rtlCol="0"/>
            <a:lstStyle/>
            <a:p>
              <a:endParaRPr/>
            </a:p>
          </p:txBody>
        </p:sp>
      </p:grpSp>
      <p:sp>
        <p:nvSpPr>
          <p:cNvPr id="9" name="object 9"/>
          <p:cNvSpPr txBox="1">
            <a:spLocks noGrp="1"/>
          </p:cNvSpPr>
          <p:nvPr>
            <p:ph type="title"/>
          </p:nvPr>
        </p:nvSpPr>
        <p:spPr>
          <a:xfrm>
            <a:off x="314047" y="309332"/>
            <a:ext cx="5088432" cy="684064"/>
          </a:xfrm>
          <a:prstGeom prst="rect">
            <a:avLst/>
          </a:prstGeom>
        </p:spPr>
        <p:txBody>
          <a:bodyPr vert="horz" wrap="square" lIns="0" tIns="98328" rIns="0" bIns="0" rtlCol="0">
            <a:spAutoFit/>
          </a:bodyPr>
          <a:lstStyle/>
          <a:p>
            <a:pPr marL="47625">
              <a:lnSpc>
                <a:spcPct val="100000"/>
              </a:lnSpc>
              <a:spcBef>
                <a:spcPts val="225"/>
              </a:spcBef>
            </a:pPr>
            <a:r>
              <a:rPr lang="fi-FI" dirty="0"/>
              <a:t>ATTENDO VILLA TAPIOLA</a:t>
            </a:r>
            <a:br>
              <a:rPr lang="fi-FI" dirty="0"/>
            </a:br>
            <a:r>
              <a:rPr dirty="0"/>
              <a:t>RUOKALISTA</a:t>
            </a:r>
            <a:r>
              <a:rPr lang="fi-FI" dirty="0"/>
              <a:t> vko 40, 45, 51</a:t>
            </a:r>
            <a:endParaRPr sz="1200" dirty="0"/>
          </a:p>
        </p:txBody>
      </p:sp>
      <p:graphicFrame>
        <p:nvGraphicFramePr>
          <p:cNvPr id="10" name="object 10"/>
          <p:cNvGraphicFramePr>
            <a:graphicFrameLocks noGrp="1"/>
          </p:cNvGraphicFramePr>
          <p:nvPr>
            <p:extLst>
              <p:ext uri="{D42A27DB-BD31-4B8C-83A1-F6EECF244321}">
                <p14:modId xmlns:p14="http://schemas.microsoft.com/office/powerpoint/2010/main" val="4001841300"/>
              </p:ext>
            </p:extLst>
          </p:nvPr>
        </p:nvGraphicFramePr>
        <p:xfrm>
          <a:off x="88901" y="1154883"/>
          <a:ext cx="10363201" cy="6102859"/>
        </p:xfrm>
        <a:graphic>
          <a:graphicData uri="http://schemas.openxmlformats.org/drawingml/2006/table">
            <a:tbl>
              <a:tblPr firstRow="1" bandRow="1">
                <a:tableStyleId>{2D5ABB26-0587-4C30-8999-92F81FD0307C}</a:tableStyleId>
              </a:tblPr>
              <a:tblGrid>
                <a:gridCol w="495053">
                  <a:extLst>
                    <a:ext uri="{9D8B030D-6E8A-4147-A177-3AD203B41FA5}">
                      <a16:colId xmlns:a16="http://schemas.microsoft.com/office/drawing/2014/main" val="20000"/>
                    </a:ext>
                  </a:extLst>
                </a:gridCol>
                <a:gridCol w="2079618">
                  <a:extLst>
                    <a:ext uri="{9D8B030D-6E8A-4147-A177-3AD203B41FA5}">
                      <a16:colId xmlns:a16="http://schemas.microsoft.com/office/drawing/2014/main" val="20001"/>
                    </a:ext>
                  </a:extLst>
                </a:gridCol>
                <a:gridCol w="2079620">
                  <a:extLst>
                    <a:ext uri="{9D8B030D-6E8A-4147-A177-3AD203B41FA5}">
                      <a16:colId xmlns:a16="http://schemas.microsoft.com/office/drawing/2014/main" val="20002"/>
                    </a:ext>
                  </a:extLst>
                </a:gridCol>
                <a:gridCol w="1549674">
                  <a:extLst>
                    <a:ext uri="{9D8B030D-6E8A-4147-A177-3AD203B41FA5}">
                      <a16:colId xmlns:a16="http://schemas.microsoft.com/office/drawing/2014/main" val="20003"/>
                    </a:ext>
                  </a:extLst>
                </a:gridCol>
                <a:gridCol w="2079618">
                  <a:extLst>
                    <a:ext uri="{9D8B030D-6E8A-4147-A177-3AD203B41FA5}">
                      <a16:colId xmlns:a16="http://schemas.microsoft.com/office/drawing/2014/main" val="20004"/>
                    </a:ext>
                  </a:extLst>
                </a:gridCol>
                <a:gridCol w="2079618">
                  <a:extLst>
                    <a:ext uri="{9D8B030D-6E8A-4147-A177-3AD203B41FA5}">
                      <a16:colId xmlns:a16="http://schemas.microsoft.com/office/drawing/2014/main" val="20005"/>
                    </a:ext>
                  </a:extLst>
                </a:gridCol>
              </a:tblGrid>
              <a:tr h="257175">
                <a:tc gridSpan="2">
                  <a:txBody>
                    <a:bodyPr/>
                    <a:lstStyle/>
                    <a:p>
                      <a:pPr marL="1194435">
                        <a:lnSpc>
                          <a:spcPct val="100000"/>
                        </a:lnSpc>
                        <a:spcBef>
                          <a:spcPts val="660"/>
                        </a:spcBef>
                      </a:pPr>
                      <a:r>
                        <a:rPr sz="700" b="0" spc="-10" dirty="0">
                          <a:solidFill>
                            <a:srgbClr val="FFFFFF"/>
                          </a:solidFill>
                          <a:latin typeface="Montserrat Thin"/>
                          <a:cs typeface="Montserrat Thin"/>
                        </a:rPr>
                        <a:t>AAMIAINEN</a:t>
                      </a:r>
                      <a:endParaRPr sz="700">
                        <a:latin typeface="Montserrat Thin"/>
                        <a:cs typeface="Montserrat Thin"/>
                      </a:endParaRPr>
                    </a:p>
                  </a:txBody>
                  <a:tcPr marL="0" marR="0" marT="83820" marB="0">
                    <a:lnL w="3175">
                      <a:solidFill>
                        <a:srgbClr val="231F20"/>
                      </a:solidFill>
                      <a:prstDash val="solid"/>
                    </a:lnL>
                    <a:lnR w="3175">
                      <a:solidFill>
                        <a:srgbClr val="F2E8DF"/>
                      </a:solidFill>
                      <a:prstDash val="solid"/>
                    </a:lnR>
                    <a:lnT w="3175">
                      <a:solidFill>
                        <a:srgbClr val="231F20"/>
                      </a:solidFill>
                      <a:prstDash val="solid"/>
                    </a:lnT>
                    <a:lnB w="6350">
                      <a:solidFill>
                        <a:srgbClr val="231F20"/>
                      </a:solidFill>
                      <a:prstDash val="solid"/>
                    </a:lnB>
                    <a:solidFill>
                      <a:srgbClr val="113A58"/>
                    </a:solidFill>
                  </a:tcPr>
                </a:tc>
                <a:tc hMerge="1">
                  <a:txBody>
                    <a:bodyPr/>
                    <a:lstStyle/>
                    <a:p>
                      <a:endParaRPr/>
                    </a:p>
                  </a:txBody>
                  <a:tcPr marL="0" marR="0" marT="0" marB="0"/>
                </a:tc>
                <a:tc>
                  <a:txBody>
                    <a:bodyPr/>
                    <a:lstStyle/>
                    <a:p>
                      <a:pPr algn="ctr">
                        <a:lnSpc>
                          <a:spcPct val="100000"/>
                        </a:lnSpc>
                        <a:spcBef>
                          <a:spcPts val="660"/>
                        </a:spcBef>
                      </a:pPr>
                      <a:r>
                        <a:rPr sz="700" b="0" spc="-10" dirty="0">
                          <a:solidFill>
                            <a:srgbClr val="FFFFFF"/>
                          </a:solidFill>
                          <a:latin typeface="Montserrat Thin"/>
                          <a:cs typeface="Montserrat Thin"/>
                        </a:rPr>
                        <a:t>LOUNAS</a:t>
                      </a:r>
                      <a:endParaRPr sz="700">
                        <a:latin typeface="Montserrat Thin"/>
                        <a:cs typeface="Montserrat Thin"/>
                      </a:endParaRPr>
                    </a:p>
                  </a:txBody>
                  <a:tcPr marL="0" marR="0" marT="83820" marB="0">
                    <a:lnL w="3175">
                      <a:solidFill>
                        <a:srgbClr val="F2E8DF"/>
                      </a:solidFill>
                      <a:prstDash val="solid"/>
                    </a:lnL>
                    <a:lnR w="3175">
                      <a:solidFill>
                        <a:srgbClr val="F2E8DF"/>
                      </a:solidFill>
                      <a:prstDash val="solid"/>
                    </a:lnR>
                    <a:lnT w="3175">
                      <a:solidFill>
                        <a:srgbClr val="231F20"/>
                      </a:solidFill>
                      <a:prstDash val="solid"/>
                    </a:lnT>
                    <a:lnB w="6350">
                      <a:solidFill>
                        <a:srgbClr val="231F20"/>
                      </a:solidFill>
                      <a:prstDash val="solid"/>
                    </a:lnB>
                    <a:solidFill>
                      <a:srgbClr val="113A58"/>
                    </a:solidFill>
                  </a:tcPr>
                </a:tc>
                <a:tc>
                  <a:txBody>
                    <a:bodyPr/>
                    <a:lstStyle/>
                    <a:p>
                      <a:pPr marL="443865">
                        <a:lnSpc>
                          <a:spcPct val="100000"/>
                        </a:lnSpc>
                        <a:spcBef>
                          <a:spcPts val="660"/>
                        </a:spcBef>
                      </a:pPr>
                      <a:r>
                        <a:rPr sz="700" b="0" spc="-10" dirty="0">
                          <a:solidFill>
                            <a:srgbClr val="FFFFFF"/>
                          </a:solidFill>
                          <a:latin typeface="Montserrat Thin"/>
                          <a:cs typeface="Montserrat Thin"/>
                        </a:rPr>
                        <a:t>PÄIVÄKAHVI</a:t>
                      </a:r>
                      <a:endParaRPr sz="700">
                        <a:latin typeface="Montserrat Thin"/>
                        <a:cs typeface="Montserrat Thin"/>
                      </a:endParaRPr>
                    </a:p>
                  </a:txBody>
                  <a:tcPr marL="0" marR="0" marT="83820" marB="0">
                    <a:lnL w="3175">
                      <a:solidFill>
                        <a:srgbClr val="F2E8DF"/>
                      </a:solidFill>
                      <a:prstDash val="solid"/>
                    </a:lnL>
                    <a:lnR w="3175">
                      <a:solidFill>
                        <a:srgbClr val="F2E8DF"/>
                      </a:solidFill>
                      <a:prstDash val="solid"/>
                    </a:lnR>
                    <a:lnT w="3175">
                      <a:solidFill>
                        <a:srgbClr val="231F20"/>
                      </a:solidFill>
                      <a:prstDash val="solid"/>
                    </a:lnT>
                    <a:lnB w="6350">
                      <a:solidFill>
                        <a:srgbClr val="231F20"/>
                      </a:solidFill>
                      <a:prstDash val="solid"/>
                    </a:lnB>
                    <a:solidFill>
                      <a:srgbClr val="113A58"/>
                    </a:solidFill>
                  </a:tcPr>
                </a:tc>
                <a:tc>
                  <a:txBody>
                    <a:bodyPr/>
                    <a:lstStyle/>
                    <a:p>
                      <a:pPr algn="ctr">
                        <a:lnSpc>
                          <a:spcPct val="100000"/>
                        </a:lnSpc>
                        <a:spcBef>
                          <a:spcPts val="660"/>
                        </a:spcBef>
                      </a:pPr>
                      <a:r>
                        <a:rPr sz="700" b="0" spc="-10" dirty="0">
                          <a:solidFill>
                            <a:srgbClr val="FFFFFF"/>
                          </a:solidFill>
                          <a:latin typeface="Montserrat Thin"/>
                          <a:cs typeface="Montserrat Thin"/>
                        </a:rPr>
                        <a:t>PÄIVÄLLINEN</a:t>
                      </a:r>
                      <a:endParaRPr sz="700">
                        <a:latin typeface="Montserrat Thin"/>
                        <a:cs typeface="Montserrat Thin"/>
                      </a:endParaRPr>
                    </a:p>
                  </a:txBody>
                  <a:tcPr marL="0" marR="0" marT="83820" marB="0">
                    <a:lnL w="3175">
                      <a:solidFill>
                        <a:srgbClr val="F2E8DF"/>
                      </a:solidFill>
                      <a:prstDash val="solid"/>
                    </a:lnL>
                    <a:lnR w="3175">
                      <a:solidFill>
                        <a:srgbClr val="F2E8DF"/>
                      </a:solidFill>
                      <a:prstDash val="solid"/>
                    </a:lnR>
                    <a:lnT w="3175">
                      <a:solidFill>
                        <a:srgbClr val="231F20"/>
                      </a:solidFill>
                      <a:prstDash val="solid"/>
                    </a:lnT>
                    <a:lnB w="6350">
                      <a:solidFill>
                        <a:srgbClr val="231F20"/>
                      </a:solidFill>
                      <a:prstDash val="solid"/>
                    </a:lnB>
                    <a:solidFill>
                      <a:srgbClr val="113A58"/>
                    </a:solidFill>
                  </a:tcPr>
                </a:tc>
                <a:tc>
                  <a:txBody>
                    <a:bodyPr/>
                    <a:lstStyle/>
                    <a:p>
                      <a:pPr algn="ctr">
                        <a:lnSpc>
                          <a:spcPct val="100000"/>
                        </a:lnSpc>
                        <a:spcBef>
                          <a:spcPts val="660"/>
                        </a:spcBef>
                      </a:pPr>
                      <a:r>
                        <a:rPr sz="700" b="0" spc="-10" dirty="0">
                          <a:solidFill>
                            <a:srgbClr val="FFFFFF"/>
                          </a:solidFill>
                          <a:latin typeface="Montserrat Thin"/>
                          <a:cs typeface="Montserrat Thin"/>
                        </a:rPr>
                        <a:t>ILTAPALA</a:t>
                      </a:r>
                      <a:endParaRPr sz="700">
                        <a:latin typeface="Montserrat Thin"/>
                        <a:cs typeface="Montserrat Thin"/>
                      </a:endParaRPr>
                    </a:p>
                  </a:txBody>
                  <a:tcPr marL="0" marR="0" marT="83820" marB="0">
                    <a:lnL w="3175">
                      <a:solidFill>
                        <a:srgbClr val="F2E8DF"/>
                      </a:solidFill>
                      <a:prstDash val="solid"/>
                    </a:lnL>
                    <a:lnR w="3175">
                      <a:solidFill>
                        <a:srgbClr val="231F20"/>
                      </a:solidFill>
                      <a:prstDash val="solid"/>
                    </a:lnR>
                    <a:lnT w="3175">
                      <a:solidFill>
                        <a:srgbClr val="231F20"/>
                      </a:solidFill>
                      <a:prstDash val="solid"/>
                    </a:lnT>
                    <a:lnB w="6350">
                      <a:solidFill>
                        <a:srgbClr val="231F20"/>
                      </a:solidFill>
                      <a:prstDash val="solid"/>
                    </a:lnB>
                    <a:solidFill>
                      <a:srgbClr val="113A58"/>
                    </a:solidFill>
                  </a:tcPr>
                </a:tc>
                <a:extLst>
                  <a:ext uri="{0D108BD9-81ED-4DB2-BD59-A6C34878D82A}">
                    <a16:rowId xmlns:a16="http://schemas.microsoft.com/office/drawing/2014/main" val="10000"/>
                  </a:ext>
                </a:extLst>
              </a:tr>
              <a:tr h="782320">
                <a:tc>
                  <a:txBody>
                    <a:bodyPr/>
                    <a:lstStyle/>
                    <a:p>
                      <a:pPr>
                        <a:lnSpc>
                          <a:spcPct val="100000"/>
                        </a:lnSpc>
                      </a:pPr>
                      <a:endParaRPr sz="900">
                        <a:latin typeface="Times New Roman"/>
                        <a:cs typeface="Times New Roman"/>
                      </a:endParaRPr>
                    </a:p>
                    <a:p>
                      <a:pPr>
                        <a:lnSpc>
                          <a:spcPct val="100000"/>
                        </a:lnSpc>
                      </a:pPr>
                      <a:endParaRPr sz="900">
                        <a:latin typeface="Times New Roman"/>
                        <a:cs typeface="Times New Roman"/>
                      </a:endParaRPr>
                    </a:p>
                    <a:p>
                      <a:pPr marL="160020">
                        <a:lnSpc>
                          <a:spcPct val="100000"/>
                        </a:lnSpc>
                        <a:spcBef>
                          <a:spcPts val="665"/>
                        </a:spcBef>
                      </a:pPr>
                      <a:r>
                        <a:rPr sz="700" b="1" spc="-25" dirty="0">
                          <a:solidFill>
                            <a:srgbClr val="113A58"/>
                          </a:solidFill>
                          <a:latin typeface="Montserrat SemiBold"/>
                          <a:cs typeface="Montserrat SemiBold"/>
                        </a:rPr>
                        <a:t>MA</a:t>
                      </a:r>
                      <a:endParaRPr sz="70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tc>
                  <a:txBody>
                    <a:bodyPr/>
                    <a:lstStyle/>
                    <a:p>
                      <a:pPr marL="611505" marR="603885" indent="0" algn="ctr">
                        <a:lnSpc>
                          <a:spcPct val="100000"/>
                        </a:lnSpc>
                        <a:spcBef>
                          <a:spcPts val="100"/>
                        </a:spcBef>
                      </a:pPr>
                      <a:r>
                        <a:rPr sz="700" b="0" dirty="0" err="1">
                          <a:solidFill>
                            <a:srgbClr val="231F20"/>
                          </a:solidFill>
                          <a:latin typeface="Montserrat Light"/>
                          <a:cs typeface="Montserrat Light"/>
                        </a:rPr>
                        <a:t>Ruispuuroa</a:t>
                      </a:r>
                      <a:r>
                        <a:rPr sz="700" b="0" spc="-10" dirty="0">
                          <a:solidFill>
                            <a:srgbClr val="231F20"/>
                          </a:solidFill>
                          <a:latin typeface="Montserrat Light"/>
                          <a:cs typeface="Montserrat Light"/>
                        </a:rPr>
                        <a:t> </a:t>
                      </a:r>
                      <a:r>
                        <a:rPr sz="700" b="0" spc="-50" dirty="0">
                          <a:solidFill>
                            <a:srgbClr val="231F20"/>
                          </a:solidFill>
                          <a:latin typeface="Montserrat Light"/>
                          <a:cs typeface="Montserrat Light"/>
                        </a:rPr>
                        <a:t>M</a:t>
                      </a:r>
                      <a:endParaRPr lang="fi-FI" sz="700" b="0" spc="-50" dirty="0">
                        <a:solidFill>
                          <a:srgbClr val="231F20"/>
                        </a:solidFill>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Mehukeittoa  </a:t>
                      </a:r>
                    </a:p>
                    <a:p>
                      <a:pPr marL="620395" marR="613410" lvl="0" algn="ctr">
                        <a:lnSpc>
                          <a:spcPct val="100000"/>
                        </a:lnSpc>
                        <a:spcBef>
                          <a:spcPts val="100"/>
                        </a:spcBef>
                        <a:buNone/>
                      </a:pPr>
                      <a:r>
                        <a:rPr lang="fi-FI" sz="700" b="0" spc="-10" dirty="0">
                          <a:solidFill>
                            <a:srgbClr val="231F20"/>
                          </a:solidFill>
                          <a:latin typeface="Montserrat Light"/>
                          <a:cs typeface="Montserrat Light"/>
                        </a:rPr>
                        <a:t>Smoothie   </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Juustoa,</a:t>
                      </a:r>
                    </a:p>
                    <a:p>
                      <a:pPr marL="620395" marR="613410" lvl="0" algn="ctr">
                        <a:lnSpc>
                          <a:spcPct val="100000"/>
                        </a:lnSpc>
                        <a:spcBef>
                          <a:spcPts val="100"/>
                        </a:spcBef>
                        <a:buNone/>
                      </a:pPr>
                      <a:r>
                        <a:rPr lang="fi-FI" sz="700" b="0" spc="-10" dirty="0">
                          <a:solidFill>
                            <a:srgbClr val="231F20"/>
                          </a:solidFill>
                          <a:latin typeface="Montserrat Light"/>
                          <a:cs typeface="Montserrat Light"/>
                        </a:rPr>
                        <a:t>leikkelettä</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Tuorevihanneksia</a:t>
                      </a:r>
                      <a:r>
                        <a:rPr lang="fi-FI" sz="700" b="0" spc="500" dirty="0">
                          <a:solidFill>
                            <a:srgbClr val="231F20"/>
                          </a:solidFill>
                          <a:latin typeface="Montserrat Light"/>
                          <a:cs typeface="Montserrat Light"/>
                        </a:rPr>
                        <a:t> </a:t>
                      </a:r>
                      <a:r>
                        <a:rPr sz="700" b="0" spc="500" dirty="0">
                          <a:solidFill>
                            <a:srgbClr val="231F20"/>
                          </a:solidFill>
                          <a:latin typeface="Montserrat Light"/>
                          <a:cs typeface="Montserrat Light"/>
                        </a:rPr>
                        <a:t> </a:t>
                      </a:r>
                      <a:endParaRPr lang="en-US" sz="700" dirty="0">
                        <a:latin typeface="Montserrat Light"/>
                        <a:cs typeface="Montserrat Light"/>
                      </a:endParaRPr>
                    </a:p>
                  </a:txBody>
                  <a:tcPr marL="0" marR="0" marT="47625" marB="0" anchor="ctr">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tc>
                  <a:txBody>
                    <a:bodyPr/>
                    <a:lstStyle/>
                    <a:p>
                      <a:pPr marL="375285" marR="367665" algn="ctr">
                        <a:lnSpc>
                          <a:spcPct val="108300"/>
                        </a:lnSpc>
                      </a:pPr>
                      <a:r>
                        <a:rPr lang="fi-FI" sz="700" b="0" dirty="0">
                          <a:solidFill>
                            <a:srgbClr val="231F20"/>
                          </a:solidFill>
                          <a:latin typeface="Montserrat Light"/>
                          <a:cs typeface="Montserrat Light"/>
                        </a:rPr>
                        <a:t>Jauhelihakastikett</a:t>
                      </a:r>
                      <a:r>
                        <a:rPr sz="700" b="0" dirty="0">
                          <a:solidFill>
                            <a:srgbClr val="231F20"/>
                          </a:solidFill>
                          <a:latin typeface="Montserrat Light"/>
                          <a:cs typeface="Montserrat Light"/>
                        </a:rPr>
                        <a:t>a</a:t>
                      </a:r>
                      <a:r>
                        <a:rPr sz="700" b="0" spc="50" dirty="0">
                          <a:solidFill>
                            <a:srgbClr val="231F20"/>
                          </a:solidFill>
                          <a:latin typeface="Montserrat Light"/>
                          <a:cs typeface="Montserrat Light"/>
                        </a:rPr>
                        <a:t> </a:t>
                      </a:r>
                      <a:r>
                        <a:rPr sz="700" b="0" spc="-25" dirty="0">
                          <a:solidFill>
                            <a:srgbClr val="231F20"/>
                          </a:solidFill>
                          <a:latin typeface="Montserrat Light"/>
                          <a:cs typeface="Montserrat Light"/>
                        </a:rPr>
                        <a:t>M,G</a:t>
                      </a:r>
                      <a:endParaRPr lang="fi-FI" sz="700" b="0" spc="-25" dirty="0">
                        <a:solidFill>
                          <a:srgbClr val="231F20"/>
                        </a:solidFill>
                        <a:latin typeface="Montserrat Light"/>
                        <a:cs typeface="Montserrat Light"/>
                      </a:endParaRPr>
                    </a:p>
                    <a:p>
                      <a:pPr marL="375285" marR="367665" algn="ctr">
                        <a:lnSpc>
                          <a:spcPct val="108300"/>
                        </a:lnSpc>
                      </a:pPr>
                      <a:r>
                        <a:rPr lang="fi-FI" sz="700" b="0" spc="-25" dirty="0">
                          <a:solidFill>
                            <a:srgbClr val="231F20"/>
                          </a:solidFill>
                          <a:latin typeface="Montserrat Light"/>
                          <a:cs typeface="Montserrat Light"/>
                        </a:rPr>
                        <a:t>Keitettyjä perunoita M,G</a:t>
                      </a:r>
                    </a:p>
                    <a:p>
                      <a:pPr marL="375285" marR="367665" algn="ctr">
                        <a:lnSpc>
                          <a:spcPct val="108300"/>
                        </a:lnSpc>
                      </a:pPr>
                      <a:r>
                        <a:rPr lang="fi-FI" sz="700" b="0" spc="-25" dirty="0">
                          <a:solidFill>
                            <a:srgbClr val="231F20"/>
                          </a:solidFill>
                          <a:latin typeface="Montserrat Light"/>
                          <a:cs typeface="Montserrat Light"/>
                        </a:rPr>
                        <a:t>Perunasosetta L,G</a:t>
                      </a:r>
                    </a:p>
                    <a:p>
                      <a:pPr marL="375285" marR="367665" algn="ctr">
                        <a:lnSpc>
                          <a:spcPct val="108300"/>
                        </a:lnSpc>
                      </a:pPr>
                      <a:r>
                        <a:rPr lang="fi-FI" sz="700" b="0" strike="noStrike" spc="-25" dirty="0">
                          <a:solidFill>
                            <a:schemeClr val="tx1"/>
                          </a:solidFill>
                          <a:latin typeface="Montserrat Light"/>
                          <a:cs typeface="Montserrat Light"/>
                        </a:rPr>
                        <a:t>Höyrytettyä kukkakaalia M,G</a:t>
                      </a:r>
                    </a:p>
                    <a:p>
                      <a:pPr marL="375285" marR="367665" lvl="0" indent="0" algn="ctr" defTabSz="914400" eaLnBrk="1" fontAlgn="auto" latinLnBrk="0" hangingPunct="1">
                        <a:lnSpc>
                          <a:spcPct val="108300"/>
                        </a:lnSpc>
                        <a:spcBef>
                          <a:spcPts val="0"/>
                        </a:spcBef>
                        <a:spcAft>
                          <a:spcPts val="0"/>
                        </a:spcAft>
                        <a:buClrTx/>
                        <a:buSzTx/>
                        <a:buFontTx/>
                        <a:buNone/>
                        <a:tabLst/>
                        <a:defRPr/>
                      </a:pPr>
                      <a:r>
                        <a:rPr lang="fi-FI" sz="700" b="0" dirty="0">
                          <a:solidFill>
                            <a:srgbClr val="231F20"/>
                          </a:solidFill>
                          <a:latin typeface="Montserrat Light"/>
                          <a:cs typeface="Montserrat Light"/>
                        </a:rPr>
                        <a:t>Salaattivalikoima</a:t>
                      </a:r>
                    </a:p>
                    <a:p>
                      <a:pPr marL="375285" marR="367665" lvl="0" indent="0" algn="ctr" defTabSz="914400" eaLnBrk="1" fontAlgn="auto" latinLnBrk="0" hangingPunct="1">
                        <a:lnSpc>
                          <a:spcPct val="108300"/>
                        </a:lnSpc>
                        <a:spcBef>
                          <a:spcPts val="0"/>
                        </a:spcBef>
                        <a:spcAft>
                          <a:spcPts val="0"/>
                        </a:spcAft>
                        <a:buClrTx/>
                        <a:buSzTx/>
                        <a:buFontTx/>
                        <a:buNone/>
                        <a:tabLst/>
                        <a:defRPr/>
                      </a:pPr>
                      <a:r>
                        <a:rPr lang="fi-FI" sz="700" b="0" dirty="0">
                          <a:solidFill>
                            <a:srgbClr val="231F20"/>
                          </a:solidFill>
                          <a:latin typeface="Montserrat Light"/>
                          <a:cs typeface="Montserrat Light"/>
                        </a:rPr>
                        <a:t>Puolukkahyvettä L</a:t>
                      </a:r>
                    </a:p>
                  </a:txBody>
                  <a:tcPr marL="0" marR="0" marT="3175" marB="0" anchor="ctr">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tc>
                  <a:txBody>
                    <a:bodyPr/>
                    <a:lstStyle/>
                    <a:p>
                      <a:pPr marL="328930" marR="321310" indent="91440" algn="ctr">
                        <a:lnSpc>
                          <a:spcPct val="108300"/>
                        </a:lnSpc>
                      </a:pPr>
                      <a:r>
                        <a:rPr sz="700" b="0" dirty="0" err="1">
                          <a:solidFill>
                            <a:srgbClr val="231F20"/>
                          </a:solidFill>
                          <a:latin typeface="Montserrat Light"/>
                          <a:cs typeface="Montserrat Light"/>
                        </a:rPr>
                        <a:t>Kahvia</a:t>
                      </a:r>
                      <a:r>
                        <a:rPr sz="700" b="0" spc="5" dirty="0">
                          <a:solidFill>
                            <a:srgbClr val="231F20"/>
                          </a:solidFill>
                          <a:latin typeface="Montserrat Light"/>
                          <a:cs typeface="Montserrat Light"/>
                        </a:rPr>
                        <a:t> </a:t>
                      </a:r>
                      <a:r>
                        <a:rPr sz="700" b="0" dirty="0">
                          <a:solidFill>
                            <a:srgbClr val="231F20"/>
                          </a:solidFill>
                          <a:latin typeface="Montserrat Light"/>
                          <a:cs typeface="Montserrat Light"/>
                        </a:rPr>
                        <a:t>ja</a:t>
                      </a:r>
                      <a:r>
                        <a:rPr sz="700" b="0" spc="5" dirty="0">
                          <a:solidFill>
                            <a:srgbClr val="231F20"/>
                          </a:solidFill>
                          <a:latin typeface="Montserrat Light"/>
                          <a:cs typeface="Montserrat Light"/>
                        </a:rPr>
                        <a:t> </a:t>
                      </a:r>
                      <a:r>
                        <a:rPr sz="700" b="0" spc="-10" dirty="0" err="1">
                          <a:solidFill>
                            <a:srgbClr val="231F20"/>
                          </a:solidFill>
                          <a:latin typeface="Montserrat Light"/>
                          <a:cs typeface="Montserrat Light"/>
                        </a:rPr>
                        <a:t>teetä</a:t>
                      </a:r>
                      <a:r>
                        <a:rPr sz="700" b="0" spc="500" dirty="0">
                          <a:solidFill>
                            <a:srgbClr val="231F20"/>
                          </a:solidFill>
                          <a:latin typeface="Montserrat Light"/>
                          <a:cs typeface="Montserrat Light"/>
                        </a:rPr>
                        <a:t> </a:t>
                      </a:r>
                      <a:r>
                        <a:rPr lang="fi-FI" sz="700" dirty="0">
                          <a:latin typeface="Montserrat Light"/>
                          <a:cs typeface="Montserrat Light"/>
                        </a:rPr>
                        <a:t>Sydänsurujen kakkua L</a:t>
                      </a:r>
                      <a:endParaRPr sz="700" dirty="0">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tc>
                  <a:txBody>
                    <a:bodyPr/>
                    <a:lstStyle/>
                    <a:p>
                      <a:pPr marL="396000" marR="494665" algn="ctr">
                        <a:lnSpc>
                          <a:spcPct val="108300"/>
                        </a:lnSpc>
                      </a:pPr>
                      <a:r>
                        <a:rPr lang="fi-FI" sz="700" b="0" spc="-25" dirty="0">
                          <a:solidFill>
                            <a:srgbClr val="231F20"/>
                          </a:solidFill>
                          <a:latin typeface="Montserrat Light"/>
                          <a:cs typeface="Montserrat Light"/>
                        </a:rPr>
                        <a:t>Tomaatti-vuohenjuustokeittoa L</a:t>
                      </a:r>
                    </a:p>
                    <a:p>
                      <a:pPr marL="396000" marR="494665" algn="ctr">
                        <a:lnSpc>
                          <a:spcPct val="108300"/>
                        </a:lnSpc>
                      </a:pPr>
                      <a:r>
                        <a:rPr lang="fi-FI" sz="700" b="0" spc="-25" dirty="0">
                          <a:solidFill>
                            <a:srgbClr val="231F20"/>
                          </a:solidFill>
                          <a:latin typeface="Montserrat Light"/>
                          <a:cs typeface="Montserrat Light"/>
                        </a:rPr>
                        <a:t>Voileivät juusto / leikkele</a:t>
                      </a:r>
                    </a:p>
                    <a:p>
                      <a:pPr marL="501650" marR="494665" algn="ctr">
                        <a:lnSpc>
                          <a:spcPct val="108300"/>
                        </a:lnSpc>
                      </a:pPr>
                      <a:r>
                        <a:rPr lang="fi-FI" sz="700" dirty="0">
                          <a:latin typeface="Montserrat Light"/>
                          <a:cs typeface="Montserrat Light"/>
                        </a:rPr>
                        <a:t>Tuorevihanneksia</a:t>
                      </a:r>
                      <a:endParaRPr sz="700" dirty="0">
                        <a:latin typeface="Montserrat Light"/>
                        <a:cs typeface="Montserrat Light"/>
                      </a:endParaRPr>
                    </a:p>
                  </a:txBody>
                  <a:tcPr marL="0" marR="0" marT="3175" marB="0" anchor="ctr">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tc>
                  <a:txBody>
                    <a:bodyPr/>
                    <a:lstStyle/>
                    <a:p>
                      <a:pPr marL="297180" marR="289560" algn="ctr">
                        <a:lnSpc>
                          <a:spcPct val="108300"/>
                        </a:lnSpc>
                      </a:pPr>
                      <a:r>
                        <a:rPr lang="fi-FI" sz="700" b="0" spc="0" dirty="0">
                          <a:solidFill>
                            <a:srgbClr val="231F20"/>
                          </a:solidFill>
                          <a:latin typeface="Montserrat Light"/>
                          <a:cs typeface="Montserrat Light"/>
                        </a:rPr>
                        <a:t>Nakit, lihapullat L</a:t>
                      </a:r>
                    </a:p>
                    <a:p>
                      <a:pPr marL="297180" marR="289560" algn="ctr">
                        <a:lnSpc>
                          <a:spcPct val="108300"/>
                        </a:lnSpc>
                      </a:pPr>
                      <a:r>
                        <a:rPr lang="fi-FI" sz="700" b="0" spc="0" dirty="0">
                          <a:solidFill>
                            <a:srgbClr val="231F20"/>
                          </a:solidFill>
                          <a:latin typeface="Montserrat Light"/>
                          <a:cs typeface="Montserrat Light"/>
                        </a:rPr>
                        <a:t>Dippikastike L,G</a:t>
                      </a:r>
                    </a:p>
                    <a:p>
                      <a:pPr marL="297180" marR="289560" algn="ctr">
                        <a:lnSpc>
                          <a:spcPct val="108300"/>
                        </a:lnSpc>
                      </a:pPr>
                      <a:r>
                        <a:rPr lang="fi-FI" sz="700" b="0" spc="0" dirty="0">
                          <a:solidFill>
                            <a:srgbClr val="231F20"/>
                          </a:solidFill>
                          <a:latin typeface="Montserrat Light"/>
                          <a:cs typeface="Montserrat Light"/>
                        </a:rPr>
                        <a:t>Perunasalaattia L</a:t>
                      </a:r>
                      <a:endParaRPr lang="fi-FI" sz="700" b="0" spc="500" dirty="0">
                        <a:solidFill>
                          <a:srgbClr val="231F20"/>
                        </a:solidFill>
                        <a:latin typeface="Montserrat Light"/>
                        <a:cs typeface="Montserrat Light"/>
                      </a:endParaRPr>
                    </a:p>
                    <a:p>
                      <a:pPr marL="288000" marR="340360" indent="0" algn="ctr">
                        <a:lnSpc>
                          <a:spcPts val="840"/>
                        </a:lnSpc>
                        <a:spcBef>
                          <a:spcPts val="0"/>
                        </a:spcBef>
                      </a:pPr>
                      <a:r>
                        <a:rPr lang="fi-FI" sz="700" b="0" dirty="0">
                          <a:solidFill>
                            <a:srgbClr val="231F20"/>
                          </a:solidFill>
                          <a:latin typeface="Montserrat Light"/>
                          <a:cs typeface="Montserrat Light"/>
                        </a:rPr>
                        <a:t>Tuoretta</a:t>
                      </a:r>
                      <a:r>
                        <a:rPr lang="fi-FI" sz="700" b="0" spc="-5" dirty="0">
                          <a:solidFill>
                            <a:srgbClr val="231F20"/>
                          </a:solidFill>
                          <a:latin typeface="Montserrat Light"/>
                          <a:cs typeface="Montserrat Light"/>
                        </a:rPr>
                        <a:t> </a:t>
                      </a:r>
                      <a:r>
                        <a:rPr lang="fi-FI" sz="700" b="0" spc="-10" dirty="0">
                          <a:solidFill>
                            <a:srgbClr val="231F20"/>
                          </a:solidFill>
                          <a:latin typeface="Montserrat Light"/>
                          <a:cs typeface="Montserrat Light"/>
                        </a:rPr>
                        <a:t>hedelmää</a:t>
                      </a:r>
                      <a:endParaRPr lang="fi-FI" sz="700" dirty="0">
                        <a:latin typeface="Montserrat Light"/>
                        <a:cs typeface="Montserrat Light"/>
                      </a:endParaRPr>
                    </a:p>
                  </a:txBody>
                  <a:tcPr marL="0" marR="0" marT="3175" marB="0" anchor="ctr">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extLst>
                  <a:ext uri="{0D108BD9-81ED-4DB2-BD59-A6C34878D82A}">
                    <a16:rowId xmlns:a16="http://schemas.microsoft.com/office/drawing/2014/main" val="10001"/>
                  </a:ext>
                </a:extLst>
              </a:tr>
              <a:tr h="781050">
                <a:tc>
                  <a:txBody>
                    <a:bodyPr/>
                    <a:lstStyle/>
                    <a:p>
                      <a:pPr>
                        <a:lnSpc>
                          <a:spcPct val="100000"/>
                        </a:lnSpc>
                      </a:pPr>
                      <a:endParaRPr sz="900">
                        <a:latin typeface="Times New Roman"/>
                        <a:cs typeface="Times New Roman"/>
                      </a:endParaRPr>
                    </a:p>
                    <a:p>
                      <a:pPr>
                        <a:lnSpc>
                          <a:spcPct val="100000"/>
                        </a:lnSpc>
                      </a:pPr>
                      <a:endParaRPr sz="900">
                        <a:latin typeface="Times New Roman"/>
                        <a:cs typeface="Times New Roman"/>
                      </a:endParaRPr>
                    </a:p>
                    <a:p>
                      <a:pPr marL="196215">
                        <a:lnSpc>
                          <a:spcPct val="100000"/>
                        </a:lnSpc>
                        <a:spcBef>
                          <a:spcPts val="655"/>
                        </a:spcBef>
                      </a:pPr>
                      <a:r>
                        <a:rPr sz="700" b="1" spc="-25" dirty="0">
                          <a:solidFill>
                            <a:srgbClr val="113A58"/>
                          </a:solidFill>
                          <a:latin typeface="Montserrat SemiBold"/>
                          <a:cs typeface="Montserrat SemiBold"/>
                        </a:rPr>
                        <a:t>TI</a:t>
                      </a:r>
                      <a:endParaRPr sz="70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612140" marR="604520" indent="0" algn="ctr">
                        <a:lnSpc>
                          <a:spcPct val="100000"/>
                        </a:lnSpc>
                        <a:spcBef>
                          <a:spcPts val="100"/>
                        </a:spcBef>
                      </a:pPr>
                      <a:r>
                        <a:rPr lang="fi-FI" sz="700" b="0" spc="-10" dirty="0">
                          <a:solidFill>
                            <a:srgbClr val="231F20"/>
                          </a:solidFill>
                          <a:latin typeface="Montserrat Light"/>
                          <a:cs typeface="Montserrat Light"/>
                        </a:rPr>
                        <a:t>Vehnä</a:t>
                      </a:r>
                      <a:r>
                        <a:rPr lang="fi-FI" sz="700" b="0" dirty="0">
                          <a:solidFill>
                            <a:srgbClr val="231F20"/>
                          </a:solidFill>
                          <a:latin typeface="Montserrat Light"/>
                          <a:cs typeface="Montserrat Light"/>
                        </a:rPr>
                        <a:t>puuroa</a:t>
                      </a:r>
                      <a:r>
                        <a:rPr lang="fi-FI" sz="700" b="0" spc="50" dirty="0">
                          <a:solidFill>
                            <a:srgbClr val="231F20"/>
                          </a:solidFill>
                          <a:latin typeface="Montserrat Light"/>
                          <a:cs typeface="Montserrat Light"/>
                        </a:rPr>
                        <a:t> </a:t>
                      </a:r>
                      <a:r>
                        <a:rPr lang="fi-FI" sz="700" b="0" spc="-50" dirty="0">
                          <a:solidFill>
                            <a:srgbClr val="231F20"/>
                          </a:solidFill>
                          <a:latin typeface="Montserrat Light"/>
                          <a:cs typeface="Montserrat Light"/>
                        </a:rPr>
                        <a:t>M</a:t>
                      </a:r>
                    </a:p>
                    <a:p>
                      <a:pPr marL="620395" marR="613410" lvl="0" algn="ctr">
                        <a:lnSpc>
                          <a:spcPct val="100000"/>
                        </a:lnSpc>
                        <a:spcBef>
                          <a:spcPts val="100"/>
                        </a:spcBef>
                        <a:buNone/>
                      </a:pPr>
                      <a:r>
                        <a:rPr lang="fi-FI" sz="700" b="0" spc="-10" dirty="0">
                          <a:solidFill>
                            <a:srgbClr val="231F20"/>
                          </a:solidFill>
                          <a:latin typeface="Montserrat Light"/>
                          <a:cs typeface="Montserrat Light"/>
                        </a:rPr>
                        <a:t>Mehukeittoa  </a:t>
                      </a:r>
                    </a:p>
                    <a:p>
                      <a:pPr marL="620395" marR="613410" lvl="0" algn="ctr">
                        <a:lnSpc>
                          <a:spcPct val="100000"/>
                        </a:lnSpc>
                        <a:spcBef>
                          <a:spcPts val="100"/>
                        </a:spcBef>
                        <a:buNone/>
                      </a:pPr>
                      <a:r>
                        <a:rPr lang="fi-FI" sz="700" b="0" spc="-10" dirty="0">
                          <a:solidFill>
                            <a:srgbClr val="231F20"/>
                          </a:solidFill>
                          <a:latin typeface="Montserrat Light"/>
                          <a:cs typeface="Montserrat Light"/>
                        </a:rPr>
                        <a:t>Smoothie   </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Juustoa,</a:t>
                      </a:r>
                    </a:p>
                    <a:p>
                      <a:pPr marL="620395" marR="613410" lvl="0" algn="ctr">
                        <a:lnSpc>
                          <a:spcPct val="100000"/>
                        </a:lnSpc>
                        <a:spcBef>
                          <a:spcPts val="100"/>
                        </a:spcBef>
                        <a:buNone/>
                      </a:pPr>
                      <a:r>
                        <a:rPr lang="fi-FI" sz="700" b="0" spc="-10" dirty="0">
                          <a:solidFill>
                            <a:srgbClr val="231F20"/>
                          </a:solidFill>
                          <a:latin typeface="Montserrat Light"/>
                          <a:cs typeface="Montserrat Light"/>
                        </a:rPr>
                        <a:t>leikkelettä</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Tuorevihanneksia</a:t>
                      </a:r>
                      <a:r>
                        <a:rPr lang="fi-FI" sz="700" b="0" spc="500" dirty="0">
                          <a:solidFill>
                            <a:srgbClr val="231F20"/>
                          </a:solidFill>
                          <a:latin typeface="Montserrat Light"/>
                          <a:cs typeface="Montserrat Light"/>
                        </a:rPr>
                        <a:t> </a:t>
                      </a:r>
                      <a:endParaRPr lang="fi-FI" sz="700" dirty="0">
                        <a:latin typeface="Montserrat Light"/>
                        <a:cs typeface="Montserrat Light"/>
                      </a:endParaRPr>
                    </a:p>
                  </a:txBody>
                  <a:tcPr marL="0" marR="0" marT="4699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324000" marR="427355" algn="ctr">
                        <a:lnSpc>
                          <a:spcPct val="108300"/>
                        </a:lnSpc>
                        <a:spcBef>
                          <a:spcPts val="0"/>
                        </a:spcBef>
                      </a:pPr>
                      <a:r>
                        <a:rPr lang="fi-FI" sz="700" b="0" dirty="0">
                          <a:solidFill>
                            <a:srgbClr val="231F20"/>
                          </a:solidFill>
                          <a:latin typeface="Montserrat Light"/>
                          <a:cs typeface="Montserrat Light"/>
                        </a:rPr>
                        <a:t>Bataatti-juurespihvejä M,G </a:t>
                      </a:r>
                    </a:p>
                    <a:p>
                      <a:pPr marL="434975" marR="427355" lvl="0" indent="0" algn="ctr" defTabSz="914400" eaLnBrk="1" fontAlgn="auto" latinLnBrk="0" hangingPunct="1">
                        <a:lnSpc>
                          <a:spcPct val="108300"/>
                        </a:lnSpc>
                        <a:spcBef>
                          <a:spcPts val="0"/>
                        </a:spcBef>
                        <a:spcAft>
                          <a:spcPts val="0"/>
                        </a:spcAft>
                        <a:buClrTx/>
                        <a:buSzTx/>
                        <a:buFontTx/>
                        <a:buNone/>
                        <a:tabLst/>
                        <a:defRPr/>
                      </a:pPr>
                      <a:r>
                        <a:rPr lang="fi-FI" sz="700" b="0" dirty="0">
                          <a:solidFill>
                            <a:srgbClr val="231F20"/>
                          </a:solidFill>
                          <a:latin typeface="Montserrat Light"/>
                          <a:cs typeface="Montserrat Light"/>
                        </a:rPr>
                        <a:t>Juusto-yrttikastiketta</a:t>
                      </a:r>
                      <a:r>
                        <a:rPr sz="700" b="0" spc="20" dirty="0">
                          <a:solidFill>
                            <a:srgbClr val="231F20"/>
                          </a:solidFill>
                          <a:latin typeface="Montserrat Light"/>
                          <a:cs typeface="Montserrat Light"/>
                        </a:rPr>
                        <a:t> </a:t>
                      </a:r>
                      <a:r>
                        <a:rPr sz="700" b="0" spc="-50" dirty="0">
                          <a:solidFill>
                            <a:srgbClr val="231F20"/>
                          </a:solidFill>
                          <a:latin typeface="Montserrat Light"/>
                          <a:cs typeface="Montserrat Light"/>
                        </a:rPr>
                        <a:t>L</a:t>
                      </a:r>
                      <a:r>
                        <a:rPr lang="fi-FI" sz="700" b="0" spc="-50" dirty="0">
                          <a:solidFill>
                            <a:srgbClr val="231F20"/>
                          </a:solidFill>
                          <a:latin typeface="Montserrat Light"/>
                          <a:cs typeface="Montserrat Light"/>
                        </a:rPr>
                        <a:t>,G</a:t>
                      </a:r>
                      <a:r>
                        <a:rPr sz="700" b="0" spc="500" dirty="0">
                          <a:solidFill>
                            <a:srgbClr val="231F20"/>
                          </a:solidFill>
                          <a:latin typeface="Montserrat Light"/>
                          <a:cs typeface="Montserrat Light"/>
                        </a:rPr>
                        <a:t> </a:t>
                      </a:r>
                      <a:r>
                        <a:rPr lang="fi-FI" sz="700" b="0" spc="0" dirty="0">
                          <a:solidFill>
                            <a:srgbClr val="231F20"/>
                          </a:solidFill>
                          <a:latin typeface="Montserrat Light"/>
                          <a:cs typeface="Montserrat Light"/>
                        </a:rPr>
                        <a:t>Perunasosetta</a:t>
                      </a:r>
                      <a:r>
                        <a:rPr sz="700" b="0" spc="0" dirty="0">
                          <a:solidFill>
                            <a:srgbClr val="231F20"/>
                          </a:solidFill>
                          <a:latin typeface="Montserrat Light"/>
                          <a:cs typeface="Montserrat Light"/>
                        </a:rPr>
                        <a:t> </a:t>
                      </a:r>
                      <a:r>
                        <a:rPr lang="fi-FI" sz="700" b="0" spc="-25" dirty="0">
                          <a:solidFill>
                            <a:srgbClr val="231F20"/>
                          </a:solidFill>
                          <a:latin typeface="Montserrat Light"/>
                          <a:cs typeface="Montserrat Light"/>
                        </a:rPr>
                        <a:t>L</a:t>
                      </a:r>
                      <a:r>
                        <a:rPr sz="700" b="0" spc="-25" dirty="0">
                          <a:solidFill>
                            <a:srgbClr val="231F20"/>
                          </a:solidFill>
                          <a:latin typeface="Montserrat Light"/>
                          <a:cs typeface="Montserrat Light"/>
                        </a:rPr>
                        <a:t>,G</a:t>
                      </a:r>
                      <a:endParaRPr lang="fi-FI" sz="700" b="0" spc="-25" dirty="0">
                        <a:solidFill>
                          <a:srgbClr val="231F20"/>
                        </a:solidFill>
                        <a:latin typeface="Montserrat Light"/>
                        <a:cs typeface="Montserrat Light"/>
                      </a:endParaRPr>
                    </a:p>
                    <a:p>
                      <a:pPr marL="434975" marR="427355" lvl="0" indent="0" algn="ctr" defTabSz="914400" eaLnBrk="1" fontAlgn="auto" latinLnBrk="0" hangingPunct="1">
                        <a:lnSpc>
                          <a:spcPct val="108300"/>
                        </a:lnSpc>
                        <a:spcBef>
                          <a:spcPts val="0"/>
                        </a:spcBef>
                        <a:spcAft>
                          <a:spcPts val="0"/>
                        </a:spcAft>
                        <a:buClrTx/>
                        <a:buSzTx/>
                        <a:buFontTx/>
                        <a:buNone/>
                        <a:tabLst/>
                        <a:defRPr/>
                      </a:pPr>
                      <a:r>
                        <a:rPr lang="fi-FI" sz="700" b="0" spc="-25" dirty="0">
                          <a:solidFill>
                            <a:srgbClr val="231F20"/>
                          </a:solidFill>
                          <a:latin typeface="Montserrat Light"/>
                          <a:cs typeface="Montserrat Light"/>
                        </a:rPr>
                        <a:t> </a:t>
                      </a:r>
                      <a:r>
                        <a:rPr lang="fi-FI" sz="700" b="0" dirty="0">
                          <a:solidFill>
                            <a:srgbClr val="231F20"/>
                          </a:solidFill>
                          <a:latin typeface="Montserrat Light"/>
                          <a:cs typeface="Montserrat Light"/>
                        </a:rPr>
                        <a:t>Salaattivalikoima</a:t>
                      </a:r>
                    </a:p>
                    <a:p>
                      <a:pPr marL="434975" marR="427355" lvl="0" indent="0" algn="ctr" defTabSz="914400" eaLnBrk="1" fontAlgn="auto" latinLnBrk="0" hangingPunct="1">
                        <a:lnSpc>
                          <a:spcPct val="108300"/>
                        </a:lnSpc>
                        <a:spcBef>
                          <a:spcPts val="0"/>
                        </a:spcBef>
                        <a:spcAft>
                          <a:spcPts val="0"/>
                        </a:spcAft>
                        <a:buClrTx/>
                        <a:buSzTx/>
                        <a:buFontTx/>
                        <a:buNone/>
                        <a:tabLst/>
                        <a:defRPr/>
                      </a:pPr>
                      <a:r>
                        <a:rPr lang="fi-FI" sz="700" b="0" dirty="0">
                          <a:solidFill>
                            <a:srgbClr val="231F20"/>
                          </a:solidFill>
                          <a:latin typeface="Montserrat Light"/>
                          <a:cs typeface="Montserrat Light"/>
                        </a:rPr>
                        <a:t>Luumukiisseli M,G</a:t>
                      </a:r>
                    </a:p>
                  </a:txBody>
                  <a:tcPr marL="0" marR="0" marT="4699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algn="ctr">
                        <a:lnSpc>
                          <a:spcPct val="100000"/>
                        </a:lnSpc>
                      </a:pPr>
                      <a:endParaRPr sz="800" dirty="0">
                        <a:latin typeface="Times New Roman"/>
                        <a:cs typeface="Times New Roman"/>
                      </a:endParaRPr>
                    </a:p>
                    <a:p>
                      <a:pPr algn="ctr">
                        <a:lnSpc>
                          <a:spcPct val="100000"/>
                        </a:lnSpc>
                        <a:spcBef>
                          <a:spcPts val="5"/>
                        </a:spcBef>
                      </a:pPr>
                      <a:endParaRPr sz="1100" dirty="0">
                        <a:latin typeface="Times New Roman"/>
                        <a:cs typeface="Times New Roman"/>
                      </a:endParaRPr>
                    </a:p>
                    <a:p>
                      <a:pPr marL="382905" marR="375285" indent="38100" algn="ctr">
                        <a:lnSpc>
                          <a:spcPct val="108300"/>
                        </a:lnSpc>
                      </a:pPr>
                      <a:r>
                        <a:rPr lang="fi-FI" sz="700" b="0" dirty="0">
                          <a:solidFill>
                            <a:srgbClr val="231F20"/>
                          </a:solidFill>
                          <a:latin typeface="Montserrat Light"/>
                          <a:cs typeface="Montserrat Light"/>
                        </a:rPr>
                        <a:t>Kahvia</a:t>
                      </a:r>
                      <a:r>
                        <a:rPr lang="fi-FI" sz="700" b="0" spc="5" dirty="0">
                          <a:solidFill>
                            <a:srgbClr val="231F20"/>
                          </a:solidFill>
                          <a:latin typeface="Montserrat Light"/>
                          <a:cs typeface="Montserrat Light"/>
                        </a:rPr>
                        <a:t> </a:t>
                      </a:r>
                      <a:r>
                        <a:rPr lang="fi-FI" sz="700" b="0" dirty="0">
                          <a:solidFill>
                            <a:srgbClr val="231F20"/>
                          </a:solidFill>
                          <a:latin typeface="Montserrat Light"/>
                          <a:cs typeface="Montserrat Light"/>
                        </a:rPr>
                        <a:t>ja</a:t>
                      </a:r>
                      <a:r>
                        <a:rPr lang="fi-FI" sz="700" b="0" spc="5" dirty="0">
                          <a:solidFill>
                            <a:srgbClr val="231F20"/>
                          </a:solidFill>
                          <a:latin typeface="Montserrat Light"/>
                          <a:cs typeface="Montserrat Light"/>
                        </a:rPr>
                        <a:t> </a:t>
                      </a:r>
                      <a:r>
                        <a:rPr lang="fi-FI" sz="700" b="0" spc="-10" dirty="0">
                          <a:solidFill>
                            <a:srgbClr val="231F20"/>
                          </a:solidFill>
                          <a:latin typeface="Montserrat Light"/>
                          <a:cs typeface="Montserrat Light"/>
                        </a:rPr>
                        <a:t>teetä</a:t>
                      </a:r>
                      <a:r>
                        <a:rPr lang="fi-FI" sz="700" b="0" spc="500" dirty="0">
                          <a:solidFill>
                            <a:srgbClr val="231F20"/>
                          </a:solidFill>
                          <a:latin typeface="Montserrat Light"/>
                          <a:cs typeface="Montserrat Light"/>
                        </a:rPr>
                        <a:t> </a:t>
                      </a:r>
                      <a:r>
                        <a:rPr lang="fi-FI" sz="700" b="0" dirty="0">
                          <a:solidFill>
                            <a:srgbClr val="231F20"/>
                          </a:solidFill>
                          <a:latin typeface="Montserrat Light"/>
                          <a:cs typeface="Montserrat Light"/>
                        </a:rPr>
                        <a:t>Marjapiirakkaa</a:t>
                      </a:r>
                      <a:r>
                        <a:rPr lang="fi-FI" sz="700" b="0" spc="5" dirty="0">
                          <a:solidFill>
                            <a:srgbClr val="231F20"/>
                          </a:solidFill>
                          <a:latin typeface="Montserrat Light"/>
                          <a:cs typeface="Montserrat Light"/>
                        </a:rPr>
                        <a:t> </a:t>
                      </a:r>
                      <a:r>
                        <a:rPr lang="fi-FI" sz="700" b="0" spc="-50" dirty="0">
                          <a:solidFill>
                            <a:srgbClr val="231F20"/>
                          </a:solidFill>
                          <a:latin typeface="Montserrat Light"/>
                          <a:cs typeface="Montserrat Light"/>
                        </a:rPr>
                        <a:t>L</a:t>
                      </a:r>
                      <a:endParaRPr lang="fi-FI" sz="700" dirty="0">
                        <a:latin typeface="Montserrat Light"/>
                        <a:cs typeface="Montserrat Light"/>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444500" marR="436880" algn="ctr">
                        <a:lnSpc>
                          <a:spcPct val="108300"/>
                        </a:lnSpc>
                      </a:pPr>
                      <a:r>
                        <a:rPr lang="fi-FI" sz="700" b="0" spc="-25" dirty="0">
                          <a:solidFill>
                            <a:srgbClr val="231F20"/>
                          </a:solidFill>
                          <a:latin typeface="Montserrat Light"/>
                          <a:cs typeface="Montserrat Light"/>
                        </a:rPr>
                        <a:t>Siskonmakkarakeittoa M</a:t>
                      </a:r>
                      <a:r>
                        <a:rPr sz="700" b="0" spc="-25" dirty="0">
                          <a:solidFill>
                            <a:srgbClr val="231F20"/>
                          </a:solidFill>
                          <a:latin typeface="Montserrat Light"/>
                          <a:cs typeface="Montserrat Light"/>
                        </a:rPr>
                        <a:t>,G</a:t>
                      </a:r>
                      <a:endParaRPr lang="fi-FI" sz="700" b="0" spc="-25" dirty="0">
                        <a:solidFill>
                          <a:srgbClr val="231F20"/>
                        </a:solidFill>
                        <a:latin typeface="Montserrat Light"/>
                        <a:cs typeface="Montserrat Light"/>
                      </a:endParaRPr>
                    </a:p>
                    <a:p>
                      <a:pPr marL="444500" marR="436880" algn="ctr">
                        <a:lnSpc>
                          <a:spcPct val="108300"/>
                        </a:lnSpc>
                      </a:pPr>
                      <a:r>
                        <a:rPr lang="fi-FI" sz="700" b="0" spc="-25" dirty="0">
                          <a:solidFill>
                            <a:srgbClr val="231F20"/>
                          </a:solidFill>
                          <a:latin typeface="Montserrat Light"/>
                          <a:cs typeface="Montserrat Light"/>
                        </a:rPr>
                        <a:t>Voileivät juusto / leikkele</a:t>
                      </a:r>
                    </a:p>
                    <a:p>
                      <a:pPr marL="444500" marR="436880" lvl="0" indent="0" algn="ctr" defTabSz="914400" eaLnBrk="1" fontAlgn="auto" latinLnBrk="0" hangingPunct="1">
                        <a:lnSpc>
                          <a:spcPct val="108300"/>
                        </a:lnSpc>
                        <a:spcBef>
                          <a:spcPts val="0"/>
                        </a:spcBef>
                        <a:spcAft>
                          <a:spcPts val="0"/>
                        </a:spcAft>
                        <a:buClrTx/>
                        <a:buSzTx/>
                        <a:buFontTx/>
                        <a:buNone/>
                        <a:tabLst/>
                        <a:defRPr/>
                      </a:pPr>
                      <a:r>
                        <a:rPr lang="fi-FI" sz="700" b="0" spc="-25" dirty="0">
                          <a:solidFill>
                            <a:srgbClr val="231F20"/>
                          </a:solidFill>
                          <a:latin typeface="Montserrat Light"/>
                          <a:cs typeface="Montserrat Light"/>
                        </a:rPr>
                        <a:t>Tuorevihanneksia</a:t>
                      </a:r>
                      <a:endParaRPr lang="fi-FI" sz="700" b="0" dirty="0">
                        <a:solidFill>
                          <a:srgbClr val="231F20"/>
                        </a:solidFill>
                        <a:latin typeface="Montserrat Light"/>
                        <a:cs typeface="Montserrat Light"/>
                      </a:endParaRPr>
                    </a:p>
                    <a:p>
                      <a:pPr marL="444500" marR="436880" algn="ctr">
                        <a:lnSpc>
                          <a:spcPct val="108300"/>
                        </a:lnSpc>
                      </a:pPr>
                      <a:endParaRPr sz="700" dirty="0">
                        <a:latin typeface="Montserrat Light"/>
                        <a:cs typeface="Montserrat Light"/>
                      </a:endParaRP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454025" marR="447040" algn="ctr">
                        <a:lnSpc>
                          <a:spcPct val="108300"/>
                        </a:lnSpc>
                      </a:pPr>
                      <a:r>
                        <a:rPr lang="fi-FI" sz="700" b="0" spc="0" dirty="0">
                          <a:solidFill>
                            <a:srgbClr val="231F20"/>
                          </a:solidFill>
                          <a:latin typeface="Montserrat Light"/>
                          <a:cs typeface="Montserrat Light"/>
                        </a:rPr>
                        <a:t>Vadelmarahkaa L,G</a:t>
                      </a:r>
                      <a:endParaRPr sz="700" spc="0" dirty="0">
                        <a:solidFill>
                          <a:schemeClr val="tx1"/>
                        </a:solidFill>
                        <a:latin typeface="Montserrat Light"/>
                        <a:cs typeface="Montserrat Light"/>
                      </a:endParaRPr>
                    </a:p>
                    <a:p>
                      <a:pPr marL="492125" marR="485140" algn="ctr">
                        <a:lnSpc>
                          <a:spcPct val="108300"/>
                        </a:lnSpc>
                      </a:pPr>
                      <a:r>
                        <a:rPr sz="700" b="0" spc="0" dirty="0" err="1">
                          <a:solidFill>
                            <a:srgbClr val="231F20"/>
                          </a:solidFill>
                          <a:latin typeface="Montserrat Light"/>
                          <a:cs typeface="Montserrat Light"/>
                        </a:rPr>
                        <a:t>Tuoretta</a:t>
                      </a:r>
                      <a:r>
                        <a:rPr sz="700" b="0" spc="0" dirty="0">
                          <a:solidFill>
                            <a:srgbClr val="231F20"/>
                          </a:solidFill>
                          <a:latin typeface="Montserrat Light"/>
                          <a:cs typeface="Montserrat Light"/>
                        </a:rPr>
                        <a:t> </a:t>
                      </a:r>
                      <a:r>
                        <a:rPr sz="700" b="0" spc="0" dirty="0" err="1">
                          <a:solidFill>
                            <a:srgbClr val="231F20"/>
                          </a:solidFill>
                          <a:latin typeface="Montserrat Light"/>
                          <a:cs typeface="Montserrat Light"/>
                        </a:rPr>
                        <a:t>hedelmää</a:t>
                      </a:r>
                      <a:endParaRPr sz="700" spc="0" dirty="0">
                        <a:latin typeface="Montserrat Light"/>
                        <a:cs typeface="Montserrat Light"/>
                      </a:endParaRP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extLst>
                  <a:ext uri="{0D108BD9-81ED-4DB2-BD59-A6C34878D82A}">
                    <a16:rowId xmlns:a16="http://schemas.microsoft.com/office/drawing/2014/main" val="10002"/>
                  </a:ext>
                </a:extLst>
              </a:tr>
              <a:tr h="781050">
                <a:tc>
                  <a:txBody>
                    <a:bodyPr/>
                    <a:lstStyle/>
                    <a:p>
                      <a:pPr>
                        <a:lnSpc>
                          <a:spcPct val="100000"/>
                        </a:lnSpc>
                      </a:pPr>
                      <a:endParaRPr sz="900">
                        <a:latin typeface="Times New Roman"/>
                        <a:cs typeface="Times New Roman"/>
                      </a:endParaRPr>
                    </a:p>
                    <a:p>
                      <a:pPr>
                        <a:lnSpc>
                          <a:spcPct val="100000"/>
                        </a:lnSpc>
                      </a:pPr>
                      <a:endParaRPr sz="900">
                        <a:latin typeface="Times New Roman"/>
                        <a:cs typeface="Times New Roman"/>
                      </a:endParaRPr>
                    </a:p>
                    <a:p>
                      <a:pPr marL="173990">
                        <a:lnSpc>
                          <a:spcPct val="100000"/>
                        </a:lnSpc>
                        <a:spcBef>
                          <a:spcPts val="655"/>
                        </a:spcBef>
                      </a:pPr>
                      <a:r>
                        <a:rPr sz="700" b="1" spc="-25" dirty="0">
                          <a:solidFill>
                            <a:srgbClr val="113A58"/>
                          </a:solidFill>
                          <a:latin typeface="Montserrat SemiBold"/>
                          <a:cs typeface="Montserrat SemiBold"/>
                        </a:rPr>
                        <a:t>KE</a:t>
                      </a:r>
                      <a:endParaRPr sz="70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611505" marR="603885" indent="0" algn="ctr">
                        <a:lnSpc>
                          <a:spcPct val="100000"/>
                        </a:lnSpc>
                        <a:spcBef>
                          <a:spcPts val="100"/>
                        </a:spcBef>
                      </a:pPr>
                      <a:r>
                        <a:rPr sz="700" b="0" spc="-10" dirty="0">
                          <a:solidFill>
                            <a:srgbClr val="231F20"/>
                          </a:solidFill>
                          <a:latin typeface="Montserrat Light"/>
                          <a:cs typeface="Montserrat Light"/>
                        </a:rPr>
                        <a:t>4-</a:t>
                      </a:r>
                      <a:r>
                        <a:rPr sz="700" b="0" dirty="0">
                          <a:solidFill>
                            <a:srgbClr val="231F20"/>
                          </a:solidFill>
                          <a:latin typeface="Montserrat Light"/>
                          <a:cs typeface="Montserrat Light"/>
                        </a:rPr>
                        <a:t>viljanpuuroa</a:t>
                      </a:r>
                      <a:r>
                        <a:rPr sz="700" b="0" spc="50" dirty="0">
                          <a:solidFill>
                            <a:srgbClr val="231F20"/>
                          </a:solidFill>
                          <a:latin typeface="Montserrat Light"/>
                          <a:cs typeface="Montserrat Light"/>
                        </a:rPr>
                        <a:t> </a:t>
                      </a:r>
                      <a:r>
                        <a:rPr sz="700" b="0" spc="-50" dirty="0">
                          <a:solidFill>
                            <a:srgbClr val="231F20"/>
                          </a:solidFill>
                          <a:latin typeface="Montserrat Light"/>
                          <a:cs typeface="Montserrat Light"/>
                        </a:rPr>
                        <a:t>M</a:t>
                      </a:r>
                      <a:endParaRPr lang="fi-FI" sz="700" b="0" spc="-50" dirty="0">
                        <a:solidFill>
                          <a:srgbClr val="231F20"/>
                        </a:solidFill>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Mehukeittoa  </a:t>
                      </a:r>
                    </a:p>
                    <a:p>
                      <a:pPr marL="620395" marR="613410" lvl="0" algn="ctr">
                        <a:lnSpc>
                          <a:spcPct val="100000"/>
                        </a:lnSpc>
                        <a:spcBef>
                          <a:spcPts val="100"/>
                        </a:spcBef>
                        <a:buNone/>
                      </a:pPr>
                      <a:r>
                        <a:rPr lang="fi-FI" sz="700" b="0" spc="-10" dirty="0">
                          <a:solidFill>
                            <a:srgbClr val="231F20"/>
                          </a:solidFill>
                          <a:latin typeface="Montserrat Light"/>
                          <a:cs typeface="Montserrat Light"/>
                        </a:rPr>
                        <a:t>Smoothie   </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Juustoa,</a:t>
                      </a:r>
                    </a:p>
                    <a:p>
                      <a:pPr marL="620395" marR="613410" lvl="0" algn="ctr">
                        <a:lnSpc>
                          <a:spcPct val="100000"/>
                        </a:lnSpc>
                        <a:spcBef>
                          <a:spcPts val="100"/>
                        </a:spcBef>
                        <a:buNone/>
                      </a:pPr>
                      <a:r>
                        <a:rPr lang="fi-FI" sz="700" b="0" spc="-10" dirty="0">
                          <a:solidFill>
                            <a:srgbClr val="231F20"/>
                          </a:solidFill>
                          <a:latin typeface="Montserrat Light"/>
                          <a:cs typeface="Montserrat Light"/>
                        </a:rPr>
                        <a:t>leikkelettä</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Tuorevihanneksia</a:t>
                      </a:r>
                      <a:r>
                        <a:rPr lang="fi-FI" sz="700" b="0" spc="500" dirty="0">
                          <a:solidFill>
                            <a:srgbClr val="231F20"/>
                          </a:solidFill>
                          <a:latin typeface="Montserrat Light"/>
                          <a:cs typeface="Montserrat Light"/>
                        </a:rPr>
                        <a:t> </a:t>
                      </a:r>
                      <a:r>
                        <a:rPr sz="700" b="0" spc="500" dirty="0">
                          <a:solidFill>
                            <a:srgbClr val="231F20"/>
                          </a:solidFill>
                          <a:latin typeface="Montserrat Light"/>
                          <a:cs typeface="Montserrat Light"/>
                        </a:rPr>
                        <a:t> </a:t>
                      </a:r>
                      <a:endParaRPr lang="en-US" sz="700" dirty="0">
                        <a:latin typeface="Montserrat Light"/>
                        <a:cs typeface="Montserrat Light"/>
                      </a:endParaRPr>
                    </a:p>
                  </a:txBody>
                  <a:tcPr marL="0" marR="0" marT="4699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304165" marR="296545" lvl="0" indent="0" algn="ctr" defTabSz="914400" eaLnBrk="1" fontAlgn="auto" latinLnBrk="0" hangingPunct="1">
                        <a:lnSpc>
                          <a:spcPct val="108300"/>
                        </a:lnSpc>
                        <a:spcBef>
                          <a:spcPts val="0"/>
                        </a:spcBef>
                        <a:spcAft>
                          <a:spcPts val="0"/>
                        </a:spcAft>
                        <a:buClrTx/>
                        <a:buSzTx/>
                        <a:buFontTx/>
                        <a:buNone/>
                        <a:tabLst/>
                        <a:defRPr/>
                      </a:pPr>
                      <a:r>
                        <a:rPr sz="700" b="0" dirty="0" err="1">
                          <a:solidFill>
                            <a:srgbClr val="231F20"/>
                          </a:solidFill>
                          <a:latin typeface="Montserrat Light"/>
                          <a:cs typeface="Montserrat Light"/>
                        </a:rPr>
                        <a:t>Palermon</a:t>
                      </a:r>
                      <a:r>
                        <a:rPr sz="700" b="0" dirty="0">
                          <a:solidFill>
                            <a:srgbClr val="231F20"/>
                          </a:solidFill>
                          <a:latin typeface="Montserrat Light"/>
                          <a:cs typeface="Montserrat Light"/>
                        </a:rPr>
                        <a:t> </a:t>
                      </a:r>
                      <a:r>
                        <a:rPr sz="700" b="0" dirty="0" err="1">
                          <a:solidFill>
                            <a:srgbClr val="231F20"/>
                          </a:solidFill>
                          <a:latin typeface="Montserrat Light"/>
                          <a:cs typeface="Montserrat Light"/>
                        </a:rPr>
                        <a:t>broileri</a:t>
                      </a:r>
                      <a:r>
                        <a:rPr lang="fi-FI" sz="700" b="0" dirty="0">
                          <a:solidFill>
                            <a:srgbClr val="231F20"/>
                          </a:solidFill>
                          <a:latin typeface="Montserrat Light"/>
                          <a:cs typeface="Montserrat Light"/>
                        </a:rPr>
                        <a:t>pastaa</a:t>
                      </a:r>
                      <a:r>
                        <a:rPr sz="700" b="0" dirty="0">
                          <a:solidFill>
                            <a:srgbClr val="231F20"/>
                          </a:solidFill>
                          <a:latin typeface="Montserrat Light"/>
                          <a:cs typeface="Montserrat Light"/>
                        </a:rPr>
                        <a:t> </a:t>
                      </a:r>
                      <a:r>
                        <a:rPr sz="700" b="0" spc="-50" dirty="0">
                          <a:solidFill>
                            <a:srgbClr val="231F20"/>
                          </a:solidFill>
                          <a:latin typeface="Montserrat Light"/>
                          <a:cs typeface="Montserrat Light"/>
                        </a:rPr>
                        <a:t>L</a:t>
                      </a:r>
                      <a:endParaRPr lang="fi-FI" sz="700" b="0" spc="-50" dirty="0">
                        <a:solidFill>
                          <a:srgbClr val="231F20"/>
                        </a:solidFill>
                        <a:latin typeface="Montserrat Light"/>
                        <a:cs typeface="Montserrat Light"/>
                      </a:endParaRPr>
                    </a:p>
                    <a:p>
                      <a:pPr marL="304165" marR="296545" lvl="0" indent="0" algn="ctr" defTabSz="914400" eaLnBrk="1" fontAlgn="auto" latinLnBrk="0" hangingPunct="1">
                        <a:lnSpc>
                          <a:spcPct val="108300"/>
                        </a:lnSpc>
                        <a:spcBef>
                          <a:spcPts val="0"/>
                        </a:spcBef>
                        <a:spcAft>
                          <a:spcPts val="0"/>
                        </a:spcAft>
                        <a:buClrTx/>
                        <a:buSzTx/>
                        <a:buFontTx/>
                        <a:buNone/>
                        <a:tabLst/>
                        <a:defRPr/>
                      </a:pPr>
                      <a:r>
                        <a:rPr lang="fi-FI" sz="700" b="0" spc="-50" dirty="0">
                          <a:solidFill>
                            <a:srgbClr val="231F20"/>
                          </a:solidFill>
                          <a:latin typeface="Montserrat Light"/>
                          <a:cs typeface="Montserrat Light"/>
                        </a:rPr>
                        <a:t>Juustoraastetta L,G</a:t>
                      </a:r>
                    </a:p>
                    <a:p>
                      <a:pPr marL="304165" marR="296545" lvl="0" indent="0" algn="ctr" defTabSz="914400" eaLnBrk="1" fontAlgn="auto" latinLnBrk="0" hangingPunct="1">
                        <a:lnSpc>
                          <a:spcPct val="108300"/>
                        </a:lnSpc>
                        <a:spcBef>
                          <a:spcPts val="0"/>
                        </a:spcBef>
                        <a:spcAft>
                          <a:spcPts val="0"/>
                        </a:spcAft>
                        <a:buClrTx/>
                        <a:buSzTx/>
                        <a:buFontTx/>
                        <a:buNone/>
                        <a:tabLst/>
                        <a:defRPr/>
                      </a:pPr>
                      <a:r>
                        <a:rPr lang="fi-FI" sz="700" b="0" spc="-50" dirty="0">
                          <a:solidFill>
                            <a:srgbClr val="231F20"/>
                          </a:solidFill>
                          <a:latin typeface="Montserrat Light"/>
                          <a:cs typeface="Montserrat Light"/>
                        </a:rPr>
                        <a:t>Salaattivalikoima</a:t>
                      </a:r>
                    </a:p>
                    <a:p>
                      <a:pPr marL="304165" marR="296545" lvl="0" indent="0" algn="ctr" defTabSz="914400" eaLnBrk="1" fontAlgn="auto" latinLnBrk="0" hangingPunct="1">
                        <a:lnSpc>
                          <a:spcPct val="108300"/>
                        </a:lnSpc>
                        <a:spcBef>
                          <a:spcPts val="0"/>
                        </a:spcBef>
                        <a:spcAft>
                          <a:spcPts val="0"/>
                        </a:spcAft>
                        <a:buClrTx/>
                        <a:buSzTx/>
                        <a:buFontTx/>
                        <a:buNone/>
                        <a:tabLst/>
                        <a:defRPr/>
                      </a:pPr>
                      <a:r>
                        <a:rPr lang="fi-FI" sz="700" b="0" spc="-50" dirty="0">
                          <a:solidFill>
                            <a:srgbClr val="231F20"/>
                          </a:solidFill>
                          <a:latin typeface="Montserrat Light"/>
                          <a:cs typeface="Montserrat Light"/>
                        </a:rPr>
                        <a:t>Rikkaat </a:t>
                      </a:r>
                      <a:r>
                        <a:rPr lang="fi-FI" sz="700" b="0" spc="-50" dirty="0" err="1">
                          <a:solidFill>
                            <a:srgbClr val="231F20"/>
                          </a:solidFill>
                          <a:latin typeface="Montserrat Light"/>
                          <a:cs typeface="Montserrat Light"/>
                        </a:rPr>
                        <a:t>ritaritt</a:t>
                      </a:r>
                      <a:r>
                        <a:rPr lang="fi-FI" sz="700" b="0" spc="-50" dirty="0">
                          <a:solidFill>
                            <a:srgbClr val="231F20"/>
                          </a:solidFill>
                          <a:latin typeface="Montserrat Light"/>
                          <a:cs typeface="Montserrat Light"/>
                        </a:rPr>
                        <a:t> L</a:t>
                      </a:r>
                    </a:p>
                    <a:p>
                      <a:pPr marL="304165" marR="296545" lvl="0" indent="0" algn="ctr" defTabSz="914400" eaLnBrk="1" fontAlgn="auto" latinLnBrk="0" hangingPunct="1">
                        <a:lnSpc>
                          <a:spcPct val="108300"/>
                        </a:lnSpc>
                        <a:spcBef>
                          <a:spcPts val="0"/>
                        </a:spcBef>
                        <a:spcAft>
                          <a:spcPts val="0"/>
                        </a:spcAft>
                        <a:buClrTx/>
                        <a:buSzTx/>
                        <a:buFontTx/>
                        <a:buNone/>
                        <a:tabLst/>
                        <a:defRPr/>
                      </a:pPr>
                      <a:r>
                        <a:rPr lang="fi-FI" sz="700" b="0" spc="-50" dirty="0">
                          <a:solidFill>
                            <a:srgbClr val="231F20"/>
                          </a:solidFill>
                          <a:latin typeface="Montserrat Light"/>
                          <a:cs typeface="Montserrat Light"/>
                        </a:rPr>
                        <a:t>Kermavaahto ja hilloa L,G</a:t>
                      </a:r>
                    </a:p>
                    <a:p>
                      <a:pPr marL="304165" marR="296545" lvl="0" indent="0" algn="ctr" defTabSz="914400" eaLnBrk="1" fontAlgn="auto" latinLnBrk="0" hangingPunct="1">
                        <a:lnSpc>
                          <a:spcPct val="108300"/>
                        </a:lnSpc>
                        <a:spcBef>
                          <a:spcPts val="0"/>
                        </a:spcBef>
                        <a:spcAft>
                          <a:spcPts val="0"/>
                        </a:spcAft>
                        <a:buClrTx/>
                        <a:buSzTx/>
                        <a:buFontTx/>
                        <a:buNone/>
                        <a:tabLst/>
                        <a:defRPr/>
                      </a:pPr>
                      <a:endParaRPr lang="fi-FI" sz="700" b="0" dirty="0">
                        <a:solidFill>
                          <a:srgbClr val="231F20"/>
                        </a:solidFill>
                        <a:latin typeface="Montserrat Light"/>
                        <a:cs typeface="Montserrat Light"/>
                      </a:endParaRPr>
                    </a:p>
                    <a:p>
                      <a:pPr marL="304165" marR="296545" algn="ctr">
                        <a:lnSpc>
                          <a:spcPct val="108300"/>
                        </a:lnSpc>
                      </a:pPr>
                      <a:endParaRPr lang="fi-FI" sz="700" b="0" spc="0" dirty="0">
                        <a:solidFill>
                          <a:srgbClr val="231F20"/>
                        </a:solidFill>
                        <a:latin typeface="Montserrat Light"/>
                        <a:cs typeface="Montserrat Light"/>
                      </a:endParaRP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algn="ctr">
                        <a:lnSpc>
                          <a:spcPct val="100000"/>
                        </a:lnSpc>
                      </a:pPr>
                      <a:endParaRPr sz="800" dirty="0">
                        <a:latin typeface="Times New Roman"/>
                        <a:cs typeface="Times New Roman"/>
                      </a:endParaRPr>
                    </a:p>
                    <a:p>
                      <a:pPr algn="ctr">
                        <a:lnSpc>
                          <a:spcPct val="100000"/>
                        </a:lnSpc>
                        <a:spcBef>
                          <a:spcPts val="5"/>
                        </a:spcBef>
                      </a:pPr>
                      <a:endParaRPr sz="1100" dirty="0">
                        <a:latin typeface="Times New Roman"/>
                        <a:cs typeface="Times New Roman"/>
                      </a:endParaRPr>
                    </a:p>
                    <a:p>
                      <a:pPr marL="440690" marR="412750" indent="-20320" algn="ctr">
                        <a:lnSpc>
                          <a:spcPct val="108300"/>
                        </a:lnSpc>
                      </a:pPr>
                      <a:r>
                        <a:rPr lang="fi-FI" sz="700" b="0" dirty="0">
                          <a:solidFill>
                            <a:srgbClr val="231F20"/>
                          </a:solidFill>
                          <a:latin typeface="Montserrat Light"/>
                          <a:cs typeface="Montserrat Light"/>
                        </a:rPr>
                        <a:t>Kahvia</a:t>
                      </a:r>
                      <a:r>
                        <a:rPr lang="fi-FI" sz="700" b="0" spc="5" dirty="0">
                          <a:solidFill>
                            <a:srgbClr val="231F20"/>
                          </a:solidFill>
                          <a:latin typeface="Montserrat Light"/>
                          <a:cs typeface="Montserrat Light"/>
                        </a:rPr>
                        <a:t> </a:t>
                      </a:r>
                      <a:r>
                        <a:rPr lang="fi-FI" sz="700" b="0" dirty="0">
                          <a:solidFill>
                            <a:srgbClr val="231F20"/>
                          </a:solidFill>
                          <a:latin typeface="Montserrat Light"/>
                          <a:cs typeface="Montserrat Light"/>
                        </a:rPr>
                        <a:t>ja</a:t>
                      </a:r>
                      <a:r>
                        <a:rPr lang="fi-FI" sz="700" b="0" spc="5" dirty="0">
                          <a:solidFill>
                            <a:srgbClr val="231F20"/>
                          </a:solidFill>
                          <a:latin typeface="Montserrat Light"/>
                          <a:cs typeface="Montserrat Light"/>
                        </a:rPr>
                        <a:t> </a:t>
                      </a:r>
                      <a:r>
                        <a:rPr lang="fi-FI" sz="700" b="0" spc="-10" dirty="0">
                          <a:solidFill>
                            <a:srgbClr val="231F20"/>
                          </a:solidFill>
                          <a:latin typeface="Montserrat Light"/>
                          <a:cs typeface="Montserrat Light"/>
                        </a:rPr>
                        <a:t>teetä</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440690" marR="412750" lvl="0" indent="-20320" algn="ctr">
                        <a:lnSpc>
                          <a:spcPct val="108300"/>
                        </a:lnSpc>
                        <a:buNone/>
                      </a:pPr>
                      <a:r>
                        <a:rPr lang="fi-FI" sz="700" b="0" dirty="0">
                          <a:solidFill>
                            <a:srgbClr val="231F20"/>
                          </a:solidFill>
                          <a:latin typeface="Montserrat Light"/>
                          <a:cs typeface="Montserrat Light"/>
                        </a:rPr>
                        <a:t>Talon pulla L</a:t>
                      </a:r>
                      <a:endParaRPr lang="fi-FI" sz="700" dirty="0">
                        <a:latin typeface="Montserrat Light"/>
                        <a:cs typeface="Montserrat Light"/>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316865" marR="309245" algn="ctr">
                        <a:lnSpc>
                          <a:spcPct val="108300"/>
                        </a:lnSpc>
                      </a:pPr>
                      <a:r>
                        <a:rPr lang="fi-FI" sz="700" b="0" spc="5" dirty="0">
                          <a:solidFill>
                            <a:srgbClr val="231F20"/>
                          </a:solidFill>
                          <a:latin typeface="Montserrat Light"/>
                          <a:cs typeface="Montserrat Light"/>
                        </a:rPr>
                        <a:t>Kermaista kahden kalan</a:t>
                      </a:r>
                      <a:r>
                        <a:rPr sz="700" b="0" spc="5" dirty="0">
                          <a:solidFill>
                            <a:srgbClr val="231F20"/>
                          </a:solidFill>
                          <a:latin typeface="Montserrat Light"/>
                          <a:cs typeface="Montserrat Light"/>
                        </a:rPr>
                        <a:t> </a:t>
                      </a:r>
                      <a:r>
                        <a:rPr sz="700" b="0" dirty="0">
                          <a:solidFill>
                            <a:srgbClr val="231F20"/>
                          </a:solidFill>
                          <a:latin typeface="Montserrat Light"/>
                          <a:cs typeface="Montserrat Light"/>
                        </a:rPr>
                        <a:t>keittoa</a:t>
                      </a:r>
                      <a:r>
                        <a:rPr sz="700" b="0" spc="10" dirty="0">
                          <a:solidFill>
                            <a:srgbClr val="231F20"/>
                          </a:solidFill>
                          <a:latin typeface="Montserrat Light"/>
                          <a:cs typeface="Montserrat Light"/>
                        </a:rPr>
                        <a:t> </a:t>
                      </a:r>
                      <a:r>
                        <a:rPr lang="fi-FI" sz="700" b="0" spc="-25" dirty="0">
                          <a:solidFill>
                            <a:srgbClr val="231F20"/>
                          </a:solidFill>
                          <a:latin typeface="Montserrat Light"/>
                          <a:cs typeface="Montserrat Light"/>
                        </a:rPr>
                        <a:t>L</a:t>
                      </a:r>
                      <a:r>
                        <a:rPr sz="700" b="0" spc="-25" dirty="0">
                          <a:solidFill>
                            <a:srgbClr val="231F20"/>
                          </a:solidFill>
                          <a:latin typeface="Montserrat Light"/>
                          <a:cs typeface="Montserrat Light"/>
                        </a:rPr>
                        <a:t>,G</a:t>
                      </a:r>
                      <a:endParaRPr lang="fi-FI" sz="700" b="0" spc="-25" dirty="0">
                        <a:solidFill>
                          <a:srgbClr val="231F20"/>
                        </a:solidFill>
                        <a:latin typeface="Montserrat Light"/>
                        <a:cs typeface="Montserrat Light"/>
                      </a:endParaRPr>
                    </a:p>
                    <a:p>
                      <a:pPr marL="316865" marR="309245" algn="ctr">
                        <a:lnSpc>
                          <a:spcPct val="108300"/>
                        </a:lnSpc>
                      </a:pPr>
                      <a:r>
                        <a:rPr lang="fi-FI" sz="700" b="0" spc="-25" dirty="0">
                          <a:solidFill>
                            <a:srgbClr val="231F20"/>
                          </a:solidFill>
                          <a:latin typeface="Montserrat Light"/>
                          <a:cs typeface="Montserrat Light"/>
                        </a:rPr>
                        <a:t>Voileivät juusto / leikkele</a:t>
                      </a:r>
                    </a:p>
                    <a:p>
                      <a:pPr marL="316865" marR="309245" algn="ctr">
                        <a:lnSpc>
                          <a:spcPct val="108300"/>
                        </a:lnSpc>
                      </a:pPr>
                      <a:r>
                        <a:rPr lang="fi-FI" sz="700" b="0" spc="-25" dirty="0">
                          <a:solidFill>
                            <a:srgbClr val="231F20"/>
                          </a:solidFill>
                          <a:latin typeface="Montserrat Light"/>
                          <a:cs typeface="Montserrat Light"/>
                        </a:rPr>
                        <a:t>Tuorevihanneksia</a:t>
                      </a: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359410" marR="479425" algn="ctr">
                        <a:lnSpc>
                          <a:spcPct val="108300"/>
                        </a:lnSpc>
                      </a:pPr>
                      <a:r>
                        <a:rPr lang="fi-FI" sz="700" b="0" spc="-25" dirty="0">
                          <a:solidFill>
                            <a:schemeClr val="tx1"/>
                          </a:solidFill>
                          <a:latin typeface="Montserrat Light"/>
                          <a:cs typeface="Montserrat Light"/>
                        </a:rPr>
                        <a:t>Punaherukkavispipuuroa M</a:t>
                      </a:r>
                      <a:r>
                        <a:rPr sz="700" b="0" spc="500" dirty="0">
                          <a:solidFill>
                            <a:schemeClr val="tx1"/>
                          </a:solidFill>
                          <a:latin typeface="Montserrat Light"/>
                          <a:cs typeface="Montserrat Light"/>
                        </a:rPr>
                        <a:t> </a:t>
                      </a:r>
                      <a:endParaRPr sz="700" dirty="0">
                        <a:solidFill>
                          <a:schemeClr val="tx1"/>
                        </a:solidFill>
                        <a:latin typeface="Montserrat Light"/>
                        <a:cs typeface="Montserrat Light"/>
                      </a:endParaRPr>
                    </a:p>
                    <a:p>
                      <a:pPr marL="359410" marR="485140" algn="ctr">
                        <a:lnSpc>
                          <a:spcPct val="108300"/>
                        </a:lnSpc>
                      </a:pPr>
                      <a:r>
                        <a:rPr sz="700" b="0" dirty="0" err="1">
                          <a:solidFill>
                            <a:schemeClr val="tx1"/>
                          </a:solidFill>
                          <a:latin typeface="Montserrat Light"/>
                          <a:cs typeface="Montserrat Light"/>
                        </a:rPr>
                        <a:t>Tuoretta</a:t>
                      </a:r>
                      <a:r>
                        <a:rPr sz="700" b="0" spc="-5" dirty="0">
                          <a:solidFill>
                            <a:schemeClr val="tx1"/>
                          </a:solidFill>
                          <a:latin typeface="Montserrat Light"/>
                          <a:cs typeface="Montserrat Light"/>
                        </a:rPr>
                        <a:t> </a:t>
                      </a:r>
                      <a:r>
                        <a:rPr sz="700" b="0" spc="-10" dirty="0" err="1">
                          <a:solidFill>
                            <a:schemeClr val="tx1"/>
                          </a:solidFill>
                          <a:latin typeface="Montserrat Light"/>
                          <a:cs typeface="Montserrat Light"/>
                        </a:rPr>
                        <a:t>hedelmää</a:t>
                      </a:r>
                      <a:endParaRPr sz="700" dirty="0">
                        <a:solidFill>
                          <a:schemeClr val="tx1"/>
                        </a:solidFill>
                        <a:latin typeface="Montserrat Light"/>
                        <a:cs typeface="Montserrat Light"/>
                      </a:endParaRP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extLst>
                  <a:ext uri="{0D108BD9-81ED-4DB2-BD59-A6C34878D82A}">
                    <a16:rowId xmlns:a16="http://schemas.microsoft.com/office/drawing/2014/main" val="10003"/>
                  </a:ext>
                </a:extLst>
              </a:tr>
              <a:tr h="781050">
                <a:tc>
                  <a:txBody>
                    <a:bodyPr/>
                    <a:lstStyle/>
                    <a:p>
                      <a:pPr>
                        <a:lnSpc>
                          <a:spcPct val="100000"/>
                        </a:lnSpc>
                      </a:pPr>
                      <a:endParaRPr sz="900">
                        <a:latin typeface="Times New Roman"/>
                        <a:cs typeface="Times New Roman"/>
                      </a:endParaRPr>
                    </a:p>
                    <a:p>
                      <a:pPr>
                        <a:lnSpc>
                          <a:spcPct val="100000"/>
                        </a:lnSpc>
                      </a:pPr>
                      <a:endParaRPr sz="900">
                        <a:latin typeface="Times New Roman"/>
                        <a:cs typeface="Times New Roman"/>
                      </a:endParaRPr>
                    </a:p>
                    <a:p>
                      <a:pPr marL="172720">
                        <a:lnSpc>
                          <a:spcPct val="100000"/>
                        </a:lnSpc>
                        <a:spcBef>
                          <a:spcPts val="655"/>
                        </a:spcBef>
                      </a:pPr>
                      <a:r>
                        <a:rPr sz="700" b="1" spc="-25" dirty="0">
                          <a:solidFill>
                            <a:srgbClr val="113A58"/>
                          </a:solidFill>
                          <a:latin typeface="Montserrat SemiBold"/>
                          <a:cs typeface="Montserrat SemiBold"/>
                        </a:rPr>
                        <a:t>TO</a:t>
                      </a:r>
                      <a:endParaRPr sz="70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612140" marR="604520" indent="0" algn="ctr">
                        <a:lnSpc>
                          <a:spcPct val="100000"/>
                        </a:lnSpc>
                        <a:spcBef>
                          <a:spcPts val="100"/>
                        </a:spcBef>
                      </a:pPr>
                      <a:r>
                        <a:rPr lang="fi-FI" sz="700" b="0" spc="-10" dirty="0">
                          <a:solidFill>
                            <a:srgbClr val="231F20"/>
                          </a:solidFill>
                          <a:latin typeface="Montserrat Light"/>
                          <a:cs typeface="Montserrat Light"/>
                        </a:rPr>
                        <a:t>Kaura</a:t>
                      </a:r>
                      <a:r>
                        <a:rPr lang="fi-FI" sz="700" b="0" dirty="0">
                          <a:solidFill>
                            <a:srgbClr val="231F20"/>
                          </a:solidFill>
                          <a:latin typeface="Montserrat Light"/>
                          <a:cs typeface="Montserrat Light"/>
                        </a:rPr>
                        <a:t>puuroa</a:t>
                      </a:r>
                      <a:r>
                        <a:rPr lang="fi-FI" sz="700" b="0" spc="50" dirty="0">
                          <a:solidFill>
                            <a:srgbClr val="231F20"/>
                          </a:solidFill>
                          <a:latin typeface="Montserrat Light"/>
                          <a:cs typeface="Montserrat Light"/>
                        </a:rPr>
                        <a:t> </a:t>
                      </a:r>
                      <a:r>
                        <a:rPr lang="fi-FI" sz="700" b="0" spc="-50" dirty="0">
                          <a:solidFill>
                            <a:srgbClr val="231F20"/>
                          </a:solidFill>
                          <a:latin typeface="Montserrat Light"/>
                          <a:cs typeface="Montserrat Light"/>
                        </a:rPr>
                        <a:t>M</a:t>
                      </a:r>
                    </a:p>
                    <a:p>
                      <a:pPr marL="620395" marR="613410" lvl="0" algn="ctr">
                        <a:lnSpc>
                          <a:spcPct val="100000"/>
                        </a:lnSpc>
                        <a:spcBef>
                          <a:spcPts val="100"/>
                        </a:spcBef>
                        <a:buNone/>
                      </a:pPr>
                      <a:r>
                        <a:rPr lang="fi-FI" sz="700" b="0" spc="-10" dirty="0">
                          <a:solidFill>
                            <a:srgbClr val="231F20"/>
                          </a:solidFill>
                          <a:latin typeface="Montserrat Light"/>
                          <a:cs typeface="Montserrat Light"/>
                        </a:rPr>
                        <a:t>Mehukeittoa  </a:t>
                      </a:r>
                    </a:p>
                    <a:p>
                      <a:pPr marL="620395" marR="613410" lvl="0" algn="ctr">
                        <a:lnSpc>
                          <a:spcPct val="100000"/>
                        </a:lnSpc>
                        <a:spcBef>
                          <a:spcPts val="100"/>
                        </a:spcBef>
                        <a:buNone/>
                      </a:pPr>
                      <a:r>
                        <a:rPr lang="fi-FI" sz="700" b="0" spc="-10" dirty="0">
                          <a:solidFill>
                            <a:srgbClr val="231F20"/>
                          </a:solidFill>
                          <a:latin typeface="Montserrat Light"/>
                          <a:cs typeface="Montserrat Light"/>
                        </a:rPr>
                        <a:t>Smoothie   </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Juustoa,</a:t>
                      </a:r>
                    </a:p>
                    <a:p>
                      <a:pPr marL="620395" marR="613410" lvl="0" algn="ctr">
                        <a:lnSpc>
                          <a:spcPct val="100000"/>
                        </a:lnSpc>
                        <a:spcBef>
                          <a:spcPts val="100"/>
                        </a:spcBef>
                        <a:buNone/>
                      </a:pPr>
                      <a:r>
                        <a:rPr lang="fi-FI" sz="700" b="0" spc="-10" dirty="0">
                          <a:solidFill>
                            <a:srgbClr val="231F20"/>
                          </a:solidFill>
                          <a:latin typeface="Montserrat Light"/>
                          <a:cs typeface="Montserrat Light"/>
                        </a:rPr>
                        <a:t>leikkelettä</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Tuorevihanneksia</a:t>
                      </a:r>
                      <a:r>
                        <a:rPr lang="fi-FI" sz="700" b="0" spc="500" dirty="0">
                          <a:solidFill>
                            <a:srgbClr val="231F20"/>
                          </a:solidFill>
                          <a:latin typeface="Montserrat Light"/>
                          <a:cs typeface="Montserrat Light"/>
                        </a:rPr>
                        <a:t> </a:t>
                      </a:r>
                      <a:endParaRPr lang="fi-FI" sz="700" dirty="0">
                        <a:latin typeface="Montserrat Light"/>
                        <a:cs typeface="Montserrat Light"/>
                      </a:endParaRPr>
                    </a:p>
                  </a:txBody>
                  <a:tcPr marL="0" marR="0" marT="4699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287655" marR="463550" algn="ctr">
                        <a:lnSpc>
                          <a:spcPct val="108300"/>
                        </a:lnSpc>
                        <a:spcBef>
                          <a:spcPts val="370"/>
                        </a:spcBef>
                      </a:pPr>
                      <a:r>
                        <a:rPr lang="fi-FI" sz="700" b="0" spc="0" dirty="0">
                          <a:solidFill>
                            <a:srgbClr val="231F20"/>
                          </a:solidFill>
                          <a:latin typeface="Montserrat Light"/>
                          <a:cs typeface="Montserrat Light"/>
                        </a:rPr>
                        <a:t>Kaalilaatikkoa </a:t>
                      </a:r>
                      <a:r>
                        <a:rPr sz="700" b="0" spc="0" dirty="0">
                          <a:solidFill>
                            <a:srgbClr val="231F20"/>
                          </a:solidFill>
                          <a:latin typeface="Montserrat Light"/>
                          <a:cs typeface="Montserrat Light"/>
                        </a:rPr>
                        <a:t>M,G P</a:t>
                      </a:r>
                      <a:r>
                        <a:rPr lang="fi-FI" sz="700" b="0" spc="0" dirty="0" err="1">
                          <a:solidFill>
                            <a:srgbClr val="231F20"/>
                          </a:solidFill>
                          <a:latin typeface="Montserrat Light"/>
                          <a:cs typeface="Montserrat Light"/>
                        </a:rPr>
                        <a:t>uolukkasurvosta</a:t>
                      </a:r>
                      <a:r>
                        <a:rPr lang="fi-FI" sz="700" b="0" spc="0" dirty="0">
                          <a:solidFill>
                            <a:srgbClr val="231F20"/>
                          </a:solidFill>
                          <a:latin typeface="Montserrat Light"/>
                          <a:cs typeface="Montserrat Light"/>
                        </a:rPr>
                        <a:t> M</a:t>
                      </a:r>
                      <a:r>
                        <a:rPr sz="700" b="0" spc="0" dirty="0">
                          <a:solidFill>
                            <a:srgbClr val="231F20"/>
                          </a:solidFill>
                          <a:latin typeface="Montserrat Light"/>
                          <a:cs typeface="Montserrat Light"/>
                        </a:rPr>
                        <a:t>,G </a:t>
                      </a:r>
                      <a:r>
                        <a:rPr lang="fi-FI" sz="700" b="0" spc="0" dirty="0">
                          <a:solidFill>
                            <a:srgbClr val="231F20"/>
                          </a:solidFill>
                          <a:latin typeface="Montserrat Light"/>
                          <a:cs typeface="Montserrat Light"/>
                        </a:rPr>
                        <a:t>Rakuuna</a:t>
                      </a:r>
                      <a:r>
                        <a:rPr sz="700" b="0" spc="0" dirty="0" err="1">
                          <a:solidFill>
                            <a:srgbClr val="231F20"/>
                          </a:solidFill>
                          <a:latin typeface="Montserrat Light"/>
                          <a:cs typeface="Montserrat Light"/>
                        </a:rPr>
                        <a:t>porkkanoita</a:t>
                      </a:r>
                      <a:r>
                        <a:rPr lang="fi-FI" sz="700" b="0" spc="0" dirty="0">
                          <a:solidFill>
                            <a:srgbClr val="231F20"/>
                          </a:solidFill>
                          <a:latin typeface="Montserrat Light"/>
                          <a:cs typeface="Montserrat Light"/>
                        </a:rPr>
                        <a:t> M,G</a:t>
                      </a:r>
                    </a:p>
                    <a:p>
                      <a:pPr marL="287655" marR="463550" algn="ctr">
                        <a:lnSpc>
                          <a:spcPct val="108300"/>
                        </a:lnSpc>
                        <a:spcBef>
                          <a:spcPts val="370"/>
                        </a:spcBef>
                      </a:pPr>
                      <a:r>
                        <a:rPr lang="fi-FI" sz="700" b="0" spc="0" dirty="0" err="1">
                          <a:solidFill>
                            <a:srgbClr val="231F20"/>
                          </a:solidFill>
                          <a:latin typeface="Montserrat Light"/>
                          <a:cs typeface="Montserrat Light"/>
                        </a:rPr>
                        <a:t>Kuningatrakiisseliä</a:t>
                      </a:r>
                      <a:r>
                        <a:rPr lang="fi-FI" sz="700" b="0" spc="0" dirty="0">
                          <a:solidFill>
                            <a:srgbClr val="231F20"/>
                          </a:solidFill>
                          <a:latin typeface="Montserrat Light"/>
                          <a:cs typeface="Montserrat Light"/>
                        </a:rPr>
                        <a:t> M,G</a:t>
                      </a:r>
                    </a:p>
                    <a:p>
                      <a:pPr marL="287655" marR="463550" lvl="0" indent="0" algn="ctr" defTabSz="914400" eaLnBrk="1" fontAlgn="auto" latinLnBrk="0" hangingPunct="1">
                        <a:lnSpc>
                          <a:spcPct val="108300"/>
                        </a:lnSpc>
                        <a:spcBef>
                          <a:spcPts val="370"/>
                        </a:spcBef>
                        <a:spcAft>
                          <a:spcPts val="0"/>
                        </a:spcAft>
                        <a:buClrTx/>
                        <a:buSzTx/>
                        <a:buFontTx/>
                        <a:buNone/>
                        <a:tabLst/>
                        <a:defRPr/>
                      </a:pPr>
                      <a:r>
                        <a:rPr lang="fi-FI" sz="700" b="0" dirty="0">
                          <a:solidFill>
                            <a:srgbClr val="231F20"/>
                          </a:solidFill>
                          <a:latin typeface="Montserrat Light"/>
                          <a:cs typeface="Montserrat Light"/>
                        </a:rPr>
                        <a:t>Salaattivalikoima</a:t>
                      </a:r>
                    </a:p>
                    <a:p>
                      <a:pPr marL="287655" marR="463550" algn="ctr">
                        <a:lnSpc>
                          <a:spcPct val="108300"/>
                        </a:lnSpc>
                        <a:spcBef>
                          <a:spcPts val="370"/>
                        </a:spcBef>
                      </a:pPr>
                      <a:endParaRPr lang="fi-FI" sz="700" b="0" spc="0" dirty="0">
                        <a:solidFill>
                          <a:srgbClr val="231F20"/>
                        </a:solidFill>
                        <a:latin typeface="Montserrat Light"/>
                        <a:cs typeface="Montserrat Light"/>
                      </a:endParaRPr>
                    </a:p>
                  </a:txBody>
                  <a:tcPr marL="0" marR="0" marT="4699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algn="ctr">
                        <a:lnSpc>
                          <a:spcPct val="100000"/>
                        </a:lnSpc>
                      </a:pPr>
                      <a:endParaRPr sz="800" dirty="0">
                        <a:latin typeface="Times New Roman"/>
                        <a:cs typeface="Times New Roman"/>
                      </a:endParaRPr>
                    </a:p>
                    <a:p>
                      <a:pPr algn="ctr">
                        <a:lnSpc>
                          <a:spcPct val="100000"/>
                        </a:lnSpc>
                        <a:spcBef>
                          <a:spcPts val="5"/>
                        </a:spcBef>
                      </a:pPr>
                      <a:endParaRPr sz="1100" dirty="0">
                        <a:latin typeface="Times New Roman"/>
                        <a:cs typeface="Times New Roman"/>
                      </a:endParaRPr>
                    </a:p>
                    <a:p>
                      <a:pPr marL="367030" marR="359410" indent="53975" algn="ctr">
                        <a:lnSpc>
                          <a:spcPct val="108300"/>
                        </a:lnSpc>
                      </a:pPr>
                      <a:r>
                        <a:rPr lang="fi-FI" sz="700" b="0" dirty="0">
                          <a:solidFill>
                            <a:srgbClr val="231F20"/>
                          </a:solidFill>
                          <a:latin typeface="Montserrat Light"/>
                          <a:cs typeface="Montserrat Light"/>
                        </a:rPr>
                        <a:t>Kahvia</a:t>
                      </a:r>
                      <a:r>
                        <a:rPr lang="fi-FI" sz="700" b="0" spc="5" dirty="0">
                          <a:solidFill>
                            <a:srgbClr val="231F20"/>
                          </a:solidFill>
                          <a:latin typeface="Montserrat Light"/>
                          <a:cs typeface="Montserrat Light"/>
                        </a:rPr>
                        <a:t> </a:t>
                      </a:r>
                      <a:r>
                        <a:rPr lang="fi-FI" sz="700" b="0" dirty="0">
                          <a:solidFill>
                            <a:srgbClr val="231F20"/>
                          </a:solidFill>
                          <a:latin typeface="Montserrat Light"/>
                          <a:cs typeface="Montserrat Light"/>
                        </a:rPr>
                        <a:t>ja</a:t>
                      </a:r>
                      <a:r>
                        <a:rPr lang="fi-FI" sz="700" b="0" spc="5" dirty="0">
                          <a:solidFill>
                            <a:srgbClr val="231F20"/>
                          </a:solidFill>
                          <a:latin typeface="Montserrat Light"/>
                          <a:cs typeface="Montserrat Light"/>
                        </a:rPr>
                        <a:t> </a:t>
                      </a:r>
                      <a:r>
                        <a:rPr lang="fi-FI" sz="700" b="0" spc="-10" dirty="0">
                          <a:solidFill>
                            <a:srgbClr val="231F20"/>
                          </a:solidFill>
                          <a:latin typeface="Montserrat Light"/>
                          <a:cs typeface="Montserrat Light"/>
                        </a:rPr>
                        <a:t>teetä</a:t>
                      </a:r>
                      <a:r>
                        <a:rPr lang="fi-FI" sz="700" b="0" spc="-15" dirty="0">
                          <a:solidFill>
                            <a:srgbClr val="231F20"/>
                          </a:solidFill>
                          <a:latin typeface="Montserrat Light"/>
                          <a:cs typeface="Montserrat Light"/>
                        </a:rPr>
                        <a:t> </a:t>
                      </a:r>
                      <a:r>
                        <a:rPr lang="fi-FI" sz="700" b="0" spc="-50" dirty="0">
                          <a:solidFill>
                            <a:srgbClr val="231F20"/>
                          </a:solidFill>
                          <a:latin typeface="Montserrat Light"/>
                          <a:cs typeface="Montserrat Light"/>
                        </a:rPr>
                        <a:t>Kääretorttua L</a:t>
                      </a:r>
                      <a:endParaRPr lang="fi-FI" sz="700" dirty="0">
                        <a:latin typeface="Montserrat Light"/>
                        <a:cs typeface="Montserrat Light"/>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446400" marR="488315" indent="-635" algn="ctr">
                        <a:lnSpc>
                          <a:spcPct val="108300"/>
                        </a:lnSpc>
                      </a:pPr>
                      <a:r>
                        <a:rPr lang="fi-FI" sz="700" b="0" dirty="0">
                          <a:solidFill>
                            <a:srgbClr val="231F20"/>
                          </a:solidFill>
                          <a:latin typeface="Montserrat Light"/>
                          <a:cs typeface="Montserrat Light"/>
                        </a:rPr>
                        <a:t>Porkkanasosekeitto</a:t>
                      </a:r>
                      <a:r>
                        <a:rPr sz="700" b="0" dirty="0">
                          <a:solidFill>
                            <a:srgbClr val="231F20"/>
                          </a:solidFill>
                          <a:latin typeface="Montserrat Light"/>
                          <a:cs typeface="Montserrat Light"/>
                        </a:rPr>
                        <a:t>a</a:t>
                      </a:r>
                      <a:r>
                        <a:rPr sz="700" b="0" spc="-10" dirty="0">
                          <a:solidFill>
                            <a:srgbClr val="231F20"/>
                          </a:solidFill>
                          <a:latin typeface="Montserrat Light"/>
                          <a:cs typeface="Montserrat Light"/>
                        </a:rPr>
                        <a:t> </a:t>
                      </a:r>
                      <a:r>
                        <a:rPr sz="700" b="0" spc="-50" dirty="0">
                          <a:solidFill>
                            <a:srgbClr val="231F20"/>
                          </a:solidFill>
                          <a:latin typeface="Montserrat Light"/>
                          <a:cs typeface="Montserrat Light"/>
                        </a:rPr>
                        <a:t>L</a:t>
                      </a:r>
                      <a:r>
                        <a:rPr lang="fi-FI" sz="700" b="0" spc="-50" dirty="0">
                          <a:solidFill>
                            <a:srgbClr val="231F20"/>
                          </a:solidFill>
                          <a:latin typeface="Montserrat Light"/>
                          <a:cs typeface="Montserrat Light"/>
                        </a:rPr>
                        <a:t>,G</a:t>
                      </a:r>
                    </a:p>
                    <a:p>
                      <a:pPr marL="446400" marR="488315" indent="-635" algn="ctr">
                        <a:lnSpc>
                          <a:spcPct val="108300"/>
                        </a:lnSpc>
                      </a:pPr>
                      <a:r>
                        <a:rPr lang="fi-FI" sz="700" b="0" spc="-50" dirty="0">
                          <a:solidFill>
                            <a:srgbClr val="231F20"/>
                          </a:solidFill>
                          <a:latin typeface="Montserrat Light"/>
                          <a:cs typeface="Montserrat Light"/>
                        </a:rPr>
                        <a:t>Raejuustoa L</a:t>
                      </a:r>
                    </a:p>
                    <a:p>
                      <a:pPr marL="446400" marR="488315" indent="-635" algn="ctr">
                        <a:lnSpc>
                          <a:spcPct val="108300"/>
                        </a:lnSpc>
                      </a:pPr>
                      <a:r>
                        <a:rPr lang="fi-FI" sz="700" b="0" spc="-50" dirty="0">
                          <a:solidFill>
                            <a:srgbClr val="231F20"/>
                          </a:solidFill>
                          <a:latin typeface="Montserrat Light"/>
                          <a:cs typeface="Montserrat Light"/>
                        </a:rPr>
                        <a:t>Voileivät  juusto/  leikkele</a:t>
                      </a:r>
                      <a:r>
                        <a:rPr sz="700" b="0" spc="500" dirty="0">
                          <a:solidFill>
                            <a:srgbClr val="231F20"/>
                          </a:solidFill>
                          <a:latin typeface="Montserrat Light"/>
                          <a:cs typeface="Montserrat Light"/>
                        </a:rPr>
                        <a:t> </a:t>
                      </a:r>
                      <a:endParaRPr lang="fi-FI" sz="700" b="0" spc="500" dirty="0">
                        <a:solidFill>
                          <a:srgbClr val="231F20"/>
                        </a:solidFill>
                        <a:latin typeface="Montserrat Light"/>
                        <a:cs typeface="Montserrat Light"/>
                      </a:endParaRPr>
                    </a:p>
                    <a:p>
                      <a:pPr marL="445770" marR="488315" indent="-635" algn="ctr">
                        <a:lnSpc>
                          <a:spcPct val="108300"/>
                        </a:lnSpc>
                      </a:pPr>
                      <a:r>
                        <a:rPr lang="fi-FI" sz="700" b="0" spc="0" dirty="0">
                          <a:solidFill>
                            <a:srgbClr val="231F20"/>
                          </a:solidFill>
                          <a:latin typeface="Montserrat Light"/>
                        </a:rPr>
                        <a:t>Tuorevihanneksia</a:t>
                      </a:r>
                      <a:endParaRPr lang="fi-FI" dirty="0"/>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459740" marR="452120" algn="ctr">
                        <a:lnSpc>
                          <a:spcPct val="108300"/>
                        </a:lnSpc>
                      </a:pPr>
                      <a:r>
                        <a:rPr lang="fi-FI" sz="700" b="0" dirty="0">
                          <a:solidFill>
                            <a:srgbClr val="231F20"/>
                          </a:solidFill>
                          <a:latin typeface="Montserrat Light"/>
                          <a:cs typeface="Montserrat Light"/>
                        </a:rPr>
                        <a:t>Uunimunakasta</a:t>
                      </a:r>
                      <a:r>
                        <a:rPr sz="700" b="0" dirty="0">
                          <a:solidFill>
                            <a:srgbClr val="231F20"/>
                          </a:solidFill>
                          <a:latin typeface="Montserrat Light"/>
                          <a:cs typeface="Montserrat Light"/>
                        </a:rPr>
                        <a:t> </a:t>
                      </a:r>
                      <a:r>
                        <a:rPr sz="700" b="0" spc="-25" dirty="0">
                          <a:solidFill>
                            <a:srgbClr val="231F20"/>
                          </a:solidFill>
                          <a:latin typeface="Montserrat Light"/>
                          <a:cs typeface="Montserrat Light"/>
                        </a:rPr>
                        <a:t>L,G</a:t>
                      </a:r>
                      <a:r>
                        <a:rPr sz="700" b="0" spc="500" dirty="0">
                          <a:solidFill>
                            <a:srgbClr val="231F20"/>
                          </a:solidFill>
                          <a:latin typeface="Montserrat Light"/>
                          <a:cs typeface="Montserrat Light"/>
                        </a:rPr>
                        <a:t> </a:t>
                      </a:r>
                      <a:endParaRPr sz="700" dirty="0">
                        <a:latin typeface="Montserrat Light"/>
                        <a:cs typeface="Montserrat Light"/>
                      </a:endParaRPr>
                    </a:p>
                    <a:p>
                      <a:pPr marL="492125" marR="485140" algn="ctr">
                        <a:lnSpc>
                          <a:spcPct val="108300"/>
                        </a:lnSpc>
                      </a:pPr>
                      <a:r>
                        <a:rPr sz="700" b="0" dirty="0" err="1">
                          <a:solidFill>
                            <a:srgbClr val="231F20"/>
                          </a:solidFill>
                          <a:latin typeface="Montserrat Light"/>
                          <a:cs typeface="Montserrat Light"/>
                        </a:rPr>
                        <a:t>Tuoretta</a:t>
                      </a:r>
                      <a:r>
                        <a:rPr sz="700" b="0" spc="-5" dirty="0">
                          <a:solidFill>
                            <a:srgbClr val="231F20"/>
                          </a:solidFill>
                          <a:latin typeface="Montserrat Light"/>
                          <a:cs typeface="Montserrat Light"/>
                        </a:rPr>
                        <a:t> </a:t>
                      </a:r>
                      <a:r>
                        <a:rPr sz="700" b="0" spc="-10" dirty="0" err="1">
                          <a:solidFill>
                            <a:srgbClr val="231F20"/>
                          </a:solidFill>
                          <a:latin typeface="Montserrat Light"/>
                          <a:cs typeface="Montserrat Light"/>
                        </a:rPr>
                        <a:t>hedelmää</a:t>
                      </a:r>
                      <a:endParaRPr sz="700" dirty="0">
                        <a:latin typeface="Montserrat Light"/>
                        <a:cs typeface="Montserrat Light"/>
                      </a:endParaRP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extLst>
                  <a:ext uri="{0D108BD9-81ED-4DB2-BD59-A6C34878D82A}">
                    <a16:rowId xmlns:a16="http://schemas.microsoft.com/office/drawing/2014/main" val="10004"/>
                  </a:ext>
                </a:extLst>
              </a:tr>
              <a:tr h="781050">
                <a:tc>
                  <a:txBody>
                    <a:bodyPr/>
                    <a:lstStyle/>
                    <a:p>
                      <a:pPr>
                        <a:lnSpc>
                          <a:spcPct val="100000"/>
                        </a:lnSpc>
                      </a:pPr>
                      <a:endParaRPr sz="900">
                        <a:latin typeface="Times New Roman"/>
                        <a:cs typeface="Times New Roman"/>
                      </a:endParaRPr>
                    </a:p>
                    <a:p>
                      <a:pPr>
                        <a:lnSpc>
                          <a:spcPct val="100000"/>
                        </a:lnSpc>
                      </a:pPr>
                      <a:endParaRPr sz="900">
                        <a:latin typeface="Times New Roman"/>
                        <a:cs typeface="Times New Roman"/>
                      </a:endParaRPr>
                    </a:p>
                    <a:p>
                      <a:pPr marL="174625">
                        <a:lnSpc>
                          <a:spcPct val="100000"/>
                        </a:lnSpc>
                        <a:spcBef>
                          <a:spcPts val="655"/>
                        </a:spcBef>
                      </a:pPr>
                      <a:r>
                        <a:rPr sz="700" b="1" spc="-25" dirty="0">
                          <a:solidFill>
                            <a:srgbClr val="113A58"/>
                          </a:solidFill>
                          <a:latin typeface="Montserrat SemiBold"/>
                          <a:cs typeface="Montserrat SemiBold"/>
                        </a:rPr>
                        <a:t>PE</a:t>
                      </a:r>
                      <a:endParaRPr sz="70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611505" marR="603885" indent="0" algn="ctr">
                        <a:lnSpc>
                          <a:spcPct val="100000"/>
                        </a:lnSpc>
                        <a:spcBef>
                          <a:spcPts val="100"/>
                        </a:spcBef>
                      </a:pPr>
                      <a:r>
                        <a:rPr sz="700" b="0" dirty="0" err="1">
                          <a:solidFill>
                            <a:srgbClr val="231F20"/>
                          </a:solidFill>
                          <a:latin typeface="Montserrat Light"/>
                          <a:cs typeface="Montserrat Light"/>
                        </a:rPr>
                        <a:t>Ruispuuroa</a:t>
                      </a:r>
                      <a:r>
                        <a:rPr sz="700" b="0" spc="-10" dirty="0">
                          <a:solidFill>
                            <a:srgbClr val="231F20"/>
                          </a:solidFill>
                          <a:latin typeface="Montserrat Light"/>
                          <a:cs typeface="Montserrat Light"/>
                        </a:rPr>
                        <a:t> </a:t>
                      </a:r>
                      <a:r>
                        <a:rPr sz="700" b="0" spc="-50" dirty="0">
                          <a:solidFill>
                            <a:srgbClr val="231F20"/>
                          </a:solidFill>
                          <a:latin typeface="Montserrat Light"/>
                          <a:cs typeface="Montserrat Light"/>
                        </a:rPr>
                        <a:t>M</a:t>
                      </a:r>
                      <a:endParaRPr lang="fi-FI" sz="700" b="0" spc="-50" dirty="0">
                        <a:solidFill>
                          <a:srgbClr val="231F20"/>
                        </a:solidFill>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Mehukeittoa  </a:t>
                      </a:r>
                    </a:p>
                    <a:p>
                      <a:pPr marL="620395" marR="613410" lvl="0" algn="ctr">
                        <a:lnSpc>
                          <a:spcPct val="100000"/>
                        </a:lnSpc>
                        <a:spcBef>
                          <a:spcPts val="100"/>
                        </a:spcBef>
                        <a:buNone/>
                      </a:pPr>
                      <a:r>
                        <a:rPr lang="fi-FI" sz="700" b="0" spc="-10" dirty="0">
                          <a:solidFill>
                            <a:srgbClr val="231F20"/>
                          </a:solidFill>
                          <a:latin typeface="Montserrat Light"/>
                          <a:cs typeface="Montserrat Light"/>
                        </a:rPr>
                        <a:t>Smoothie   </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Juustoa,</a:t>
                      </a:r>
                    </a:p>
                    <a:p>
                      <a:pPr marL="620395" marR="613410" lvl="0" algn="ctr">
                        <a:lnSpc>
                          <a:spcPct val="100000"/>
                        </a:lnSpc>
                        <a:spcBef>
                          <a:spcPts val="100"/>
                        </a:spcBef>
                        <a:buNone/>
                      </a:pPr>
                      <a:r>
                        <a:rPr lang="fi-FI" sz="700" b="0" spc="-10" dirty="0">
                          <a:solidFill>
                            <a:srgbClr val="231F20"/>
                          </a:solidFill>
                          <a:latin typeface="Montserrat Light"/>
                          <a:cs typeface="Montserrat Light"/>
                        </a:rPr>
                        <a:t>leikkelettä</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Tuorevihanneksia</a:t>
                      </a:r>
                      <a:r>
                        <a:rPr lang="fi-FI" sz="700" b="0" spc="500" dirty="0">
                          <a:solidFill>
                            <a:srgbClr val="231F20"/>
                          </a:solidFill>
                          <a:latin typeface="Montserrat Light"/>
                          <a:cs typeface="Montserrat Light"/>
                        </a:rPr>
                        <a:t> </a:t>
                      </a:r>
                      <a:endParaRPr lang="fi-FI" sz="700" dirty="0">
                        <a:latin typeface="Montserrat Light"/>
                        <a:cs typeface="Montserrat Light"/>
                      </a:endParaRPr>
                    </a:p>
                  </a:txBody>
                  <a:tcPr marL="0" marR="0" marT="4699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288000" marR="457200" algn="ctr">
                        <a:lnSpc>
                          <a:spcPct val="108300"/>
                        </a:lnSpc>
                        <a:spcBef>
                          <a:spcPts val="0"/>
                        </a:spcBef>
                      </a:pPr>
                      <a:r>
                        <a:rPr lang="fi-FI" sz="700" b="0" spc="0" dirty="0">
                          <a:solidFill>
                            <a:srgbClr val="231F20"/>
                          </a:solidFill>
                          <a:latin typeface="Montserrat Light"/>
                          <a:cs typeface="Montserrat Light"/>
                        </a:rPr>
                        <a:t>Pinaatti-juustotäytteinen kalaleike L,G</a:t>
                      </a:r>
                    </a:p>
                    <a:p>
                      <a:pPr marL="288000" marR="457200" algn="ctr">
                        <a:lnSpc>
                          <a:spcPct val="108300"/>
                        </a:lnSpc>
                        <a:spcBef>
                          <a:spcPts val="0"/>
                        </a:spcBef>
                      </a:pPr>
                      <a:r>
                        <a:rPr lang="fi-FI" sz="700" b="0" spc="0" dirty="0">
                          <a:solidFill>
                            <a:srgbClr val="231F20"/>
                          </a:solidFill>
                          <a:latin typeface="Montserrat Light"/>
                          <a:cs typeface="Montserrat Light"/>
                        </a:rPr>
                        <a:t>Perunasosetta L,G</a:t>
                      </a:r>
                    </a:p>
                    <a:p>
                      <a:pPr marL="288000" marR="457200" algn="ctr">
                        <a:lnSpc>
                          <a:spcPct val="108300"/>
                        </a:lnSpc>
                        <a:spcBef>
                          <a:spcPts val="0"/>
                        </a:spcBef>
                      </a:pPr>
                      <a:r>
                        <a:rPr lang="fi-FI" sz="700" b="0" spc="0" dirty="0">
                          <a:solidFill>
                            <a:srgbClr val="231F20"/>
                          </a:solidFill>
                          <a:latin typeface="Montserrat Light"/>
                          <a:cs typeface="Montserrat Light"/>
                        </a:rPr>
                        <a:t>Marjajogurtti L,G</a:t>
                      </a:r>
                    </a:p>
                    <a:p>
                      <a:pPr marL="252729" marR="245110" lvl="0" indent="0" algn="ctr" defTabSz="914400" eaLnBrk="1" fontAlgn="auto" latinLnBrk="0" hangingPunct="1">
                        <a:lnSpc>
                          <a:spcPct val="108300"/>
                        </a:lnSpc>
                        <a:spcBef>
                          <a:spcPts val="0"/>
                        </a:spcBef>
                        <a:spcAft>
                          <a:spcPts val="0"/>
                        </a:spcAft>
                        <a:buClrTx/>
                        <a:buSzTx/>
                        <a:buFontTx/>
                        <a:buNone/>
                        <a:tabLst/>
                        <a:defRPr/>
                      </a:pPr>
                      <a:r>
                        <a:rPr lang="fi-FI" sz="700" b="0" dirty="0">
                          <a:solidFill>
                            <a:srgbClr val="231F20"/>
                          </a:solidFill>
                          <a:latin typeface="Montserrat Light"/>
                          <a:cs typeface="Montserrat Light"/>
                        </a:rPr>
                        <a:t>Salaattivalikoima</a:t>
                      </a:r>
                    </a:p>
                  </a:txBody>
                  <a:tcPr marL="0" marR="0" marT="4699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algn="ctr">
                        <a:lnSpc>
                          <a:spcPct val="100000"/>
                        </a:lnSpc>
                      </a:pPr>
                      <a:endParaRPr sz="800" dirty="0">
                        <a:latin typeface="Times New Roman"/>
                        <a:cs typeface="Times New Roman"/>
                      </a:endParaRPr>
                    </a:p>
                    <a:p>
                      <a:pPr algn="ctr">
                        <a:lnSpc>
                          <a:spcPct val="100000"/>
                        </a:lnSpc>
                        <a:spcBef>
                          <a:spcPts val="5"/>
                        </a:spcBef>
                      </a:pPr>
                      <a:endParaRPr sz="1100" dirty="0">
                        <a:latin typeface="Times New Roman"/>
                        <a:cs typeface="Times New Roman"/>
                      </a:endParaRPr>
                    </a:p>
                    <a:p>
                      <a:pPr marL="440690" marR="412750" indent="-20320" algn="ctr">
                        <a:lnSpc>
                          <a:spcPct val="108300"/>
                        </a:lnSpc>
                      </a:pPr>
                      <a:r>
                        <a:rPr lang="fi-FI" sz="700" b="0" dirty="0">
                          <a:solidFill>
                            <a:srgbClr val="231F20"/>
                          </a:solidFill>
                          <a:latin typeface="Montserrat Light"/>
                          <a:cs typeface="Montserrat Light"/>
                        </a:rPr>
                        <a:t>Kahvia</a:t>
                      </a:r>
                      <a:r>
                        <a:rPr lang="fi-FI" sz="700" b="0" spc="5" dirty="0">
                          <a:solidFill>
                            <a:srgbClr val="231F20"/>
                          </a:solidFill>
                          <a:latin typeface="Montserrat Light"/>
                          <a:cs typeface="Montserrat Light"/>
                        </a:rPr>
                        <a:t> </a:t>
                      </a:r>
                      <a:r>
                        <a:rPr lang="fi-FI" sz="700" b="0" dirty="0">
                          <a:solidFill>
                            <a:srgbClr val="231F20"/>
                          </a:solidFill>
                          <a:latin typeface="Montserrat Light"/>
                          <a:cs typeface="Montserrat Light"/>
                        </a:rPr>
                        <a:t>ja</a:t>
                      </a:r>
                      <a:r>
                        <a:rPr lang="fi-FI" sz="700" b="0" spc="5" dirty="0">
                          <a:solidFill>
                            <a:srgbClr val="231F20"/>
                          </a:solidFill>
                          <a:latin typeface="Montserrat Light"/>
                          <a:cs typeface="Montserrat Light"/>
                        </a:rPr>
                        <a:t> </a:t>
                      </a:r>
                      <a:r>
                        <a:rPr lang="fi-FI" sz="700" b="0" spc="-10" dirty="0">
                          <a:solidFill>
                            <a:srgbClr val="231F20"/>
                          </a:solidFill>
                          <a:latin typeface="Montserrat Light"/>
                          <a:cs typeface="Montserrat Light"/>
                        </a:rPr>
                        <a:t>teetä</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440690" marR="412750" lvl="0" indent="-20320" algn="ctr">
                        <a:lnSpc>
                          <a:spcPct val="108300"/>
                        </a:lnSpc>
                        <a:buNone/>
                      </a:pPr>
                      <a:r>
                        <a:rPr lang="fi-FI" sz="700" b="0" dirty="0">
                          <a:solidFill>
                            <a:srgbClr val="231F20"/>
                          </a:solidFill>
                          <a:latin typeface="Montserrat Light"/>
                          <a:cs typeface="Montserrat Light"/>
                        </a:rPr>
                        <a:t>Talon</a:t>
                      </a:r>
                      <a:r>
                        <a:rPr lang="fi-FI" sz="700" b="0" spc="5" dirty="0">
                          <a:solidFill>
                            <a:srgbClr val="231F20"/>
                          </a:solidFill>
                          <a:latin typeface="Montserrat Light"/>
                          <a:cs typeface="Montserrat Light"/>
                        </a:rPr>
                        <a:t> </a:t>
                      </a:r>
                      <a:r>
                        <a:rPr lang="fi-FI" sz="700" b="0" dirty="0">
                          <a:solidFill>
                            <a:srgbClr val="231F20"/>
                          </a:solidFill>
                          <a:latin typeface="Montserrat Light"/>
                          <a:cs typeface="Montserrat Light"/>
                        </a:rPr>
                        <a:t>pullaa</a:t>
                      </a:r>
                      <a:r>
                        <a:rPr lang="fi-FI" sz="700" b="0" spc="10" dirty="0">
                          <a:solidFill>
                            <a:srgbClr val="231F20"/>
                          </a:solidFill>
                          <a:latin typeface="Montserrat Light"/>
                          <a:cs typeface="Montserrat Light"/>
                        </a:rPr>
                        <a:t> </a:t>
                      </a:r>
                      <a:r>
                        <a:rPr lang="fi-FI" sz="700" b="0" spc="-50" dirty="0">
                          <a:solidFill>
                            <a:srgbClr val="231F20"/>
                          </a:solidFill>
                          <a:latin typeface="Montserrat Light"/>
                          <a:cs typeface="Montserrat Light"/>
                        </a:rPr>
                        <a:t>L</a:t>
                      </a:r>
                      <a:endParaRPr lang="fi-FI" sz="700">
                        <a:latin typeface="Montserrat Light"/>
                        <a:cs typeface="Montserrat Light"/>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396000" marR="405765" indent="-198120" algn="ctr">
                        <a:lnSpc>
                          <a:spcPct val="108300"/>
                        </a:lnSpc>
                        <a:spcBef>
                          <a:spcPts val="0"/>
                        </a:spcBef>
                      </a:pPr>
                      <a:r>
                        <a:rPr lang="fi-FI" sz="700" b="0" spc="-10" dirty="0">
                          <a:solidFill>
                            <a:srgbClr val="231F20"/>
                          </a:solidFill>
                          <a:latin typeface="Montserrat Light"/>
                          <a:cs typeface="Montserrat Light"/>
                        </a:rPr>
                        <a:t>Jauheliha-</a:t>
                      </a:r>
                    </a:p>
                    <a:p>
                      <a:pPr marL="395605" marR="405765" indent="-198120" algn="ctr">
                        <a:lnSpc>
                          <a:spcPct val="108300"/>
                        </a:lnSpc>
                        <a:spcBef>
                          <a:spcPts val="0"/>
                        </a:spcBef>
                      </a:pPr>
                      <a:r>
                        <a:rPr lang="fi-FI" sz="700" b="0" spc="-10" dirty="0">
                          <a:solidFill>
                            <a:srgbClr val="231F20"/>
                          </a:solidFill>
                          <a:latin typeface="Montserrat Light"/>
                          <a:cs typeface="Montserrat Light"/>
                        </a:rPr>
                        <a:t>perunasoselaatikkoa L,G</a:t>
                      </a:r>
                    </a:p>
                    <a:p>
                      <a:pPr marL="395605" marR="405765" indent="-198120" algn="ctr">
                        <a:lnSpc>
                          <a:spcPct val="108300"/>
                        </a:lnSpc>
                        <a:spcBef>
                          <a:spcPts val="0"/>
                        </a:spcBef>
                      </a:pPr>
                      <a:r>
                        <a:rPr lang="fi-FI" sz="700" b="0" spc="-10" dirty="0">
                          <a:solidFill>
                            <a:srgbClr val="231F20"/>
                          </a:solidFill>
                          <a:latin typeface="Montserrat Light"/>
                          <a:cs typeface="Montserrat Light"/>
                        </a:rPr>
                        <a:t>Salaattia</a:t>
                      </a:r>
                      <a:endParaRPr lang="fi-FI" sz="700" dirty="0">
                        <a:latin typeface="Montserrat Light"/>
                        <a:cs typeface="Montserrat Light"/>
                      </a:endParaRP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431800" marR="555625" algn="ctr">
                        <a:lnSpc>
                          <a:spcPct val="108300"/>
                        </a:lnSpc>
                      </a:pPr>
                      <a:r>
                        <a:rPr lang="fi-FI" sz="700" b="0" dirty="0" err="1">
                          <a:solidFill>
                            <a:srgbClr val="231F20"/>
                          </a:solidFill>
                          <a:latin typeface="Montserrat Light"/>
                          <a:cs typeface="Montserrat Light"/>
                        </a:rPr>
                        <a:t>Mangolassia</a:t>
                      </a:r>
                      <a:r>
                        <a:rPr lang="fi-FI" sz="700" b="0" dirty="0">
                          <a:solidFill>
                            <a:srgbClr val="231F20"/>
                          </a:solidFill>
                          <a:latin typeface="Montserrat Light"/>
                          <a:cs typeface="Montserrat Light"/>
                        </a:rPr>
                        <a:t> L,G</a:t>
                      </a:r>
                    </a:p>
                    <a:p>
                      <a:pPr marL="432000" marR="555625" algn="ctr">
                        <a:lnSpc>
                          <a:spcPct val="108300"/>
                        </a:lnSpc>
                      </a:pPr>
                      <a:r>
                        <a:rPr lang="fi-FI" sz="700" b="0" dirty="0">
                          <a:solidFill>
                            <a:srgbClr val="231F20"/>
                          </a:solidFill>
                          <a:latin typeface="Montserrat Light"/>
                          <a:cs typeface="Montserrat Light"/>
                        </a:rPr>
                        <a:t>Tuoretta hedelmää</a:t>
                      </a: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extLst>
                  <a:ext uri="{0D108BD9-81ED-4DB2-BD59-A6C34878D82A}">
                    <a16:rowId xmlns:a16="http://schemas.microsoft.com/office/drawing/2014/main" val="10005"/>
                  </a:ext>
                </a:extLst>
              </a:tr>
              <a:tr h="748847">
                <a:tc>
                  <a:txBody>
                    <a:bodyPr/>
                    <a:lstStyle/>
                    <a:p>
                      <a:pPr>
                        <a:lnSpc>
                          <a:spcPct val="100000"/>
                        </a:lnSpc>
                      </a:pPr>
                      <a:endParaRPr sz="900">
                        <a:latin typeface="Times New Roman"/>
                        <a:cs typeface="Times New Roman"/>
                      </a:endParaRPr>
                    </a:p>
                    <a:p>
                      <a:pPr>
                        <a:lnSpc>
                          <a:spcPct val="100000"/>
                        </a:lnSpc>
                      </a:pPr>
                      <a:endParaRPr sz="900">
                        <a:latin typeface="Times New Roman"/>
                        <a:cs typeface="Times New Roman"/>
                      </a:endParaRPr>
                    </a:p>
                    <a:p>
                      <a:pPr>
                        <a:lnSpc>
                          <a:spcPct val="100000"/>
                        </a:lnSpc>
                        <a:spcBef>
                          <a:spcPts val="25"/>
                        </a:spcBef>
                      </a:pPr>
                      <a:endParaRPr sz="950">
                        <a:latin typeface="Times New Roman"/>
                        <a:cs typeface="Times New Roman"/>
                      </a:endParaRPr>
                    </a:p>
                    <a:p>
                      <a:pPr marL="176530">
                        <a:lnSpc>
                          <a:spcPct val="100000"/>
                        </a:lnSpc>
                      </a:pPr>
                      <a:r>
                        <a:rPr sz="700" b="1" spc="-25" dirty="0">
                          <a:solidFill>
                            <a:srgbClr val="113A58"/>
                          </a:solidFill>
                          <a:latin typeface="Montserrat SemiBold"/>
                          <a:cs typeface="Montserrat SemiBold"/>
                        </a:rPr>
                        <a:t>LA</a:t>
                      </a:r>
                      <a:endParaRPr sz="70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indent="0">
                        <a:lnSpc>
                          <a:spcPct val="100000"/>
                        </a:lnSpc>
                        <a:spcBef>
                          <a:spcPts val="100"/>
                        </a:spcBef>
                      </a:pPr>
                      <a:endParaRPr sz="700" dirty="0">
                        <a:latin typeface="Times New Roman"/>
                        <a:cs typeface="Times New Roman"/>
                      </a:endParaRPr>
                    </a:p>
                    <a:p>
                      <a:pPr marL="645795" marR="638175" indent="0" algn="ctr">
                        <a:lnSpc>
                          <a:spcPct val="100000"/>
                        </a:lnSpc>
                        <a:spcBef>
                          <a:spcPts val="100"/>
                        </a:spcBef>
                      </a:pPr>
                      <a:r>
                        <a:rPr sz="700" b="0" dirty="0" err="1">
                          <a:solidFill>
                            <a:srgbClr val="231F20"/>
                          </a:solidFill>
                          <a:latin typeface="Montserrat Light"/>
                          <a:cs typeface="Montserrat Light"/>
                        </a:rPr>
                        <a:t>Vehnäpuuroa</a:t>
                      </a:r>
                      <a:r>
                        <a:rPr sz="700" b="0" spc="-45" dirty="0">
                          <a:solidFill>
                            <a:srgbClr val="231F20"/>
                          </a:solidFill>
                          <a:latin typeface="Montserrat Light"/>
                          <a:cs typeface="Montserrat Light"/>
                        </a:rPr>
                        <a:t> </a:t>
                      </a:r>
                      <a:r>
                        <a:rPr sz="700" b="0" spc="-50" dirty="0">
                          <a:solidFill>
                            <a:srgbClr val="231F20"/>
                          </a:solidFill>
                          <a:latin typeface="Montserrat Light"/>
                          <a:cs typeface="Montserrat Light"/>
                        </a:rPr>
                        <a:t>M</a:t>
                      </a:r>
                      <a:endParaRPr lang="fi-FI" sz="700" b="0" spc="-50" dirty="0">
                        <a:solidFill>
                          <a:srgbClr val="231F20"/>
                        </a:solidFill>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Mehukeittoa  </a:t>
                      </a:r>
                    </a:p>
                    <a:p>
                      <a:pPr marL="620395" marR="613410" lvl="0" algn="ctr">
                        <a:lnSpc>
                          <a:spcPct val="100000"/>
                        </a:lnSpc>
                        <a:spcBef>
                          <a:spcPts val="100"/>
                        </a:spcBef>
                        <a:buNone/>
                      </a:pPr>
                      <a:r>
                        <a:rPr lang="fi-FI" sz="700" b="0" spc="-10" dirty="0">
                          <a:solidFill>
                            <a:srgbClr val="231F20"/>
                          </a:solidFill>
                          <a:latin typeface="Montserrat Light"/>
                          <a:cs typeface="Montserrat Light"/>
                        </a:rPr>
                        <a:t>Smoothie   </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Juustoa,</a:t>
                      </a:r>
                    </a:p>
                    <a:p>
                      <a:pPr marL="620395" marR="613410" lvl="0" algn="ctr">
                        <a:lnSpc>
                          <a:spcPct val="100000"/>
                        </a:lnSpc>
                        <a:spcBef>
                          <a:spcPts val="100"/>
                        </a:spcBef>
                        <a:buNone/>
                      </a:pPr>
                      <a:r>
                        <a:rPr lang="fi-FI" sz="700" b="0" spc="-10" dirty="0">
                          <a:solidFill>
                            <a:srgbClr val="231F20"/>
                          </a:solidFill>
                          <a:latin typeface="Montserrat Light"/>
                          <a:cs typeface="Montserrat Light"/>
                        </a:rPr>
                        <a:t>leikkelettä</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Tuorevihanneksia</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45795" marR="638175" indent="0" algn="ctr">
                        <a:lnSpc>
                          <a:spcPct val="100000"/>
                        </a:lnSpc>
                        <a:spcBef>
                          <a:spcPts val="100"/>
                        </a:spcBef>
                      </a:pPr>
                      <a:r>
                        <a:rPr sz="700" b="0" spc="500" dirty="0">
                          <a:solidFill>
                            <a:srgbClr val="231F20"/>
                          </a:solidFill>
                          <a:latin typeface="Montserrat Light"/>
                          <a:cs typeface="Montserrat Light"/>
                        </a:rPr>
                        <a:t> </a:t>
                      </a:r>
                      <a:endParaRPr lang="en-US" sz="700" dirty="0">
                        <a:latin typeface="Montserrat Light"/>
                        <a:cs typeface="Montserrat Light"/>
                      </a:endParaRPr>
                    </a:p>
                  </a:txBody>
                  <a:tcPr marL="0" marR="0" marT="317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313055" marR="305435" algn="ctr">
                        <a:lnSpc>
                          <a:spcPct val="108300"/>
                        </a:lnSpc>
                      </a:pPr>
                      <a:r>
                        <a:rPr lang="fi-FI" sz="700" b="0" dirty="0">
                          <a:solidFill>
                            <a:srgbClr val="231F20"/>
                          </a:solidFill>
                          <a:latin typeface="Montserrat Light"/>
                          <a:cs typeface="Montserrat Light"/>
                        </a:rPr>
                        <a:t>Broilerikeittoa M,G</a:t>
                      </a:r>
                    </a:p>
                    <a:p>
                      <a:pPr marL="313055" marR="305435" algn="ctr">
                        <a:lnSpc>
                          <a:spcPct val="108300"/>
                        </a:lnSpc>
                      </a:pPr>
                      <a:r>
                        <a:rPr lang="fi-FI" sz="700" b="0" dirty="0">
                          <a:solidFill>
                            <a:srgbClr val="231F20"/>
                          </a:solidFill>
                          <a:latin typeface="Montserrat Light"/>
                          <a:cs typeface="Montserrat Light"/>
                        </a:rPr>
                        <a:t>Tuorevihanneksia</a:t>
                      </a:r>
                    </a:p>
                    <a:p>
                      <a:pPr marL="313055" marR="305435" algn="ctr">
                        <a:lnSpc>
                          <a:spcPct val="108300"/>
                        </a:lnSpc>
                      </a:pPr>
                      <a:r>
                        <a:rPr lang="fi-FI" sz="700" b="0" dirty="0">
                          <a:solidFill>
                            <a:srgbClr val="231F20"/>
                          </a:solidFill>
                          <a:latin typeface="Montserrat Light"/>
                          <a:cs typeface="Montserrat Light"/>
                        </a:rPr>
                        <a:t>Ohukaisia L  ja hilloa</a:t>
                      </a:r>
                    </a:p>
                  </a:txBody>
                  <a:tcPr marL="0" marR="0" marT="317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107950" marR="210820" indent="201930" algn="ctr">
                        <a:lnSpc>
                          <a:spcPct val="108300"/>
                        </a:lnSpc>
                      </a:pPr>
                      <a:r>
                        <a:rPr sz="700" b="0" dirty="0">
                          <a:solidFill>
                            <a:srgbClr val="231F20"/>
                          </a:solidFill>
                          <a:latin typeface="Montserrat Light"/>
                          <a:cs typeface="Montserrat Light"/>
                        </a:rPr>
                        <a:t>Kahvia</a:t>
                      </a:r>
                      <a:r>
                        <a:rPr sz="700" b="0" spc="5" dirty="0">
                          <a:solidFill>
                            <a:srgbClr val="231F20"/>
                          </a:solidFill>
                          <a:latin typeface="Montserrat Light"/>
                          <a:cs typeface="Montserrat Light"/>
                        </a:rPr>
                        <a:t> </a:t>
                      </a:r>
                      <a:r>
                        <a:rPr sz="700" b="0" dirty="0">
                          <a:solidFill>
                            <a:srgbClr val="231F20"/>
                          </a:solidFill>
                          <a:latin typeface="Montserrat Light"/>
                          <a:cs typeface="Montserrat Light"/>
                        </a:rPr>
                        <a:t>ja</a:t>
                      </a:r>
                      <a:r>
                        <a:rPr sz="700" b="0" spc="5" dirty="0">
                          <a:solidFill>
                            <a:srgbClr val="231F20"/>
                          </a:solidFill>
                          <a:latin typeface="Montserrat Light"/>
                          <a:cs typeface="Montserrat Light"/>
                        </a:rPr>
                        <a:t> </a:t>
                      </a:r>
                      <a:r>
                        <a:rPr sz="700" b="0" spc="-10" dirty="0">
                          <a:solidFill>
                            <a:srgbClr val="231F20"/>
                          </a:solidFill>
                          <a:latin typeface="Montserrat Light"/>
                          <a:cs typeface="Montserrat Light"/>
                        </a:rPr>
                        <a:t>teetä</a:t>
                      </a:r>
                      <a:endParaRPr lang="fi-FI" sz="700" b="0" spc="500" dirty="0">
                        <a:solidFill>
                          <a:srgbClr val="231F20"/>
                        </a:solidFill>
                        <a:latin typeface="Montserrat Light"/>
                        <a:cs typeface="Montserrat Light"/>
                      </a:endParaRPr>
                    </a:p>
                    <a:p>
                      <a:pPr marL="107950" marR="210820" indent="201930" algn="ctr">
                        <a:lnSpc>
                          <a:spcPct val="108300"/>
                        </a:lnSpc>
                      </a:pPr>
                      <a:r>
                        <a:rPr lang="fi-FI" sz="700" b="0" spc="0" dirty="0">
                          <a:solidFill>
                            <a:srgbClr val="231F20"/>
                          </a:solidFill>
                          <a:latin typeface="Montserrat Light"/>
                          <a:cs typeface="Montserrat Light"/>
                        </a:rPr>
                        <a:t>Mauste</a:t>
                      </a:r>
                      <a:r>
                        <a:rPr sz="700" b="0" dirty="0" err="1">
                          <a:solidFill>
                            <a:srgbClr val="231F20"/>
                          </a:solidFill>
                          <a:latin typeface="Montserrat Light"/>
                          <a:cs typeface="Montserrat Light"/>
                        </a:rPr>
                        <a:t>kakkua</a:t>
                      </a:r>
                      <a:r>
                        <a:rPr sz="700" b="0" spc="-20" dirty="0">
                          <a:solidFill>
                            <a:srgbClr val="231F20"/>
                          </a:solidFill>
                          <a:latin typeface="Montserrat Light"/>
                          <a:cs typeface="Montserrat Light"/>
                        </a:rPr>
                        <a:t> </a:t>
                      </a:r>
                      <a:r>
                        <a:rPr sz="700" b="0" spc="-50" dirty="0">
                          <a:solidFill>
                            <a:srgbClr val="231F20"/>
                          </a:solidFill>
                          <a:latin typeface="Montserrat Light"/>
                          <a:cs typeface="Montserrat Light"/>
                        </a:rPr>
                        <a:t>L</a:t>
                      </a:r>
                      <a:endParaRPr sz="700" dirty="0">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165100" marR="157480" indent="0" algn="ctr">
                        <a:lnSpc>
                          <a:spcPct val="100000"/>
                        </a:lnSpc>
                        <a:spcBef>
                          <a:spcPts val="100"/>
                        </a:spcBef>
                      </a:pPr>
                      <a:r>
                        <a:rPr lang="fi-FI" sz="700" b="0" dirty="0">
                          <a:solidFill>
                            <a:srgbClr val="231F20"/>
                          </a:solidFill>
                          <a:latin typeface="Montserrat Light"/>
                          <a:cs typeface="Montserrat Light"/>
                        </a:rPr>
                        <a:t>Porsaan</a:t>
                      </a:r>
                      <a:r>
                        <a:rPr lang="fi-FI" sz="700" b="0" spc="20" dirty="0">
                          <a:solidFill>
                            <a:srgbClr val="231F20"/>
                          </a:solidFill>
                          <a:latin typeface="Montserrat Light"/>
                          <a:cs typeface="Montserrat Light"/>
                        </a:rPr>
                        <a:t> </a:t>
                      </a:r>
                      <a:r>
                        <a:rPr lang="fi-FI" sz="700" b="0" dirty="0">
                          <a:solidFill>
                            <a:srgbClr val="231F20"/>
                          </a:solidFill>
                          <a:latin typeface="Montserrat Light"/>
                          <a:cs typeface="Montserrat Light"/>
                        </a:rPr>
                        <a:t>pikkupaistia</a:t>
                      </a:r>
                      <a:r>
                        <a:rPr lang="fi-FI" sz="700" b="0" spc="25" dirty="0">
                          <a:solidFill>
                            <a:srgbClr val="231F20"/>
                          </a:solidFill>
                          <a:latin typeface="Montserrat Light"/>
                          <a:cs typeface="Montserrat Light"/>
                        </a:rPr>
                        <a:t> punaviini</a:t>
                      </a:r>
                      <a:r>
                        <a:rPr lang="fi-FI" sz="700" b="0" dirty="0">
                          <a:solidFill>
                            <a:srgbClr val="231F20"/>
                          </a:solidFill>
                          <a:latin typeface="Montserrat Light"/>
                          <a:cs typeface="Montserrat Light"/>
                        </a:rPr>
                        <a:t>kastikkeessa</a:t>
                      </a:r>
                      <a:r>
                        <a:rPr lang="fi-FI" sz="700" b="0" spc="20" dirty="0">
                          <a:solidFill>
                            <a:srgbClr val="231F20"/>
                          </a:solidFill>
                          <a:latin typeface="Montserrat Light"/>
                          <a:cs typeface="Montserrat Light"/>
                        </a:rPr>
                        <a:t> </a:t>
                      </a:r>
                      <a:r>
                        <a:rPr lang="fi-FI" sz="700" b="0" spc="-25" dirty="0">
                          <a:solidFill>
                            <a:srgbClr val="231F20"/>
                          </a:solidFill>
                          <a:latin typeface="Montserrat Light"/>
                          <a:cs typeface="Montserrat Light"/>
                        </a:rPr>
                        <a:t>M,G</a:t>
                      </a:r>
                      <a:r>
                        <a:rPr lang="fi-FI" sz="700" b="0" spc="500" dirty="0">
                          <a:solidFill>
                            <a:srgbClr val="231F20"/>
                          </a:solidFill>
                          <a:latin typeface="Montserrat Light"/>
                          <a:cs typeface="Montserrat Light"/>
                        </a:rPr>
                        <a:t> </a:t>
                      </a:r>
                    </a:p>
                    <a:p>
                      <a:pPr marL="165100" marR="157480" indent="0" algn="ctr">
                        <a:lnSpc>
                          <a:spcPct val="100000"/>
                        </a:lnSpc>
                        <a:spcBef>
                          <a:spcPts val="100"/>
                        </a:spcBef>
                      </a:pPr>
                      <a:r>
                        <a:rPr lang="fi-FI" sz="700" b="0" dirty="0">
                          <a:solidFill>
                            <a:srgbClr val="231F20"/>
                          </a:solidFill>
                          <a:latin typeface="Montserrat Light"/>
                          <a:cs typeface="Montserrat Light"/>
                        </a:rPr>
                        <a:t>Kermaperunoita</a:t>
                      </a:r>
                      <a:r>
                        <a:rPr lang="fi-FI" sz="700" b="0" spc="-20" dirty="0">
                          <a:solidFill>
                            <a:srgbClr val="231F20"/>
                          </a:solidFill>
                          <a:latin typeface="Montserrat Light"/>
                          <a:cs typeface="Montserrat Light"/>
                        </a:rPr>
                        <a:t> </a:t>
                      </a:r>
                      <a:r>
                        <a:rPr lang="fi-FI" sz="700" b="0" spc="-25" dirty="0">
                          <a:solidFill>
                            <a:srgbClr val="231F20"/>
                          </a:solidFill>
                          <a:latin typeface="Montserrat Light"/>
                          <a:cs typeface="Montserrat Light"/>
                        </a:rPr>
                        <a:t>L,G</a:t>
                      </a:r>
                    </a:p>
                    <a:p>
                      <a:pPr marL="614045" marR="606425" indent="0" algn="ctr">
                        <a:lnSpc>
                          <a:spcPct val="100000"/>
                        </a:lnSpc>
                        <a:spcBef>
                          <a:spcPts val="100"/>
                        </a:spcBef>
                      </a:pPr>
                      <a:r>
                        <a:rPr lang="fi-FI" sz="700" b="0" spc="-10" dirty="0">
                          <a:solidFill>
                            <a:srgbClr val="231F20"/>
                          </a:solidFill>
                          <a:latin typeface="Montserrat Light"/>
                          <a:cs typeface="Montserrat Light"/>
                        </a:rPr>
                        <a:t>Uunijuureksia M,G</a:t>
                      </a:r>
                    </a:p>
                    <a:p>
                      <a:pPr marL="614045" marR="606425" lvl="0" indent="0" algn="ctr" defTabSz="914400" eaLnBrk="1" fontAlgn="auto" latinLnBrk="0" hangingPunct="1">
                        <a:lnSpc>
                          <a:spcPct val="100000"/>
                        </a:lnSpc>
                        <a:spcBef>
                          <a:spcPts val="100"/>
                        </a:spcBef>
                        <a:spcAft>
                          <a:spcPts val="0"/>
                        </a:spcAft>
                        <a:buClrTx/>
                        <a:buSzTx/>
                        <a:buFontTx/>
                        <a:buNone/>
                        <a:tabLst/>
                        <a:defRPr/>
                      </a:pPr>
                      <a:r>
                        <a:rPr lang="fi-FI" sz="700" b="0" dirty="0">
                          <a:solidFill>
                            <a:srgbClr val="231F20"/>
                          </a:solidFill>
                          <a:latin typeface="Montserrat Light"/>
                          <a:cs typeface="Montserrat Light"/>
                        </a:rPr>
                        <a:t>Salaattivalikoima</a:t>
                      </a:r>
                    </a:p>
                    <a:p>
                      <a:pPr marL="614045" marR="606425" lvl="0" indent="0" algn="ctr" defTabSz="914400" eaLnBrk="1" fontAlgn="auto" latinLnBrk="0" hangingPunct="1">
                        <a:lnSpc>
                          <a:spcPct val="100000"/>
                        </a:lnSpc>
                        <a:spcBef>
                          <a:spcPts val="100"/>
                        </a:spcBef>
                        <a:spcAft>
                          <a:spcPts val="0"/>
                        </a:spcAft>
                        <a:buClrTx/>
                        <a:buSzTx/>
                        <a:buFontTx/>
                        <a:buNone/>
                        <a:tabLst/>
                        <a:defRPr/>
                      </a:pPr>
                      <a:r>
                        <a:rPr lang="fi-FI" sz="700" b="0" dirty="0">
                          <a:solidFill>
                            <a:srgbClr val="231F20"/>
                          </a:solidFill>
                          <a:latin typeface="Montserrat Light"/>
                          <a:cs typeface="Montserrat Light"/>
                        </a:rPr>
                        <a:t>Valkosuklaamousse</a:t>
                      </a: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151765" marR="144145" algn="ctr">
                        <a:lnSpc>
                          <a:spcPct val="108300"/>
                        </a:lnSpc>
                      </a:pPr>
                      <a:r>
                        <a:rPr lang="fi-FI" sz="700" b="0" dirty="0">
                          <a:solidFill>
                            <a:schemeClr val="tx1"/>
                          </a:solidFill>
                          <a:latin typeface="Montserrat Light"/>
                          <a:cs typeface="Montserrat Light"/>
                        </a:rPr>
                        <a:t>Jogurttia, viiliä</a:t>
                      </a:r>
                    </a:p>
                    <a:p>
                      <a:pPr marL="151765" marR="144145" algn="ctr">
                        <a:lnSpc>
                          <a:spcPct val="108300"/>
                        </a:lnSpc>
                      </a:pPr>
                      <a:r>
                        <a:rPr lang="fi-FI" sz="700" b="0" dirty="0">
                          <a:solidFill>
                            <a:schemeClr val="tx1"/>
                          </a:solidFill>
                          <a:latin typeface="Montserrat Light"/>
                          <a:cs typeface="Montserrat Light"/>
                        </a:rPr>
                        <a:t>Juustoa, leikkeleitä</a:t>
                      </a:r>
                      <a:endParaRPr lang="fi-FI" sz="700" b="0" dirty="0">
                        <a:solidFill>
                          <a:srgbClr val="231F20"/>
                        </a:solidFill>
                        <a:latin typeface="Montserrat Light"/>
                        <a:cs typeface="Montserrat Light"/>
                      </a:endParaRPr>
                    </a:p>
                    <a:p>
                      <a:pPr marL="151765" marR="144145" algn="ctr">
                        <a:lnSpc>
                          <a:spcPct val="108300"/>
                        </a:lnSpc>
                      </a:pPr>
                      <a:r>
                        <a:rPr sz="700" b="0" dirty="0" err="1">
                          <a:solidFill>
                            <a:srgbClr val="231F20"/>
                          </a:solidFill>
                          <a:latin typeface="Montserrat Light"/>
                          <a:cs typeface="Montserrat Light"/>
                        </a:rPr>
                        <a:t>Tuoretta</a:t>
                      </a:r>
                      <a:r>
                        <a:rPr sz="700" b="0" spc="-5" dirty="0">
                          <a:solidFill>
                            <a:srgbClr val="231F20"/>
                          </a:solidFill>
                          <a:latin typeface="Montserrat Light"/>
                          <a:cs typeface="Montserrat Light"/>
                        </a:rPr>
                        <a:t> </a:t>
                      </a:r>
                      <a:r>
                        <a:rPr sz="700" b="0" spc="-10" dirty="0" err="1">
                          <a:solidFill>
                            <a:srgbClr val="231F20"/>
                          </a:solidFill>
                          <a:latin typeface="Montserrat Light"/>
                          <a:cs typeface="Montserrat Light"/>
                        </a:rPr>
                        <a:t>hedelmää</a:t>
                      </a:r>
                      <a:endParaRPr sz="700" dirty="0">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extLst>
                  <a:ext uri="{0D108BD9-81ED-4DB2-BD59-A6C34878D82A}">
                    <a16:rowId xmlns:a16="http://schemas.microsoft.com/office/drawing/2014/main" val="10006"/>
                  </a:ext>
                </a:extLst>
              </a:tr>
              <a:tr h="781050">
                <a:tc>
                  <a:txBody>
                    <a:bodyPr/>
                    <a:lstStyle/>
                    <a:p>
                      <a:pPr>
                        <a:lnSpc>
                          <a:spcPct val="100000"/>
                        </a:lnSpc>
                      </a:pPr>
                      <a:endParaRPr sz="900">
                        <a:latin typeface="Times New Roman"/>
                        <a:cs typeface="Times New Roman"/>
                      </a:endParaRPr>
                    </a:p>
                    <a:p>
                      <a:pPr>
                        <a:lnSpc>
                          <a:spcPct val="100000"/>
                        </a:lnSpc>
                      </a:pPr>
                      <a:endParaRPr sz="900">
                        <a:latin typeface="Times New Roman"/>
                        <a:cs typeface="Times New Roman"/>
                      </a:endParaRPr>
                    </a:p>
                    <a:p>
                      <a:pPr marL="173355">
                        <a:lnSpc>
                          <a:spcPct val="100000"/>
                        </a:lnSpc>
                        <a:spcBef>
                          <a:spcPts val="655"/>
                        </a:spcBef>
                      </a:pPr>
                      <a:r>
                        <a:rPr sz="700" b="1" spc="-25" dirty="0">
                          <a:solidFill>
                            <a:srgbClr val="113A58"/>
                          </a:solidFill>
                          <a:latin typeface="Montserrat SemiBold"/>
                          <a:cs typeface="Montserrat SemiBold"/>
                        </a:rPr>
                        <a:t>SU</a:t>
                      </a:r>
                      <a:endParaRPr sz="70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611505" marR="603885" indent="0" algn="ctr">
                        <a:lnSpc>
                          <a:spcPct val="100000"/>
                        </a:lnSpc>
                        <a:spcBef>
                          <a:spcPts val="100"/>
                        </a:spcBef>
                      </a:pPr>
                      <a:r>
                        <a:rPr lang="fi-FI" sz="700" b="0" spc="-10" dirty="0">
                          <a:solidFill>
                            <a:srgbClr val="231F20"/>
                          </a:solidFill>
                          <a:latin typeface="Montserrat Light"/>
                          <a:cs typeface="Montserrat Light"/>
                        </a:rPr>
                        <a:t>Riisipuuroa L,G </a:t>
                      </a:r>
                    </a:p>
                    <a:p>
                      <a:pPr marL="620395" marR="613410" lvl="0" algn="ctr">
                        <a:lnSpc>
                          <a:spcPct val="100000"/>
                        </a:lnSpc>
                        <a:spcBef>
                          <a:spcPts val="100"/>
                        </a:spcBef>
                        <a:buNone/>
                      </a:pPr>
                      <a:r>
                        <a:rPr lang="fi-FI" sz="800" b="0" spc="-10" dirty="0">
                          <a:solidFill>
                            <a:srgbClr val="231F20"/>
                          </a:solidFill>
                          <a:latin typeface="Montserrat Light"/>
                          <a:cs typeface="Montserrat Light"/>
                        </a:rPr>
                        <a:t>Mehukeittoa  </a:t>
                      </a:r>
                    </a:p>
                    <a:p>
                      <a:pPr marL="620395" marR="613410" lvl="0" algn="ctr">
                        <a:lnSpc>
                          <a:spcPct val="100000"/>
                        </a:lnSpc>
                        <a:spcBef>
                          <a:spcPts val="100"/>
                        </a:spcBef>
                        <a:buNone/>
                      </a:pPr>
                      <a:r>
                        <a:rPr lang="fi-FI" sz="800" b="0" spc="-10" dirty="0">
                          <a:solidFill>
                            <a:srgbClr val="231F20"/>
                          </a:solidFill>
                          <a:latin typeface="Montserrat Light"/>
                          <a:cs typeface="Montserrat Light"/>
                        </a:rPr>
                        <a:t>Smoothie   </a:t>
                      </a:r>
                      <a:r>
                        <a:rPr lang="fi-FI" sz="800" b="0" spc="500" dirty="0">
                          <a:solidFill>
                            <a:srgbClr val="231F20"/>
                          </a:solidFill>
                          <a:latin typeface="Montserrat Light"/>
                          <a:cs typeface="Montserrat Light"/>
                        </a:rPr>
                        <a:t> </a:t>
                      </a:r>
                      <a:endParaRPr lang="fi-FI" sz="800" dirty="0">
                        <a:latin typeface="Montserrat Light"/>
                        <a:cs typeface="Montserrat Light"/>
                      </a:endParaRPr>
                    </a:p>
                    <a:p>
                      <a:pPr marL="620395" marR="613410" lvl="0" algn="ctr">
                        <a:lnSpc>
                          <a:spcPct val="100000"/>
                        </a:lnSpc>
                        <a:spcBef>
                          <a:spcPts val="100"/>
                        </a:spcBef>
                        <a:buNone/>
                      </a:pPr>
                      <a:r>
                        <a:rPr lang="fi-FI" sz="800" b="0" spc="-10" dirty="0">
                          <a:solidFill>
                            <a:srgbClr val="231F20"/>
                          </a:solidFill>
                          <a:latin typeface="Montserrat Light"/>
                          <a:cs typeface="Montserrat Light"/>
                        </a:rPr>
                        <a:t>Juustoa,</a:t>
                      </a:r>
                    </a:p>
                    <a:p>
                      <a:pPr marL="620395" marR="613410" lvl="0" algn="ctr">
                        <a:lnSpc>
                          <a:spcPct val="100000"/>
                        </a:lnSpc>
                        <a:spcBef>
                          <a:spcPts val="100"/>
                        </a:spcBef>
                        <a:buNone/>
                      </a:pPr>
                      <a:r>
                        <a:rPr lang="fi-FI" sz="800" b="0" spc="-10" dirty="0">
                          <a:solidFill>
                            <a:srgbClr val="231F20"/>
                          </a:solidFill>
                          <a:latin typeface="Montserrat Light"/>
                          <a:cs typeface="Montserrat Light"/>
                        </a:rPr>
                        <a:t>leikkelettä</a:t>
                      </a:r>
                      <a:r>
                        <a:rPr lang="fi-FI" sz="800" b="0" spc="500" dirty="0">
                          <a:solidFill>
                            <a:srgbClr val="231F20"/>
                          </a:solidFill>
                          <a:latin typeface="Montserrat Light"/>
                          <a:cs typeface="Montserrat Light"/>
                        </a:rPr>
                        <a:t> </a:t>
                      </a:r>
                      <a:endParaRPr lang="fi-FI" sz="800" dirty="0">
                        <a:latin typeface="Montserrat Light"/>
                        <a:cs typeface="Montserrat Light"/>
                      </a:endParaRPr>
                    </a:p>
                    <a:p>
                      <a:pPr marL="620395" marR="613410" lvl="0" algn="ctr">
                        <a:lnSpc>
                          <a:spcPct val="100000"/>
                        </a:lnSpc>
                        <a:spcBef>
                          <a:spcPts val="100"/>
                        </a:spcBef>
                        <a:buNone/>
                      </a:pPr>
                      <a:r>
                        <a:rPr lang="fi-FI" sz="800" b="0" spc="-10" dirty="0">
                          <a:solidFill>
                            <a:srgbClr val="231F20"/>
                          </a:solidFill>
                          <a:latin typeface="Montserrat Light"/>
                          <a:cs typeface="Montserrat Light"/>
                        </a:rPr>
                        <a:t>Tuorevihannes</a:t>
                      </a:r>
                      <a:endParaRPr lang="fi-FI" sz="800" dirty="0">
                        <a:latin typeface="Montserrat Light"/>
                        <a:cs typeface="Montserrat Light"/>
                      </a:endParaRPr>
                    </a:p>
                  </a:txBody>
                  <a:tcPr marL="0" marR="0" marT="4699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165100" marR="157480" indent="0" algn="ctr">
                        <a:lnSpc>
                          <a:spcPct val="100000"/>
                        </a:lnSpc>
                        <a:spcBef>
                          <a:spcPts val="100"/>
                        </a:spcBef>
                      </a:pPr>
                      <a:r>
                        <a:rPr lang="fi-FI" sz="700" b="0" dirty="0">
                          <a:solidFill>
                            <a:srgbClr val="231F20"/>
                          </a:solidFill>
                          <a:latin typeface="Montserrat Light"/>
                          <a:cs typeface="Montserrat Light"/>
                        </a:rPr>
                        <a:t>Riistapyörykkä</a:t>
                      </a:r>
                    </a:p>
                    <a:p>
                      <a:pPr marL="165100" marR="157480" indent="0" algn="ctr">
                        <a:lnSpc>
                          <a:spcPct val="100000"/>
                        </a:lnSpc>
                        <a:spcBef>
                          <a:spcPts val="100"/>
                        </a:spcBef>
                      </a:pPr>
                      <a:r>
                        <a:rPr lang="fi-FI" sz="700" b="0" dirty="0">
                          <a:solidFill>
                            <a:srgbClr val="231F20"/>
                          </a:solidFill>
                          <a:latin typeface="Montserrat Light"/>
                          <a:cs typeface="Montserrat Light"/>
                        </a:rPr>
                        <a:t>Pippuri-sipulikastiketta L,G</a:t>
                      </a:r>
                    </a:p>
                    <a:p>
                      <a:pPr marL="165100" marR="157480" indent="0" algn="ctr">
                        <a:lnSpc>
                          <a:spcPct val="100000"/>
                        </a:lnSpc>
                        <a:spcBef>
                          <a:spcPts val="100"/>
                        </a:spcBef>
                      </a:pPr>
                      <a:r>
                        <a:rPr lang="fi-FI" sz="700" b="0" dirty="0">
                          <a:solidFill>
                            <a:srgbClr val="231F20"/>
                          </a:solidFill>
                          <a:latin typeface="Montserrat Light"/>
                          <a:cs typeface="Montserrat Light"/>
                        </a:rPr>
                        <a:t>Keitettyä perunaa, perunasosetta</a:t>
                      </a:r>
                    </a:p>
                    <a:p>
                      <a:pPr marL="165100" marR="157480" indent="0" algn="ctr">
                        <a:lnSpc>
                          <a:spcPct val="100000"/>
                        </a:lnSpc>
                        <a:spcBef>
                          <a:spcPts val="100"/>
                        </a:spcBef>
                      </a:pPr>
                      <a:r>
                        <a:rPr lang="fi-FI" sz="700" b="0" dirty="0">
                          <a:solidFill>
                            <a:srgbClr val="231F20"/>
                          </a:solidFill>
                          <a:latin typeface="Montserrat Light"/>
                          <a:cs typeface="Montserrat Light"/>
                        </a:rPr>
                        <a:t>Puolukkahilloa</a:t>
                      </a:r>
                    </a:p>
                    <a:p>
                      <a:pPr marL="165100" marR="157480" indent="0" algn="ctr">
                        <a:lnSpc>
                          <a:spcPct val="100000"/>
                        </a:lnSpc>
                        <a:spcBef>
                          <a:spcPts val="100"/>
                        </a:spcBef>
                      </a:pPr>
                      <a:r>
                        <a:rPr lang="fi-FI" sz="700" b="0" dirty="0">
                          <a:solidFill>
                            <a:srgbClr val="231F20"/>
                          </a:solidFill>
                          <a:latin typeface="Montserrat Light"/>
                          <a:cs typeface="Montserrat Light"/>
                        </a:rPr>
                        <a:t>Salaattivalikoima</a:t>
                      </a:r>
                    </a:p>
                    <a:p>
                      <a:pPr marL="165100" marR="157480" indent="0" algn="ctr">
                        <a:lnSpc>
                          <a:spcPct val="100000"/>
                        </a:lnSpc>
                        <a:spcBef>
                          <a:spcPts val="100"/>
                        </a:spcBef>
                      </a:pPr>
                      <a:r>
                        <a:rPr lang="fi-FI" sz="700" b="0" dirty="0">
                          <a:solidFill>
                            <a:srgbClr val="231F20"/>
                          </a:solidFill>
                          <a:latin typeface="Montserrat Light"/>
                          <a:cs typeface="Montserrat Light"/>
                        </a:rPr>
                        <a:t>Kahvikiisseliä L,G</a:t>
                      </a:r>
                    </a:p>
                    <a:p>
                      <a:pPr marL="165100" marR="157480" indent="0" algn="ctr">
                        <a:lnSpc>
                          <a:spcPct val="100000"/>
                        </a:lnSpc>
                        <a:spcBef>
                          <a:spcPts val="100"/>
                        </a:spcBef>
                      </a:pPr>
                      <a:endParaRPr lang="fi-FI" sz="700" b="0" dirty="0">
                        <a:solidFill>
                          <a:srgbClr val="231F20"/>
                        </a:solidFill>
                        <a:latin typeface="Montserrat Light"/>
                        <a:cs typeface="Montserrat Light"/>
                      </a:endParaRPr>
                    </a:p>
                  </a:txBody>
                  <a:tcPr marL="0" marR="0" marT="4699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algn="ctr">
                        <a:lnSpc>
                          <a:spcPct val="100000"/>
                        </a:lnSpc>
                      </a:pPr>
                      <a:endParaRPr sz="800" dirty="0">
                        <a:latin typeface="Times New Roman"/>
                        <a:cs typeface="Times New Roman"/>
                      </a:endParaRPr>
                    </a:p>
                    <a:p>
                      <a:pPr algn="ctr">
                        <a:lnSpc>
                          <a:spcPct val="100000"/>
                        </a:lnSpc>
                        <a:spcBef>
                          <a:spcPts val="5"/>
                        </a:spcBef>
                      </a:pPr>
                      <a:endParaRPr sz="1100" dirty="0">
                        <a:latin typeface="Times New Roman"/>
                        <a:cs typeface="Times New Roman"/>
                      </a:endParaRPr>
                    </a:p>
                    <a:p>
                      <a:pPr marL="295910" marR="287655" indent="125095" algn="ctr">
                        <a:lnSpc>
                          <a:spcPct val="108300"/>
                        </a:lnSpc>
                      </a:pPr>
                      <a:r>
                        <a:rPr sz="700" b="0" dirty="0">
                          <a:solidFill>
                            <a:srgbClr val="231F20"/>
                          </a:solidFill>
                          <a:latin typeface="Montserrat Light"/>
                          <a:cs typeface="Montserrat Light"/>
                        </a:rPr>
                        <a:t>Kahvia</a:t>
                      </a:r>
                      <a:r>
                        <a:rPr sz="700" b="0" spc="5" dirty="0">
                          <a:solidFill>
                            <a:srgbClr val="231F20"/>
                          </a:solidFill>
                          <a:latin typeface="Montserrat Light"/>
                          <a:cs typeface="Montserrat Light"/>
                        </a:rPr>
                        <a:t> </a:t>
                      </a:r>
                      <a:r>
                        <a:rPr sz="700" b="0" dirty="0">
                          <a:solidFill>
                            <a:srgbClr val="231F20"/>
                          </a:solidFill>
                          <a:latin typeface="Montserrat Light"/>
                          <a:cs typeface="Montserrat Light"/>
                        </a:rPr>
                        <a:t>ja</a:t>
                      </a:r>
                      <a:r>
                        <a:rPr sz="700" b="0" spc="5" dirty="0">
                          <a:solidFill>
                            <a:srgbClr val="231F20"/>
                          </a:solidFill>
                          <a:latin typeface="Montserrat Light"/>
                          <a:cs typeface="Montserrat Light"/>
                        </a:rPr>
                        <a:t> </a:t>
                      </a:r>
                      <a:r>
                        <a:rPr sz="700" b="0" spc="-10" dirty="0">
                          <a:solidFill>
                            <a:srgbClr val="231F20"/>
                          </a:solidFill>
                          <a:latin typeface="Montserrat Light"/>
                          <a:cs typeface="Montserrat Light"/>
                        </a:rPr>
                        <a:t>teetä</a:t>
                      </a:r>
                      <a:r>
                        <a:rPr sz="700" b="0" spc="500" dirty="0">
                          <a:solidFill>
                            <a:srgbClr val="231F20"/>
                          </a:solidFill>
                          <a:latin typeface="Montserrat Light"/>
                          <a:cs typeface="Montserrat Light"/>
                        </a:rPr>
                        <a:t> </a:t>
                      </a:r>
                      <a:r>
                        <a:rPr sz="700" b="0" dirty="0">
                          <a:solidFill>
                            <a:srgbClr val="231F20"/>
                          </a:solidFill>
                          <a:latin typeface="Montserrat Light"/>
                          <a:cs typeface="Montserrat Light"/>
                        </a:rPr>
                        <a:t>Porkkanapiirakkaa</a:t>
                      </a:r>
                      <a:r>
                        <a:rPr sz="700" b="0" spc="-10" dirty="0">
                          <a:solidFill>
                            <a:srgbClr val="231F20"/>
                          </a:solidFill>
                          <a:latin typeface="Montserrat Light"/>
                          <a:cs typeface="Montserrat Light"/>
                        </a:rPr>
                        <a:t> </a:t>
                      </a:r>
                      <a:r>
                        <a:rPr sz="700" b="0" spc="-50" dirty="0">
                          <a:solidFill>
                            <a:srgbClr val="231F20"/>
                          </a:solidFill>
                          <a:latin typeface="Montserrat Light"/>
                          <a:cs typeface="Montserrat Light"/>
                        </a:rPr>
                        <a:t>L</a:t>
                      </a:r>
                      <a:endParaRPr sz="700" dirty="0">
                        <a:latin typeface="Montserrat Light"/>
                        <a:cs typeface="Montserrat Light"/>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269240" marR="261620" algn="ctr">
                        <a:lnSpc>
                          <a:spcPct val="108300"/>
                        </a:lnSpc>
                      </a:pPr>
                      <a:r>
                        <a:rPr lang="fi-FI" sz="700" b="0" dirty="0">
                          <a:solidFill>
                            <a:srgbClr val="231F20"/>
                          </a:solidFill>
                          <a:latin typeface="Montserrat Light"/>
                          <a:cs typeface="Montserrat Light"/>
                        </a:rPr>
                        <a:t>Broilerikiusausta L,G</a:t>
                      </a:r>
                    </a:p>
                    <a:p>
                      <a:pPr marL="269240" marR="261620" algn="ctr">
                        <a:lnSpc>
                          <a:spcPct val="108300"/>
                        </a:lnSpc>
                      </a:pPr>
                      <a:r>
                        <a:rPr lang="fi-FI" sz="700" b="0" spc="-10" dirty="0">
                          <a:solidFill>
                            <a:srgbClr val="231F20"/>
                          </a:solidFill>
                          <a:latin typeface="Montserrat Light"/>
                          <a:cs typeface="Montserrat Light"/>
                        </a:rPr>
                        <a:t>Salaattia</a:t>
                      </a:r>
                      <a:endParaRPr lang="fi-FI" sz="700" b="0" dirty="0">
                        <a:solidFill>
                          <a:srgbClr val="231F20"/>
                        </a:solidFill>
                        <a:latin typeface="Montserrat Light"/>
                        <a:cs typeface="Montserrat Light"/>
                      </a:endParaRP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432000" marR="344170" indent="-267970" algn="ctr">
                        <a:lnSpc>
                          <a:spcPct val="119100"/>
                        </a:lnSpc>
                        <a:spcBef>
                          <a:spcPts val="0"/>
                        </a:spcBef>
                      </a:pPr>
                      <a:r>
                        <a:rPr lang="fi-FI" sz="700" b="0" spc="0" noProof="0" dirty="0">
                          <a:solidFill>
                            <a:srgbClr val="231F20"/>
                          </a:solidFill>
                          <a:latin typeface="Montserrat Light"/>
                          <a:cs typeface="Montserrat Light"/>
                        </a:rPr>
                        <a:t>Marjakiisseliä M,G</a:t>
                      </a:r>
                      <a:endParaRPr lang="fi-FI" sz="700" b="0" spc="0" noProof="0" dirty="0">
                        <a:solidFill>
                          <a:schemeClr val="tx1"/>
                        </a:solidFill>
                        <a:latin typeface="Montserrat Light"/>
                        <a:cs typeface="Montserrat Light"/>
                      </a:endParaRPr>
                    </a:p>
                    <a:p>
                      <a:pPr marL="432000" marR="344170" indent="-267970" algn="ctr">
                        <a:lnSpc>
                          <a:spcPct val="119100"/>
                        </a:lnSpc>
                        <a:spcBef>
                          <a:spcPts val="0"/>
                        </a:spcBef>
                      </a:pPr>
                      <a:r>
                        <a:rPr lang="fi-FI" sz="700" b="0" spc="-10" dirty="0">
                          <a:solidFill>
                            <a:srgbClr val="231F20"/>
                          </a:solidFill>
                          <a:latin typeface="Montserrat Light"/>
                          <a:cs typeface="Montserrat Light"/>
                        </a:rPr>
                        <a:t>Juustoa, leikkelettä</a:t>
                      </a:r>
                      <a:endParaRPr lang="fi-FI" sz="700" b="0" spc="500" dirty="0">
                        <a:solidFill>
                          <a:srgbClr val="231F20"/>
                        </a:solidFill>
                        <a:latin typeface="Montserrat Light"/>
                        <a:cs typeface="Montserrat Light"/>
                      </a:endParaRPr>
                    </a:p>
                    <a:p>
                      <a:pPr marL="432000" marR="344170" indent="-267970" algn="ctr">
                        <a:lnSpc>
                          <a:spcPct val="119100"/>
                        </a:lnSpc>
                        <a:spcBef>
                          <a:spcPts val="0"/>
                        </a:spcBef>
                      </a:pPr>
                      <a:r>
                        <a:rPr lang="fi-FI" sz="700" b="0" dirty="0">
                          <a:solidFill>
                            <a:srgbClr val="231F20"/>
                          </a:solidFill>
                          <a:latin typeface="Montserrat Light"/>
                          <a:cs typeface="Montserrat Light"/>
                        </a:rPr>
                        <a:t>Tuoretta</a:t>
                      </a:r>
                      <a:r>
                        <a:rPr lang="fi-FI" sz="700" b="0" spc="-5" dirty="0">
                          <a:solidFill>
                            <a:srgbClr val="231F20"/>
                          </a:solidFill>
                          <a:latin typeface="Montserrat Light"/>
                          <a:cs typeface="Montserrat Light"/>
                        </a:rPr>
                        <a:t> </a:t>
                      </a:r>
                      <a:r>
                        <a:rPr lang="fi-FI" sz="700" b="0" spc="-10" dirty="0">
                          <a:solidFill>
                            <a:srgbClr val="231F20"/>
                          </a:solidFill>
                          <a:latin typeface="Montserrat Light"/>
                          <a:cs typeface="Montserrat Light"/>
                        </a:rPr>
                        <a:t>hedelmää</a:t>
                      </a:r>
                      <a:endParaRPr sz="700" dirty="0">
                        <a:latin typeface="Montserrat Light"/>
                        <a:cs typeface="Montserrat Light"/>
                      </a:endParaRP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extLst>
                  <a:ext uri="{0D108BD9-81ED-4DB2-BD59-A6C34878D82A}">
                    <a16:rowId xmlns:a16="http://schemas.microsoft.com/office/drawing/2014/main" val="10007"/>
                  </a:ext>
                </a:extLst>
              </a:tr>
            </a:tbl>
          </a:graphicData>
        </a:graphic>
      </p:graphicFrame>
      <p:pic>
        <p:nvPicPr>
          <p:cNvPr id="11" name="object 11"/>
          <p:cNvPicPr/>
          <p:nvPr/>
        </p:nvPicPr>
        <p:blipFill>
          <a:blip r:embed="rId5" cstate="print"/>
          <a:stretch>
            <a:fillRect/>
          </a:stretch>
        </p:blipFill>
        <p:spPr>
          <a:xfrm>
            <a:off x="9650476" y="7118001"/>
            <a:ext cx="683888" cy="210888"/>
          </a:xfrm>
          <a:prstGeom prst="rect">
            <a:avLst/>
          </a:prstGeom>
        </p:spPr>
      </p:pic>
      <p:sp>
        <p:nvSpPr>
          <p:cNvPr id="12" name="object 12"/>
          <p:cNvSpPr txBox="1"/>
          <p:nvPr/>
        </p:nvSpPr>
        <p:spPr>
          <a:xfrm>
            <a:off x="774700" y="7253518"/>
            <a:ext cx="7884905" cy="292307"/>
          </a:xfrm>
          <a:prstGeom prst="rect">
            <a:avLst/>
          </a:prstGeom>
        </p:spPr>
        <p:txBody>
          <a:bodyPr vert="horz" wrap="square" lIns="0" tIns="13970" rIns="0" bIns="0" rtlCol="0">
            <a:spAutoFit/>
          </a:bodyPr>
          <a:lstStyle/>
          <a:p>
            <a:pPr marL="12700" marR="5080" lvl="0" indent="0" defTabSz="914400" eaLnBrk="1" fontAlgn="auto" latinLnBrk="0" hangingPunct="1">
              <a:lnSpc>
                <a:spcPct val="132400"/>
              </a:lnSpc>
              <a:spcBef>
                <a:spcPts val="90"/>
              </a:spcBef>
              <a:spcAft>
                <a:spcPts val="0"/>
              </a:spcAft>
              <a:buClrTx/>
              <a:buSzTx/>
              <a:buFontTx/>
              <a:buNone/>
              <a:tabLst/>
              <a:defRPr/>
            </a:pPr>
            <a:r>
              <a:rPr kumimoji="0" lang="fi-FI" sz="700" b="0" i="0" u="none" strike="noStrike" kern="0" cap="none" spc="0" normalizeH="0" baseline="0" noProof="0" dirty="0">
                <a:ln>
                  <a:noFill/>
                </a:ln>
                <a:solidFill>
                  <a:srgbClr val="231F20"/>
                </a:solidFill>
                <a:effectLst/>
                <a:uLnTx/>
                <a:uFillTx/>
                <a:latin typeface="Montserrat Light"/>
                <a:cs typeface="Montserrat Light"/>
              </a:rPr>
              <a:t>Muutokset mahdollisia. Lisätietoja allergeeneista saa keittiöhenkilökunnalta.  Jokaisella aterialla on tarjolla leipää ja levitettä.  Aamiaisen ruokajuomat kahvi, tee, maito ja mehu. Lounaalla ja päivällisellä ruokajuomana maito, piimä ja vesi. Iltapalalla ruokajuomana maitoa, mehua ja teetä.  L = laktoositon, M = maidoton, G = gluteeniton</a:t>
            </a:r>
            <a:endParaRPr kumimoji="0" lang="fi-FI" sz="700" b="0" i="0" u="none" strike="noStrike" kern="0" cap="none" spc="0" normalizeH="0" baseline="0" noProof="0" dirty="0">
              <a:ln>
                <a:noFill/>
              </a:ln>
              <a:solidFill>
                <a:sysClr val="windowText" lastClr="000000"/>
              </a:solidFill>
              <a:effectLst/>
              <a:uLnTx/>
              <a:uFillTx/>
              <a:latin typeface="Montserrat Light"/>
              <a:cs typeface="Montserrat Ligh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B382714D-A98C-93B5-2993-C4F1E8C86DD8}"/>
            </a:ext>
          </a:extLst>
        </p:cNvPr>
        <p:cNvGrpSpPr/>
        <p:nvPr/>
      </p:nvGrpSpPr>
      <p:grpSpPr>
        <a:xfrm>
          <a:off x="0" y="0"/>
          <a:ext cx="0" cy="0"/>
          <a:chOff x="0" y="0"/>
          <a:chExt cx="0" cy="0"/>
        </a:xfrm>
      </p:grpSpPr>
      <p:grpSp>
        <p:nvGrpSpPr>
          <p:cNvPr id="2" name="object 2">
            <a:extLst>
              <a:ext uri="{FF2B5EF4-FFF2-40B4-BE49-F238E27FC236}">
                <a16:creationId xmlns:a16="http://schemas.microsoft.com/office/drawing/2014/main" id="{802C39F8-34D6-41F6-8C39-9308DC7E2F80}"/>
              </a:ext>
            </a:extLst>
          </p:cNvPr>
          <p:cNvGrpSpPr/>
          <p:nvPr/>
        </p:nvGrpSpPr>
        <p:grpSpPr>
          <a:xfrm>
            <a:off x="6063818" y="234010"/>
            <a:ext cx="4271010" cy="849630"/>
            <a:chOff x="6063818" y="234010"/>
            <a:chExt cx="4271010" cy="849630"/>
          </a:xfrm>
        </p:grpSpPr>
        <p:pic>
          <p:nvPicPr>
            <p:cNvPr id="3" name="object 3">
              <a:extLst>
                <a:ext uri="{FF2B5EF4-FFF2-40B4-BE49-F238E27FC236}">
                  <a16:creationId xmlns:a16="http://schemas.microsoft.com/office/drawing/2014/main" id="{E61FC2A5-C92E-6987-3505-FD56FB774C21}"/>
                </a:ext>
              </a:extLst>
            </p:cNvPr>
            <p:cNvPicPr/>
            <p:nvPr/>
          </p:nvPicPr>
          <p:blipFill>
            <a:blip r:embed="rId2" cstate="print"/>
            <a:stretch>
              <a:fillRect/>
            </a:stretch>
          </p:blipFill>
          <p:spPr>
            <a:xfrm>
              <a:off x="6063818" y="234010"/>
              <a:ext cx="4270540" cy="849236"/>
            </a:xfrm>
            <a:prstGeom prst="rect">
              <a:avLst/>
            </a:prstGeom>
          </p:spPr>
        </p:pic>
        <p:sp>
          <p:nvSpPr>
            <p:cNvPr id="4" name="object 4">
              <a:extLst>
                <a:ext uri="{FF2B5EF4-FFF2-40B4-BE49-F238E27FC236}">
                  <a16:creationId xmlns:a16="http://schemas.microsoft.com/office/drawing/2014/main" id="{7D29AD8D-B766-1F5B-5BE9-60080C23B22B}"/>
                </a:ext>
              </a:extLst>
            </p:cNvPr>
            <p:cNvSpPr/>
            <p:nvPr/>
          </p:nvSpPr>
          <p:spPr>
            <a:xfrm>
              <a:off x="6754017" y="677193"/>
              <a:ext cx="337185" cy="342265"/>
            </a:xfrm>
            <a:custGeom>
              <a:avLst/>
              <a:gdLst/>
              <a:ahLst/>
              <a:cxnLst/>
              <a:rect l="l" t="t" r="r" b="b"/>
              <a:pathLst>
                <a:path w="337184" h="342265">
                  <a:moveTo>
                    <a:pt x="173177" y="341731"/>
                  </a:moveTo>
                  <a:lnTo>
                    <a:pt x="231276" y="329895"/>
                  </a:lnTo>
                  <a:lnTo>
                    <a:pt x="284441" y="294132"/>
                  </a:lnTo>
                  <a:lnTo>
                    <a:pt x="324059" y="247608"/>
                  </a:lnTo>
                  <a:lnTo>
                    <a:pt x="336892" y="186931"/>
                  </a:lnTo>
                  <a:lnTo>
                    <a:pt x="336255" y="163471"/>
                  </a:lnTo>
                  <a:lnTo>
                    <a:pt x="324093" y="113702"/>
                  </a:lnTo>
                  <a:lnTo>
                    <a:pt x="282470" y="46130"/>
                  </a:lnTo>
                  <a:lnTo>
                    <a:pt x="249159" y="20964"/>
                  </a:lnTo>
                  <a:lnTo>
                    <a:pt x="209864" y="5356"/>
                  </a:lnTo>
                  <a:lnTo>
                    <a:pt x="166522" y="0"/>
                  </a:lnTo>
                  <a:lnTo>
                    <a:pt x="137120" y="1567"/>
                  </a:lnTo>
                  <a:lnTo>
                    <a:pt x="84546" y="20707"/>
                  </a:lnTo>
                  <a:lnTo>
                    <a:pt x="30400" y="70771"/>
                  </a:lnTo>
                  <a:lnTo>
                    <a:pt x="3105" y="133955"/>
                  </a:lnTo>
                  <a:lnTo>
                    <a:pt x="0" y="170192"/>
                  </a:lnTo>
                  <a:lnTo>
                    <a:pt x="1366" y="193937"/>
                  </a:lnTo>
                  <a:lnTo>
                    <a:pt x="14251" y="243560"/>
                  </a:lnTo>
                  <a:lnTo>
                    <a:pt x="40297" y="282155"/>
                  </a:lnTo>
                  <a:lnTo>
                    <a:pt x="59016" y="299631"/>
                  </a:lnTo>
                  <a:lnTo>
                    <a:pt x="67551" y="307073"/>
                  </a:lnTo>
                  <a:lnTo>
                    <a:pt x="89739" y="322861"/>
                  </a:lnTo>
                  <a:lnTo>
                    <a:pt x="116149" y="333622"/>
                  </a:lnTo>
                  <a:lnTo>
                    <a:pt x="144666" y="339773"/>
                  </a:lnTo>
                  <a:lnTo>
                    <a:pt x="173177" y="341731"/>
                  </a:lnTo>
                  <a:close/>
                </a:path>
              </a:pathLst>
            </a:custGeom>
            <a:ln w="4597">
              <a:solidFill>
                <a:srgbClr val="231F20"/>
              </a:solidFill>
            </a:ln>
          </p:spPr>
          <p:txBody>
            <a:bodyPr wrap="square" lIns="0" tIns="0" rIns="0" bIns="0" rtlCol="0"/>
            <a:lstStyle/>
            <a:p>
              <a:endParaRPr/>
            </a:p>
          </p:txBody>
        </p:sp>
        <p:pic>
          <p:nvPicPr>
            <p:cNvPr id="5" name="object 5">
              <a:extLst>
                <a:ext uri="{FF2B5EF4-FFF2-40B4-BE49-F238E27FC236}">
                  <a16:creationId xmlns:a16="http://schemas.microsoft.com/office/drawing/2014/main" id="{43073CC4-3E33-9D25-EB63-B04B917F5BA4}"/>
                </a:ext>
              </a:extLst>
            </p:cNvPr>
            <p:cNvPicPr/>
            <p:nvPr/>
          </p:nvPicPr>
          <p:blipFill>
            <a:blip r:embed="rId3" cstate="print"/>
            <a:stretch>
              <a:fillRect/>
            </a:stretch>
          </p:blipFill>
          <p:spPr>
            <a:xfrm>
              <a:off x="6806034" y="734802"/>
              <a:ext cx="229006" cy="235115"/>
            </a:xfrm>
            <a:prstGeom prst="rect">
              <a:avLst/>
            </a:prstGeom>
          </p:spPr>
        </p:pic>
        <p:pic>
          <p:nvPicPr>
            <p:cNvPr id="6" name="object 6">
              <a:extLst>
                <a:ext uri="{FF2B5EF4-FFF2-40B4-BE49-F238E27FC236}">
                  <a16:creationId xmlns:a16="http://schemas.microsoft.com/office/drawing/2014/main" id="{35C54C73-B86C-C593-3C3B-9A675D3992C3}"/>
                </a:ext>
              </a:extLst>
            </p:cNvPr>
            <p:cNvPicPr/>
            <p:nvPr/>
          </p:nvPicPr>
          <p:blipFill>
            <a:blip r:embed="rId4" cstate="print"/>
            <a:stretch>
              <a:fillRect/>
            </a:stretch>
          </p:blipFill>
          <p:spPr>
            <a:xfrm>
              <a:off x="6839955" y="388978"/>
              <a:ext cx="237769" cy="231188"/>
            </a:xfrm>
            <a:prstGeom prst="rect">
              <a:avLst/>
            </a:prstGeom>
          </p:spPr>
        </p:pic>
        <p:sp>
          <p:nvSpPr>
            <p:cNvPr id="7" name="object 7">
              <a:extLst>
                <a:ext uri="{FF2B5EF4-FFF2-40B4-BE49-F238E27FC236}">
                  <a16:creationId xmlns:a16="http://schemas.microsoft.com/office/drawing/2014/main" id="{53C9FD1B-3102-9494-0D58-35F24041C51D}"/>
                </a:ext>
              </a:extLst>
            </p:cNvPr>
            <p:cNvSpPr/>
            <p:nvPr/>
          </p:nvSpPr>
          <p:spPr>
            <a:xfrm>
              <a:off x="6103246" y="246353"/>
              <a:ext cx="641985" cy="652145"/>
            </a:xfrm>
            <a:custGeom>
              <a:avLst/>
              <a:gdLst/>
              <a:ahLst/>
              <a:cxnLst/>
              <a:rect l="l" t="t" r="r" b="b"/>
              <a:pathLst>
                <a:path w="641984" h="652144">
                  <a:moveTo>
                    <a:pt x="190929" y="621129"/>
                  </a:moveTo>
                  <a:lnTo>
                    <a:pt x="234449" y="638974"/>
                  </a:lnTo>
                  <a:lnTo>
                    <a:pt x="278361" y="648999"/>
                  </a:lnTo>
                  <a:lnTo>
                    <a:pt x="323638" y="651645"/>
                  </a:lnTo>
                  <a:lnTo>
                    <a:pt x="371251" y="647348"/>
                  </a:lnTo>
                  <a:lnTo>
                    <a:pt x="422171" y="636547"/>
                  </a:lnTo>
                  <a:lnTo>
                    <a:pt x="470675" y="621720"/>
                  </a:lnTo>
                  <a:lnTo>
                    <a:pt x="511402" y="603313"/>
                  </a:lnTo>
                  <a:lnTo>
                    <a:pt x="545887" y="578694"/>
                  </a:lnTo>
                  <a:lnTo>
                    <a:pt x="575669" y="545230"/>
                  </a:lnTo>
                  <a:lnTo>
                    <a:pt x="602282" y="500289"/>
                  </a:lnTo>
                  <a:lnTo>
                    <a:pt x="620870" y="460018"/>
                  </a:lnTo>
                  <a:lnTo>
                    <a:pt x="634353" y="417726"/>
                  </a:lnTo>
                  <a:lnTo>
                    <a:pt x="641716" y="365261"/>
                  </a:lnTo>
                  <a:lnTo>
                    <a:pt x="641944" y="294473"/>
                  </a:lnTo>
                  <a:lnTo>
                    <a:pt x="636043" y="248194"/>
                  </a:lnTo>
                  <a:lnTo>
                    <a:pt x="622882" y="204189"/>
                  </a:lnTo>
                  <a:lnTo>
                    <a:pt x="602974" y="162987"/>
                  </a:lnTo>
                  <a:lnTo>
                    <a:pt x="576833" y="125119"/>
                  </a:lnTo>
                  <a:lnTo>
                    <a:pt x="544971" y="91114"/>
                  </a:lnTo>
                  <a:lnTo>
                    <a:pt x="507902" y="61503"/>
                  </a:lnTo>
                  <a:lnTo>
                    <a:pt x="466138" y="36815"/>
                  </a:lnTo>
                  <a:lnTo>
                    <a:pt x="424350" y="17873"/>
                  </a:lnTo>
                  <a:lnTo>
                    <a:pt x="384122" y="5345"/>
                  </a:lnTo>
                  <a:lnTo>
                    <a:pt x="342242" y="0"/>
                  </a:lnTo>
                  <a:lnTo>
                    <a:pt x="295497" y="2605"/>
                  </a:lnTo>
                  <a:lnTo>
                    <a:pt x="240675" y="13930"/>
                  </a:lnTo>
                  <a:lnTo>
                    <a:pt x="193865" y="29585"/>
                  </a:lnTo>
                  <a:lnTo>
                    <a:pt x="152948" y="50033"/>
                  </a:lnTo>
                  <a:lnTo>
                    <a:pt x="117366" y="75352"/>
                  </a:lnTo>
                  <a:lnTo>
                    <a:pt x="86560" y="105618"/>
                  </a:lnTo>
                  <a:lnTo>
                    <a:pt x="59972" y="140909"/>
                  </a:lnTo>
                  <a:lnTo>
                    <a:pt x="37043" y="181303"/>
                  </a:lnTo>
                  <a:lnTo>
                    <a:pt x="19473" y="222686"/>
                  </a:lnTo>
                  <a:lnTo>
                    <a:pt x="6243" y="269031"/>
                  </a:lnTo>
                  <a:lnTo>
                    <a:pt x="0" y="317820"/>
                  </a:lnTo>
                  <a:lnTo>
                    <a:pt x="3388" y="366532"/>
                  </a:lnTo>
                  <a:lnTo>
                    <a:pt x="12408" y="405628"/>
                  </a:lnTo>
                  <a:lnTo>
                    <a:pt x="21268" y="431687"/>
                  </a:lnTo>
                  <a:lnTo>
                    <a:pt x="29936" y="451368"/>
                  </a:lnTo>
                  <a:lnTo>
                    <a:pt x="38377" y="471333"/>
                  </a:lnTo>
                  <a:lnTo>
                    <a:pt x="63285" y="517202"/>
                  </a:lnTo>
                  <a:lnTo>
                    <a:pt x="99670" y="558204"/>
                  </a:lnTo>
                  <a:lnTo>
                    <a:pt x="143547" y="593220"/>
                  </a:lnTo>
                  <a:lnTo>
                    <a:pt x="190929" y="621129"/>
                  </a:lnTo>
                  <a:close/>
                </a:path>
              </a:pathLst>
            </a:custGeom>
            <a:ln w="4597">
              <a:solidFill>
                <a:srgbClr val="231F20"/>
              </a:solidFill>
            </a:ln>
          </p:spPr>
          <p:txBody>
            <a:bodyPr wrap="square" lIns="0" tIns="0" rIns="0" bIns="0" rtlCol="0"/>
            <a:lstStyle/>
            <a:p>
              <a:endParaRPr/>
            </a:p>
          </p:txBody>
        </p:sp>
        <p:sp>
          <p:nvSpPr>
            <p:cNvPr id="8" name="object 8">
              <a:extLst>
                <a:ext uri="{FF2B5EF4-FFF2-40B4-BE49-F238E27FC236}">
                  <a16:creationId xmlns:a16="http://schemas.microsoft.com/office/drawing/2014/main" id="{488A91D0-6A8B-2771-D34C-061D6CA226B7}"/>
                </a:ext>
              </a:extLst>
            </p:cNvPr>
            <p:cNvSpPr/>
            <p:nvPr/>
          </p:nvSpPr>
          <p:spPr>
            <a:xfrm>
              <a:off x="6234592" y="419658"/>
              <a:ext cx="389890" cy="361950"/>
            </a:xfrm>
            <a:custGeom>
              <a:avLst/>
              <a:gdLst/>
              <a:ahLst/>
              <a:cxnLst/>
              <a:rect l="l" t="t" r="r" b="b"/>
              <a:pathLst>
                <a:path w="389890" h="361950">
                  <a:moveTo>
                    <a:pt x="194713" y="52040"/>
                  </a:moveTo>
                  <a:lnTo>
                    <a:pt x="208483" y="41108"/>
                  </a:lnTo>
                  <a:lnTo>
                    <a:pt x="226160" y="26593"/>
                  </a:lnTo>
                  <a:lnTo>
                    <a:pt x="248439" y="13168"/>
                  </a:lnTo>
                  <a:lnTo>
                    <a:pt x="323473" y="13329"/>
                  </a:lnTo>
                  <a:lnTo>
                    <a:pt x="360018" y="40107"/>
                  </a:lnTo>
                  <a:lnTo>
                    <a:pt x="383030" y="74321"/>
                  </a:lnTo>
                  <a:lnTo>
                    <a:pt x="389887" y="104453"/>
                  </a:lnTo>
                  <a:lnTo>
                    <a:pt x="373647" y="165524"/>
                  </a:lnTo>
                  <a:lnTo>
                    <a:pt x="343262" y="214915"/>
                  </a:lnTo>
                  <a:lnTo>
                    <a:pt x="308777" y="254518"/>
                  </a:lnTo>
                  <a:lnTo>
                    <a:pt x="280235" y="286228"/>
                  </a:lnTo>
                  <a:lnTo>
                    <a:pt x="256935" y="312133"/>
                  </a:lnTo>
                  <a:lnTo>
                    <a:pt x="230540" y="336590"/>
                  </a:lnTo>
                  <a:lnTo>
                    <a:pt x="207612" y="354665"/>
                  </a:lnTo>
                  <a:lnTo>
                    <a:pt x="194713" y="361425"/>
                  </a:lnTo>
                  <a:lnTo>
                    <a:pt x="179245" y="349023"/>
                  </a:lnTo>
                  <a:lnTo>
                    <a:pt x="150398" y="320109"/>
                  </a:lnTo>
                  <a:lnTo>
                    <a:pt x="117420" y="285466"/>
                  </a:lnTo>
                  <a:lnTo>
                    <a:pt x="89557" y="255875"/>
                  </a:lnTo>
                  <a:lnTo>
                    <a:pt x="65557" y="230611"/>
                  </a:lnTo>
                  <a:lnTo>
                    <a:pt x="42221" y="203791"/>
                  </a:lnTo>
                  <a:lnTo>
                    <a:pt x="21595" y="173892"/>
                  </a:lnTo>
                  <a:lnTo>
                    <a:pt x="5724" y="139391"/>
                  </a:lnTo>
                  <a:lnTo>
                    <a:pt x="0" y="101595"/>
                  </a:lnTo>
                  <a:lnTo>
                    <a:pt x="6693" y="59011"/>
                  </a:lnTo>
                  <a:lnTo>
                    <a:pt x="28802" y="22378"/>
                  </a:lnTo>
                  <a:lnTo>
                    <a:pt x="69326" y="2434"/>
                  </a:lnTo>
                  <a:lnTo>
                    <a:pt x="106029" y="0"/>
                  </a:lnTo>
                  <a:lnTo>
                    <a:pt x="136196" y="6065"/>
                  </a:lnTo>
                  <a:lnTo>
                    <a:pt x="160389" y="21624"/>
                  </a:lnTo>
                  <a:lnTo>
                    <a:pt x="179168" y="47672"/>
                  </a:lnTo>
                  <a:lnTo>
                    <a:pt x="183417" y="54407"/>
                  </a:lnTo>
                  <a:lnTo>
                    <a:pt x="186822" y="56328"/>
                  </a:lnTo>
                  <a:lnTo>
                    <a:pt x="190286" y="55014"/>
                  </a:lnTo>
                  <a:lnTo>
                    <a:pt x="194713" y="52040"/>
                  </a:lnTo>
                  <a:close/>
                </a:path>
              </a:pathLst>
            </a:custGeom>
            <a:ln w="4597">
              <a:solidFill>
                <a:srgbClr val="231F20"/>
              </a:solidFill>
            </a:ln>
          </p:spPr>
          <p:txBody>
            <a:bodyPr wrap="square" lIns="0" tIns="0" rIns="0" bIns="0" rtlCol="0"/>
            <a:lstStyle/>
            <a:p>
              <a:endParaRPr/>
            </a:p>
          </p:txBody>
        </p:sp>
      </p:grpSp>
      <p:sp>
        <p:nvSpPr>
          <p:cNvPr id="9" name="object 9">
            <a:extLst>
              <a:ext uri="{FF2B5EF4-FFF2-40B4-BE49-F238E27FC236}">
                <a16:creationId xmlns:a16="http://schemas.microsoft.com/office/drawing/2014/main" id="{416EA7A7-9AA3-96EC-F1DA-A1A878B6F3E6}"/>
              </a:ext>
            </a:extLst>
          </p:cNvPr>
          <p:cNvSpPr txBox="1">
            <a:spLocks noGrp="1"/>
          </p:cNvSpPr>
          <p:nvPr>
            <p:ph type="title"/>
          </p:nvPr>
        </p:nvSpPr>
        <p:spPr>
          <a:xfrm>
            <a:off x="314047" y="309332"/>
            <a:ext cx="5088432" cy="684064"/>
          </a:xfrm>
          <a:prstGeom prst="rect">
            <a:avLst/>
          </a:prstGeom>
        </p:spPr>
        <p:txBody>
          <a:bodyPr vert="horz" wrap="square" lIns="0" tIns="98328" rIns="0" bIns="0" rtlCol="0">
            <a:spAutoFit/>
          </a:bodyPr>
          <a:lstStyle/>
          <a:p>
            <a:pPr marL="47625">
              <a:lnSpc>
                <a:spcPct val="100000"/>
              </a:lnSpc>
              <a:spcBef>
                <a:spcPts val="225"/>
              </a:spcBef>
            </a:pPr>
            <a:r>
              <a:rPr lang="fi-FI" dirty="0"/>
              <a:t>ATTENDO VILLA TAPIOLA</a:t>
            </a:r>
            <a:br>
              <a:rPr lang="fi-FI" dirty="0"/>
            </a:br>
            <a:r>
              <a:rPr dirty="0"/>
              <a:t>RUOKALISTA</a:t>
            </a:r>
            <a:r>
              <a:rPr lang="fi-FI" spc="-75" dirty="0"/>
              <a:t> vko 41, 46, 51</a:t>
            </a:r>
            <a:endParaRPr sz="1200" dirty="0"/>
          </a:p>
        </p:txBody>
      </p:sp>
      <p:graphicFrame>
        <p:nvGraphicFramePr>
          <p:cNvPr id="10" name="object 10">
            <a:extLst>
              <a:ext uri="{FF2B5EF4-FFF2-40B4-BE49-F238E27FC236}">
                <a16:creationId xmlns:a16="http://schemas.microsoft.com/office/drawing/2014/main" id="{3D15ADA4-28E6-24E1-BFC6-16B909C0EE8F}"/>
              </a:ext>
            </a:extLst>
          </p:cNvPr>
          <p:cNvGraphicFramePr>
            <a:graphicFrameLocks noGrp="1"/>
          </p:cNvGraphicFramePr>
          <p:nvPr>
            <p:extLst>
              <p:ext uri="{D42A27DB-BD31-4B8C-83A1-F6EECF244321}">
                <p14:modId xmlns:p14="http://schemas.microsoft.com/office/powerpoint/2010/main" val="1212168630"/>
              </p:ext>
            </p:extLst>
          </p:nvPr>
        </p:nvGraphicFramePr>
        <p:xfrm>
          <a:off x="332607" y="1154883"/>
          <a:ext cx="9996166" cy="6296343"/>
        </p:xfrm>
        <a:graphic>
          <a:graphicData uri="http://schemas.openxmlformats.org/drawingml/2006/table">
            <a:tbl>
              <a:tblPr firstRow="1" bandRow="1">
                <a:tableStyleId>{2D5ABB26-0587-4C30-8999-92F81FD0307C}</a:tableStyleId>
              </a:tblPr>
              <a:tblGrid>
                <a:gridCol w="477520">
                  <a:extLst>
                    <a:ext uri="{9D8B030D-6E8A-4147-A177-3AD203B41FA5}">
                      <a16:colId xmlns:a16="http://schemas.microsoft.com/office/drawing/2014/main" val="20000"/>
                    </a:ext>
                  </a:extLst>
                </a:gridCol>
                <a:gridCol w="2005964">
                  <a:extLst>
                    <a:ext uri="{9D8B030D-6E8A-4147-A177-3AD203B41FA5}">
                      <a16:colId xmlns:a16="http://schemas.microsoft.com/office/drawing/2014/main" val="20001"/>
                    </a:ext>
                  </a:extLst>
                </a:gridCol>
                <a:gridCol w="2005965">
                  <a:extLst>
                    <a:ext uri="{9D8B030D-6E8A-4147-A177-3AD203B41FA5}">
                      <a16:colId xmlns:a16="http://schemas.microsoft.com/office/drawing/2014/main" val="20002"/>
                    </a:ext>
                  </a:extLst>
                </a:gridCol>
                <a:gridCol w="1494789">
                  <a:extLst>
                    <a:ext uri="{9D8B030D-6E8A-4147-A177-3AD203B41FA5}">
                      <a16:colId xmlns:a16="http://schemas.microsoft.com/office/drawing/2014/main" val="20003"/>
                    </a:ext>
                  </a:extLst>
                </a:gridCol>
                <a:gridCol w="2005964">
                  <a:extLst>
                    <a:ext uri="{9D8B030D-6E8A-4147-A177-3AD203B41FA5}">
                      <a16:colId xmlns:a16="http://schemas.microsoft.com/office/drawing/2014/main" val="20004"/>
                    </a:ext>
                  </a:extLst>
                </a:gridCol>
                <a:gridCol w="2005964">
                  <a:extLst>
                    <a:ext uri="{9D8B030D-6E8A-4147-A177-3AD203B41FA5}">
                      <a16:colId xmlns:a16="http://schemas.microsoft.com/office/drawing/2014/main" val="20005"/>
                    </a:ext>
                  </a:extLst>
                </a:gridCol>
              </a:tblGrid>
              <a:tr h="257175">
                <a:tc gridSpan="2">
                  <a:txBody>
                    <a:bodyPr/>
                    <a:lstStyle/>
                    <a:p>
                      <a:pPr marL="1194435">
                        <a:lnSpc>
                          <a:spcPct val="100000"/>
                        </a:lnSpc>
                        <a:spcBef>
                          <a:spcPts val="660"/>
                        </a:spcBef>
                      </a:pPr>
                      <a:r>
                        <a:rPr sz="700" b="0" spc="-10" dirty="0">
                          <a:solidFill>
                            <a:srgbClr val="FFFFFF"/>
                          </a:solidFill>
                          <a:latin typeface="Montserrat Thin"/>
                          <a:cs typeface="Montserrat Thin"/>
                        </a:rPr>
                        <a:t>AAMIAINEN</a:t>
                      </a:r>
                      <a:endParaRPr sz="700">
                        <a:latin typeface="Montserrat Thin"/>
                        <a:cs typeface="Montserrat Thin"/>
                      </a:endParaRPr>
                    </a:p>
                  </a:txBody>
                  <a:tcPr marL="0" marR="0" marT="83820" marB="0">
                    <a:lnL w="3175">
                      <a:solidFill>
                        <a:srgbClr val="231F20"/>
                      </a:solidFill>
                      <a:prstDash val="solid"/>
                    </a:lnL>
                    <a:lnR w="3175">
                      <a:solidFill>
                        <a:srgbClr val="F2E8DF"/>
                      </a:solidFill>
                      <a:prstDash val="solid"/>
                    </a:lnR>
                    <a:lnT w="3175">
                      <a:solidFill>
                        <a:srgbClr val="231F20"/>
                      </a:solidFill>
                      <a:prstDash val="solid"/>
                    </a:lnT>
                    <a:lnB w="6350">
                      <a:solidFill>
                        <a:srgbClr val="231F20"/>
                      </a:solidFill>
                      <a:prstDash val="solid"/>
                    </a:lnB>
                    <a:solidFill>
                      <a:srgbClr val="113A58"/>
                    </a:solidFill>
                  </a:tcPr>
                </a:tc>
                <a:tc hMerge="1">
                  <a:txBody>
                    <a:bodyPr/>
                    <a:lstStyle/>
                    <a:p>
                      <a:endParaRPr/>
                    </a:p>
                  </a:txBody>
                  <a:tcPr marL="0" marR="0" marT="0" marB="0"/>
                </a:tc>
                <a:tc>
                  <a:txBody>
                    <a:bodyPr/>
                    <a:lstStyle/>
                    <a:p>
                      <a:pPr algn="ctr">
                        <a:lnSpc>
                          <a:spcPct val="100000"/>
                        </a:lnSpc>
                        <a:spcBef>
                          <a:spcPts val="660"/>
                        </a:spcBef>
                      </a:pPr>
                      <a:r>
                        <a:rPr sz="700" b="0" spc="-10" dirty="0">
                          <a:solidFill>
                            <a:srgbClr val="FFFFFF"/>
                          </a:solidFill>
                          <a:latin typeface="Montserrat Thin"/>
                          <a:cs typeface="Montserrat Thin"/>
                        </a:rPr>
                        <a:t>LOUNAS</a:t>
                      </a:r>
                      <a:endParaRPr sz="700">
                        <a:latin typeface="Montserrat Thin"/>
                        <a:cs typeface="Montserrat Thin"/>
                      </a:endParaRPr>
                    </a:p>
                  </a:txBody>
                  <a:tcPr marL="0" marR="0" marT="83820" marB="0">
                    <a:lnL w="3175">
                      <a:solidFill>
                        <a:srgbClr val="F2E8DF"/>
                      </a:solidFill>
                      <a:prstDash val="solid"/>
                    </a:lnL>
                    <a:lnR w="3175">
                      <a:solidFill>
                        <a:srgbClr val="F2E8DF"/>
                      </a:solidFill>
                      <a:prstDash val="solid"/>
                    </a:lnR>
                    <a:lnT w="3175">
                      <a:solidFill>
                        <a:srgbClr val="231F20"/>
                      </a:solidFill>
                      <a:prstDash val="solid"/>
                    </a:lnT>
                    <a:lnB w="6350">
                      <a:solidFill>
                        <a:srgbClr val="231F20"/>
                      </a:solidFill>
                      <a:prstDash val="solid"/>
                    </a:lnB>
                    <a:solidFill>
                      <a:srgbClr val="113A58"/>
                    </a:solidFill>
                  </a:tcPr>
                </a:tc>
                <a:tc>
                  <a:txBody>
                    <a:bodyPr/>
                    <a:lstStyle/>
                    <a:p>
                      <a:pPr marL="443865">
                        <a:lnSpc>
                          <a:spcPct val="100000"/>
                        </a:lnSpc>
                        <a:spcBef>
                          <a:spcPts val="660"/>
                        </a:spcBef>
                      </a:pPr>
                      <a:r>
                        <a:rPr sz="700" b="0" spc="-10" dirty="0">
                          <a:solidFill>
                            <a:srgbClr val="FFFFFF"/>
                          </a:solidFill>
                          <a:latin typeface="Montserrat Thin"/>
                          <a:cs typeface="Montserrat Thin"/>
                        </a:rPr>
                        <a:t>PÄIVÄKAHVI</a:t>
                      </a:r>
                      <a:endParaRPr sz="700">
                        <a:latin typeface="Montserrat Thin"/>
                        <a:cs typeface="Montserrat Thin"/>
                      </a:endParaRPr>
                    </a:p>
                  </a:txBody>
                  <a:tcPr marL="0" marR="0" marT="83820" marB="0">
                    <a:lnL w="3175">
                      <a:solidFill>
                        <a:srgbClr val="F2E8DF"/>
                      </a:solidFill>
                      <a:prstDash val="solid"/>
                    </a:lnL>
                    <a:lnR w="3175">
                      <a:solidFill>
                        <a:srgbClr val="F2E8DF"/>
                      </a:solidFill>
                      <a:prstDash val="solid"/>
                    </a:lnR>
                    <a:lnT w="3175">
                      <a:solidFill>
                        <a:srgbClr val="231F20"/>
                      </a:solidFill>
                      <a:prstDash val="solid"/>
                    </a:lnT>
                    <a:lnB w="6350">
                      <a:solidFill>
                        <a:srgbClr val="231F20"/>
                      </a:solidFill>
                      <a:prstDash val="solid"/>
                    </a:lnB>
                    <a:solidFill>
                      <a:srgbClr val="113A58"/>
                    </a:solidFill>
                  </a:tcPr>
                </a:tc>
                <a:tc>
                  <a:txBody>
                    <a:bodyPr/>
                    <a:lstStyle/>
                    <a:p>
                      <a:pPr algn="ctr">
                        <a:lnSpc>
                          <a:spcPct val="100000"/>
                        </a:lnSpc>
                        <a:spcBef>
                          <a:spcPts val="660"/>
                        </a:spcBef>
                      </a:pPr>
                      <a:r>
                        <a:rPr sz="700" b="0" spc="-10" dirty="0">
                          <a:solidFill>
                            <a:srgbClr val="FFFFFF"/>
                          </a:solidFill>
                          <a:latin typeface="Montserrat Thin"/>
                          <a:cs typeface="Montserrat Thin"/>
                        </a:rPr>
                        <a:t>PÄIVÄLLINEN</a:t>
                      </a:r>
                      <a:endParaRPr sz="700">
                        <a:latin typeface="Montserrat Thin"/>
                        <a:cs typeface="Montserrat Thin"/>
                      </a:endParaRPr>
                    </a:p>
                  </a:txBody>
                  <a:tcPr marL="0" marR="0" marT="83820" marB="0">
                    <a:lnL w="3175">
                      <a:solidFill>
                        <a:srgbClr val="F2E8DF"/>
                      </a:solidFill>
                      <a:prstDash val="solid"/>
                    </a:lnL>
                    <a:lnR w="3175">
                      <a:solidFill>
                        <a:srgbClr val="F2E8DF"/>
                      </a:solidFill>
                      <a:prstDash val="solid"/>
                    </a:lnR>
                    <a:lnT w="3175">
                      <a:solidFill>
                        <a:srgbClr val="231F20"/>
                      </a:solidFill>
                      <a:prstDash val="solid"/>
                    </a:lnT>
                    <a:lnB w="6350">
                      <a:solidFill>
                        <a:srgbClr val="231F20"/>
                      </a:solidFill>
                      <a:prstDash val="solid"/>
                    </a:lnB>
                    <a:solidFill>
                      <a:srgbClr val="113A58"/>
                    </a:solidFill>
                  </a:tcPr>
                </a:tc>
                <a:tc>
                  <a:txBody>
                    <a:bodyPr/>
                    <a:lstStyle/>
                    <a:p>
                      <a:pPr algn="ctr">
                        <a:lnSpc>
                          <a:spcPct val="100000"/>
                        </a:lnSpc>
                        <a:spcBef>
                          <a:spcPts val="660"/>
                        </a:spcBef>
                      </a:pPr>
                      <a:r>
                        <a:rPr sz="700" b="0" spc="-10" dirty="0">
                          <a:solidFill>
                            <a:srgbClr val="FFFFFF"/>
                          </a:solidFill>
                          <a:latin typeface="Montserrat Thin"/>
                          <a:cs typeface="Montserrat Thin"/>
                        </a:rPr>
                        <a:t>ILTAPALA</a:t>
                      </a:r>
                      <a:endParaRPr sz="700">
                        <a:latin typeface="Montserrat Thin"/>
                        <a:cs typeface="Montserrat Thin"/>
                      </a:endParaRPr>
                    </a:p>
                  </a:txBody>
                  <a:tcPr marL="0" marR="0" marT="83820" marB="0">
                    <a:lnL w="3175">
                      <a:solidFill>
                        <a:srgbClr val="F2E8DF"/>
                      </a:solidFill>
                      <a:prstDash val="solid"/>
                    </a:lnL>
                    <a:lnR w="3175">
                      <a:solidFill>
                        <a:srgbClr val="231F20"/>
                      </a:solidFill>
                      <a:prstDash val="solid"/>
                    </a:lnR>
                    <a:lnT w="3175">
                      <a:solidFill>
                        <a:srgbClr val="231F20"/>
                      </a:solidFill>
                      <a:prstDash val="solid"/>
                    </a:lnT>
                    <a:lnB w="6350">
                      <a:solidFill>
                        <a:srgbClr val="231F20"/>
                      </a:solidFill>
                      <a:prstDash val="solid"/>
                    </a:lnB>
                    <a:solidFill>
                      <a:srgbClr val="113A58"/>
                    </a:solidFill>
                  </a:tcPr>
                </a:tc>
                <a:extLst>
                  <a:ext uri="{0D108BD9-81ED-4DB2-BD59-A6C34878D82A}">
                    <a16:rowId xmlns:a16="http://schemas.microsoft.com/office/drawing/2014/main" val="10000"/>
                  </a:ext>
                </a:extLst>
              </a:tr>
              <a:tr h="782320">
                <a:tc>
                  <a:txBody>
                    <a:bodyPr/>
                    <a:lstStyle/>
                    <a:p>
                      <a:pPr>
                        <a:lnSpc>
                          <a:spcPct val="100000"/>
                        </a:lnSpc>
                      </a:pPr>
                      <a:endParaRPr sz="900">
                        <a:latin typeface="Times New Roman"/>
                        <a:cs typeface="Times New Roman"/>
                      </a:endParaRPr>
                    </a:p>
                    <a:p>
                      <a:pPr>
                        <a:lnSpc>
                          <a:spcPct val="100000"/>
                        </a:lnSpc>
                      </a:pPr>
                      <a:endParaRPr sz="900">
                        <a:latin typeface="Times New Roman"/>
                        <a:cs typeface="Times New Roman"/>
                      </a:endParaRPr>
                    </a:p>
                    <a:p>
                      <a:pPr marL="160020">
                        <a:lnSpc>
                          <a:spcPct val="100000"/>
                        </a:lnSpc>
                        <a:spcBef>
                          <a:spcPts val="665"/>
                        </a:spcBef>
                      </a:pPr>
                      <a:r>
                        <a:rPr sz="700" b="1" spc="-25" dirty="0">
                          <a:solidFill>
                            <a:srgbClr val="113A58"/>
                          </a:solidFill>
                          <a:latin typeface="Montserrat SemiBold"/>
                          <a:cs typeface="Montserrat SemiBold"/>
                        </a:rPr>
                        <a:t>MA</a:t>
                      </a:r>
                      <a:endParaRPr sz="70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tc>
                  <a:txBody>
                    <a:bodyPr/>
                    <a:lstStyle/>
                    <a:p>
                      <a:pPr marL="612140" marR="604520" algn="ctr">
                        <a:lnSpc>
                          <a:spcPct val="108300"/>
                        </a:lnSpc>
                      </a:pPr>
                      <a:r>
                        <a:rPr lang="fi-FI" sz="700" b="0" spc="-10" dirty="0">
                          <a:solidFill>
                            <a:srgbClr val="231F20"/>
                          </a:solidFill>
                          <a:latin typeface="Montserrat Light"/>
                          <a:cs typeface="Montserrat Light"/>
                        </a:rPr>
                        <a:t>4-</a:t>
                      </a:r>
                      <a:r>
                        <a:rPr lang="fi-FI" sz="700" b="0" dirty="0">
                          <a:solidFill>
                            <a:srgbClr val="231F20"/>
                          </a:solidFill>
                          <a:latin typeface="Montserrat Light"/>
                          <a:cs typeface="Montserrat Light"/>
                        </a:rPr>
                        <a:t>viljanpuuroa</a:t>
                      </a:r>
                      <a:r>
                        <a:rPr lang="fi-FI" sz="700" b="0" spc="50" dirty="0">
                          <a:solidFill>
                            <a:srgbClr val="231F20"/>
                          </a:solidFill>
                          <a:latin typeface="Montserrat Light"/>
                          <a:cs typeface="Montserrat Light"/>
                        </a:rPr>
                        <a:t> </a:t>
                      </a:r>
                      <a:r>
                        <a:rPr lang="fi-FI" sz="700" b="0" spc="-50" dirty="0">
                          <a:solidFill>
                            <a:srgbClr val="231F20"/>
                          </a:solidFill>
                          <a:latin typeface="Montserrat Light"/>
                          <a:cs typeface="Montserrat Light"/>
                        </a:rPr>
                        <a:t>M</a:t>
                      </a:r>
                    </a:p>
                    <a:p>
                      <a:pPr marL="620395" marR="613410" lvl="0" algn="ctr">
                        <a:lnSpc>
                          <a:spcPct val="100000"/>
                        </a:lnSpc>
                        <a:spcBef>
                          <a:spcPts val="100"/>
                        </a:spcBef>
                        <a:buNone/>
                      </a:pPr>
                      <a:r>
                        <a:rPr lang="fi-FI" sz="700" b="0" spc="-10" dirty="0">
                          <a:solidFill>
                            <a:srgbClr val="231F20"/>
                          </a:solidFill>
                          <a:latin typeface="Montserrat Light"/>
                          <a:cs typeface="Montserrat Light"/>
                        </a:rPr>
                        <a:t>Mehukeittoa  </a:t>
                      </a:r>
                    </a:p>
                    <a:p>
                      <a:pPr marL="620395" marR="613410" lvl="0" algn="ctr">
                        <a:lnSpc>
                          <a:spcPct val="100000"/>
                        </a:lnSpc>
                        <a:spcBef>
                          <a:spcPts val="100"/>
                        </a:spcBef>
                        <a:buNone/>
                      </a:pPr>
                      <a:r>
                        <a:rPr lang="fi-FI" sz="700" b="0" spc="-10" dirty="0">
                          <a:solidFill>
                            <a:srgbClr val="231F20"/>
                          </a:solidFill>
                          <a:latin typeface="Montserrat Light"/>
                          <a:cs typeface="Montserrat Light"/>
                        </a:rPr>
                        <a:t>Smoothie   </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Juustoa,</a:t>
                      </a:r>
                    </a:p>
                    <a:p>
                      <a:pPr marL="620395" marR="613410" lvl="0" algn="ctr">
                        <a:lnSpc>
                          <a:spcPct val="100000"/>
                        </a:lnSpc>
                        <a:spcBef>
                          <a:spcPts val="100"/>
                        </a:spcBef>
                        <a:buNone/>
                      </a:pPr>
                      <a:r>
                        <a:rPr lang="fi-FI" sz="700" b="0" spc="-10" dirty="0">
                          <a:solidFill>
                            <a:srgbClr val="231F20"/>
                          </a:solidFill>
                          <a:latin typeface="Montserrat Light"/>
                          <a:cs typeface="Montserrat Light"/>
                        </a:rPr>
                        <a:t>leikkelettä</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Tuorevihanneksia</a:t>
                      </a:r>
                      <a:r>
                        <a:rPr lang="fi-FI" sz="700" b="0" spc="500" dirty="0">
                          <a:solidFill>
                            <a:srgbClr val="231F20"/>
                          </a:solidFill>
                          <a:latin typeface="Montserrat Light"/>
                          <a:cs typeface="Montserrat Light"/>
                        </a:rPr>
                        <a:t> </a:t>
                      </a:r>
                      <a:endParaRPr lang="fi-FI" sz="700" dirty="0">
                        <a:latin typeface="Montserrat Light"/>
                        <a:cs typeface="Montserrat Light"/>
                      </a:endParaRPr>
                    </a:p>
                  </a:txBody>
                  <a:tcPr marL="0" marR="0" marT="47625" marB="0" anchor="ctr">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tc>
                  <a:txBody>
                    <a:bodyPr/>
                    <a:lstStyle/>
                    <a:p>
                      <a:pPr marL="375285" marR="367665" algn="ctr">
                        <a:lnSpc>
                          <a:spcPct val="108300"/>
                        </a:lnSpc>
                      </a:pPr>
                      <a:r>
                        <a:rPr lang="fi-FI" sz="700" b="0" dirty="0" err="1">
                          <a:solidFill>
                            <a:srgbClr val="231F20"/>
                          </a:solidFill>
                          <a:latin typeface="Montserrat Light"/>
                          <a:cs typeface="Montserrat Light"/>
                        </a:rPr>
                        <a:t>Makkarastroganoffia</a:t>
                      </a:r>
                      <a:r>
                        <a:rPr sz="700" b="0" spc="50" dirty="0">
                          <a:solidFill>
                            <a:srgbClr val="231F20"/>
                          </a:solidFill>
                          <a:latin typeface="Montserrat Light"/>
                          <a:cs typeface="Montserrat Light"/>
                        </a:rPr>
                        <a:t> </a:t>
                      </a:r>
                      <a:r>
                        <a:rPr lang="fi-FI" sz="700" b="0" spc="50" dirty="0">
                          <a:solidFill>
                            <a:srgbClr val="231F20"/>
                          </a:solidFill>
                          <a:latin typeface="Montserrat Light"/>
                          <a:cs typeface="Montserrat Light"/>
                        </a:rPr>
                        <a:t>L</a:t>
                      </a:r>
                      <a:endParaRPr lang="fi-FI" sz="700" b="0" spc="-25" dirty="0">
                        <a:solidFill>
                          <a:srgbClr val="231F20"/>
                        </a:solidFill>
                        <a:latin typeface="Montserrat Light"/>
                        <a:cs typeface="Montserrat Light"/>
                      </a:endParaRPr>
                    </a:p>
                    <a:p>
                      <a:pPr marL="375285" marR="367665" algn="ctr">
                        <a:lnSpc>
                          <a:spcPct val="108300"/>
                        </a:lnSpc>
                      </a:pPr>
                      <a:r>
                        <a:rPr lang="fi-FI" sz="700" b="0" spc="-25" dirty="0">
                          <a:solidFill>
                            <a:srgbClr val="231F20"/>
                          </a:solidFill>
                          <a:latin typeface="Montserrat Light"/>
                          <a:cs typeface="Montserrat Light"/>
                        </a:rPr>
                        <a:t>Keitettyjä perunoita M,G</a:t>
                      </a:r>
                    </a:p>
                    <a:p>
                      <a:pPr marL="375285" marR="367665" lvl="0" indent="0" algn="ctr" defTabSz="914400" eaLnBrk="1" fontAlgn="auto" latinLnBrk="0" hangingPunct="1">
                        <a:lnSpc>
                          <a:spcPct val="108300"/>
                        </a:lnSpc>
                        <a:spcBef>
                          <a:spcPts val="0"/>
                        </a:spcBef>
                        <a:spcAft>
                          <a:spcPts val="0"/>
                        </a:spcAft>
                        <a:buClrTx/>
                        <a:buSzTx/>
                        <a:buFontTx/>
                        <a:buNone/>
                        <a:tabLst/>
                        <a:defRPr/>
                      </a:pPr>
                      <a:r>
                        <a:rPr lang="fi-FI" sz="700" b="0" dirty="0">
                          <a:solidFill>
                            <a:srgbClr val="231F20"/>
                          </a:solidFill>
                          <a:latin typeface="Montserrat Light"/>
                          <a:cs typeface="Montserrat Light"/>
                        </a:rPr>
                        <a:t>Salaattivalikoima</a:t>
                      </a:r>
                    </a:p>
                    <a:p>
                      <a:pPr marL="375285" marR="367665" algn="ctr">
                        <a:lnSpc>
                          <a:spcPct val="108300"/>
                        </a:lnSpc>
                      </a:pPr>
                      <a:r>
                        <a:rPr lang="fi-FI" sz="700" b="0" spc="-25" dirty="0">
                          <a:solidFill>
                            <a:srgbClr val="231F20"/>
                          </a:solidFill>
                          <a:latin typeface="Montserrat Light"/>
                          <a:cs typeface="Montserrat Light"/>
                        </a:rPr>
                        <a:t>Hedelmäsalaattia M,G </a:t>
                      </a:r>
                    </a:p>
                  </a:txBody>
                  <a:tcPr marL="0" marR="0" marT="3175" marB="0" anchor="ctr">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tc>
                  <a:txBody>
                    <a:bodyPr/>
                    <a:lstStyle/>
                    <a:p>
                      <a:pPr marL="108000" marR="210820" indent="54000" algn="ctr">
                        <a:lnSpc>
                          <a:spcPct val="108300"/>
                        </a:lnSpc>
                      </a:pPr>
                      <a:r>
                        <a:rPr lang="fi-FI" sz="700" b="0" dirty="0">
                          <a:solidFill>
                            <a:srgbClr val="231F20"/>
                          </a:solidFill>
                          <a:latin typeface="Montserrat Light"/>
                          <a:cs typeface="Montserrat Light"/>
                        </a:rPr>
                        <a:t>Kahvia</a:t>
                      </a:r>
                      <a:r>
                        <a:rPr lang="fi-FI" sz="700" b="0" spc="5" dirty="0">
                          <a:solidFill>
                            <a:srgbClr val="231F20"/>
                          </a:solidFill>
                          <a:latin typeface="Montserrat Light"/>
                          <a:cs typeface="Montserrat Light"/>
                        </a:rPr>
                        <a:t> </a:t>
                      </a:r>
                      <a:r>
                        <a:rPr lang="fi-FI" sz="700" b="0" dirty="0">
                          <a:solidFill>
                            <a:srgbClr val="231F20"/>
                          </a:solidFill>
                          <a:latin typeface="Montserrat Light"/>
                          <a:cs typeface="Montserrat Light"/>
                        </a:rPr>
                        <a:t>ja</a:t>
                      </a:r>
                      <a:r>
                        <a:rPr lang="fi-FI" sz="700" b="0" spc="5" dirty="0">
                          <a:solidFill>
                            <a:srgbClr val="231F20"/>
                          </a:solidFill>
                          <a:latin typeface="Montserrat Light"/>
                          <a:cs typeface="Montserrat Light"/>
                        </a:rPr>
                        <a:t> </a:t>
                      </a:r>
                      <a:r>
                        <a:rPr lang="fi-FI" sz="700" b="0" spc="-10" dirty="0">
                          <a:solidFill>
                            <a:srgbClr val="231F20"/>
                          </a:solidFill>
                          <a:latin typeface="Montserrat Light"/>
                          <a:cs typeface="Montserrat Light"/>
                        </a:rPr>
                        <a:t>teetä</a:t>
                      </a:r>
                      <a:endParaRPr lang="fi-FI" sz="700" b="0" spc="500" dirty="0">
                        <a:solidFill>
                          <a:srgbClr val="231F20"/>
                        </a:solidFill>
                        <a:latin typeface="Montserrat Light"/>
                        <a:cs typeface="Montserrat Light"/>
                      </a:endParaRPr>
                    </a:p>
                    <a:p>
                      <a:pPr marL="108000" marR="210820" indent="54000" algn="ctr">
                        <a:lnSpc>
                          <a:spcPct val="108300"/>
                        </a:lnSpc>
                      </a:pPr>
                      <a:r>
                        <a:rPr lang="fi-FI" sz="700" b="0" spc="0" dirty="0">
                          <a:solidFill>
                            <a:srgbClr val="231F20"/>
                          </a:solidFill>
                          <a:latin typeface="Montserrat Light"/>
                          <a:cs typeface="Montserrat Light"/>
                        </a:rPr>
                        <a:t>Tiikeri</a:t>
                      </a:r>
                      <a:r>
                        <a:rPr lang="fi-FI" sz="700" b="0" dirty="0">
                          <a:solidFill>
                            <a:srgbClr val="231F20"/>
                          </a:solidFill>
                          <a:latin typeface="Montserrat Light"/>
                          <a:cs typeface="Montserrat Light"/>
                        </a:rPr>
                        <a:t>kakkua</a:t>
                      </a:r>
                      <a:r>
                        <a:rPr lang="fi-FI" sz="700" b="0" spc="-20" dirty="0">
                          <a:solidFill>
                            <a:srgbClr val="231F20"/>
                          </a:solidFill>
                          <a:latin typeface="Montserrat Light"/>
                          <a:cs typeface="Montserrat Light"/>
                        </a:rPr>
                        <a:t> </a:t>
                      </a:r>
                      <a:r>
                        <a:rPr lang="fi-FI" sz="700" b="0" spc="-50" dirty="0">
                          <a:solidFill>
                            <a:srgbClr val="231F20"/>
                          </a:solidFill>
                          <a:latin typeface="Montserrat Light"/>
                          <a:cs typeface="Montserrat Light"/>
                        </a:rPr>
                        <a:t>L</a:t>
                      </a:r>
                      <a:endParaRPr lang="fi-FI" sz="700" dirty="0">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tc>
                  <a:txBody>
                    <a:bodyPr/>
                    <a:lstStyle/>
                    <a:p>
                      <a:pPr marL="502284" marR="494665" algn="ctr">
                        <a:lnSpc>
                          <a:spcPct val="108300"/>
                        </a:lnSpc>
                      </a:pPr>
                      <a:r>
                        <a:rPr lang="fi-FI" sz="700" b="0" spc="-20">
                          <a:solidFill>
                            <a:srgbClr val="231F20"/>
                          </a:solidFill>
                          <a:latin typeface="Montserrat Light"/>
                          <a:cs typeface="Montserrat Light"/>
                        </a:rPr>
                        <a:t>Kalakeittoa L,</a:t>
                      </a:r>
                      <a:r>
                        <a:rPr sz="700" b="0" spc="-25">
                          <a:solidFill>
                            <a:srgbClr val="231F20"/>
                          </a:solidFill>
                          <a:latin typeface="Montserrat Light"/>
                          <a:cs typeface="Montserrat Light"/>
                        </a:rPr>
                        <a:t>G</a:t>
                      </a:r>
                      <a:endParaRPr lang="fi-FI" sz="700" b="0" spc="-25" dirty="0">
                        <a:solidFill>
                          <a:srgbClr val="231F20"/>
                        </a:solidFill>
                        <a:latin typeface="Montserrat Light"/>
                        <a:cs typeface="Montserrat Light"/>
                      </a:endParaRPr>
                    </a:p>
                    <a:p>
                      <a:pPr marL="501650" marR="494665" algn="ctr">
                        <a:lnSpc>
                          <a:spcPct val="108300"/>
                        </a:lnSpc>
                      </a:pPr>
                      <a:r>
                        <a:rPr lang="fi-FI" sz="700" dirty="0">
                          <a:latin typeface="Montserrat Light"/>
                          <a:cs typeface="Montserrat Light"/>
                        </a:rPr>
                        <a:t>Voileivät juusto/ leikkele</a:t>
                      </a:r>
                    </a:p>
                    <a:p>
                      <a:pPr marL="501650" marR="494665" algn="ctr">
                        <a:lnSpc>
                          <a:spcPct val="108300"/>
                        </a:lnSpc>
                      </a:pPr>
                      <a:r>
                        <a:rPr lang="fi-FI" sz="700" dirty="0">
                          <a:latin typeface="Montserrat Light"/>
                          <a:cs typeface="Montserrat Light"/>
                        </a:rPr>
                        <a:t>Tuorevihannekset</a:t>
                      </a:r>
                      <a:endParaRPr sz="700" dirty="0">
                        <a:latin typeface="Montserrat Light"/>
                        <a:cs typeface="Montserrat Light"/>
                      </a:endParaRPr>
                    </a:p>
                  </a:txBody>
                  <a:tcPr marL="0" marR="0" marT="3175" marB="0" anchor="ctr">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tc>
                  <a:txBody>
                    <a:bodyPr/>
                    <a:lstStyle/>
                    <a:p>
                      <a:pPr marL="297180" marR="289560" algn="ctr">
                        <a:lnSpc>
                          <a:spcPct val="108300"/>
                        </a:lnSpc>
                      </a:pPr>
                      <a:r>
                        <a:rPr lang="fi-FI" sz="700" b="0" spc="0" dirty="0">
                          <a:solidFill>
                            <a:srgbClr val="231F20"/>
                          </a:solidFill>
                          <a:latin typeface="Montserrat Light"/>
                          <a:cs typeface="Montserrat Light"/>
                        </a:rPr>
                        <a:t>Kasvistasku L</a:t>
                      </a:r>
                    </a:p>
                    <a:p>
                      <a:pPr marL="297180" marR="289560" algn="ctr">
                        <a:lnSpc>
                          <a:spcPct val="108300"/>
                        </a:lnSpc>
                      </a:pPr>
                      <a:r>
                        <a:rPr sz="700" b="0" spc="0" dirty="0" err="1">
                          <a:solidFill>
                            <a:srgbClr val="231F20"/>
                          </a:solidFill>
                          <a:latin typeface="Montserrat Light"/>
                          <a:cs typeface="Montserrat Light"/>
                        </a:rPr>
                        <a:t>Tuoretta</a:t>
                      </a:r>
                      <a:r>
                        <a:rPr sz="700" b="0" spc="0" dirty="0">
                          <a:solidFill>
                            <a:srgbClr val="231F20"/>
                          </a:solidFill>
                          <a:latin typeface="Montserrat Light"/>
                          <a:cs typeface="Montserrat Light"/>
                        </a:rPr>
                        <a:t> </a:t>
                      </a:r>
                      <a:r>
                        <a:rPr sz="700" b="0" spc="0" dirty="0" err="1">
                          <a:solidFill>
                            <a:srgbClr val="231F20"/>
                          </a:solidFill>
                          <a:latin typeface="Montserrat Light"/>
                          <a:cs typeface="Montserrat Light"/>
                        </a:rPr>
                        <a:t>hedelmää</a:t>
                      </a:r>
                      <a:endParaRPr sz="700" spc="0" dirty="0">
                        <a:latin typeface="Montserrat Light"/>
                        <a:cs typeface="Montserrat Light"/>
                      </a:endParaRPr>
                    </a:p>
                  </a:txBody>
                  <a:tcPr marL="0" marR="0" marT="3175" marB="0" anchor="ctr">
                    <a:lnL w="3175">
                      <a:solidFill>
                        <a:srgbClr val="231F20"/>
                      </a:solidFill>
                      <a:prstDash val="solid"/>
                    </a:lnL>
                    <a:lnR w="3175">
                      <a:solidFill>
                        <a:srgbClr val="231F20"/>
                      </a:solidFill>
                      <a:prstDash val="solid"/>
                    </a:lnR>
                    <a:lnT w="6350">
                      <a:solidFill>
                        <a:srgbClr val="231F20"/>
                      </a:solidFill>
                      <a:prstDash val="solid"/>
                    </a:lnT>
                    <a:lnB w="3175">
                      <a:solidFill>
                        <a:srgbClr val="231F20"/>
                      </a:solidFill>
                      <a:prstDash val="solid"/>
                    </a:lnB>
                    <a:solidFill>
                      <a:srgbClr val="FFF1E4"/>
                    </a:solidFill>
                  </a:tcPr>
                </a:tc>
                <a:extLst>
                  <a:ext uri="{0D108BD9-81ED-4DB2-BD59-A6C34878D82A}">
                    <a16:rowId xmlns:a16="http://schemas.microsoft.com/office/drawing/2014/main" val="10001"/>
                  </a:ext>
                </a:extLst>
              </a:tr>
              <a:tr h="781050">
                <a:tc>
                  <a:txBody>
                    <a:bodyPr/>
                    <a:lstStyle/>
                    <a:p>
                      <a:pPr>
                        <a:lnSpc>
                          <a:spcPct val="100000"/>
                        </a:lnSpc>
                      </a:pPr>
                      <a:endParaRPr sz="900">
                        <a:latin typeface="Times New Roman"/>
                        <a:cs typeface="Times New Roman"/>
                      </a:endParaRPr>
                    </a:p>
                    <a:p>
                      <a:pPr>
                        <a:lnSpc>
                          <a:spcPct val="100000"/>
                        </a:lnSpc>
                      </a:pPr>
                      <a:endParaRPr sz="900">
                        <a:latin typeface="Times New Roman"/>
                        <a:cs typeface="Times New Roman"/>
                      </a:endParaRPr>
                    </a:p>
                    <a:p>
                      <a:pPr marL="196215">
                        <a:lnSpc>
                          <a:spcPct val="100000"/>
                        </a:lnSpc>
                        <a:spcBef>
                          <a:spcPts val="655"/>
                        </a:spcBef>
                      </a:pPr>
                      <a:r>
                        <a:rPr sz="700" b="1" spc="-25" dirty="0">
                          <a:solidFill>
                            <a:srgbClr val="113A58"/>
                          </a:solidFill>
                          <a:latin typeface="Montserrat SemiBold"/>
                          <a:cs typeface="Montserrat SemiBold"/>
                        </a:rPr>
                        <a:t>TI</a:t>
                      </a:r>
                      <a:endParaRPr sz="70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612140" marR="604520" algn="ctr">
                        <a:lnSpc>
                          <a:spcPct val="108300"/>
                        </a:lnSpc>
                      </a:pPr>
                      <a:r>
                        <a:rPr lang="fi-FI" sz="700" b="0" spc="-10" dirty="0">
                          <a:solidFill>
                            <a:srgbClr val="231F20"/>
                          </a:solidFill>
                          <a:latin typeface="Montserrat Light"/>
                          <a:cs typeface="Montserrat Light"/>
                        </a:rPr>
                        <a:t>Kaura</a:t>
                      </a:r>
                      <a:r>
                        <a:rPr lang="fi-FI" sz="700" b="0" dirty="0">
                          <a:solidFill>
                            <a:srgbClr val="231F20"/>
                          </a:solidFill>
                          <a:latin typeface="Montserrat Light"/>
                          <a:cs typeface="Montserrat Light"/>
                        </a:rPr>
                        <a:t>puuroa</a:t>
                      </a:r>
                      <a:r>
                        <a:rPr lang="fi-FI" sz="700" b="0" spc="50" dirty="0">
                          <a:solidFill>
                            <a:srgbClr val="231F20"/>
                          </a:solidFill>
                          <a:latin typeface="Montserrat Light"/>
                          <a:cs typeface="Montserrat Light"/>
                        </a:rPr>
                        <a:t> </a:t>
                      </a:r>
                      <a:r>
                        <a:rPr lang="fi-FI" sz="700" b="0" spc="-50" dirty="0">
                          <a:solidFill>
                            <a:srgbClr val="231F20"/>
                          </a:solidFill>
                          <a:latin typeface="Montserrat Light"/>
                          <a:cs typeface="Montserrat Light"/>
                        </a:rPr>
                        <a:t>M</a:t>
                      </a:r>
                    </a:p>
                    <a:p>
                      <a:pPr marL="620395" marR="613410" lvl="0" algn="ctr">
                        <a:lnSpc>
                          <a:spcPct val="100000"/>
                        </a:lnSpc>
                        <a:spcBef>
                          <a:spcPts val="100"/>
                        </a:spcBef>
                        <a:buNone/>
                      </a:pPr>
                      <a:r>
                        <a:rPr lang="fi-FI" sz="700" b="0" spc="-10" dirty="0">
                          <a:solidFill>
                            <a:srgbClr val="231F20"/>
                          </a:solidFill>
                          <a:latin typeface="Montserrat Light"/>
                          <a:cs typeface="Montserrat Light"/>
                        </a:rPr>
                        <a:t>Mehukeittoa  </a:t>
                      </a:r>
                    </a:p>
                    <a:p>
                      <a:pPr marL="620395" marR="613410" lvl="0" algn="ctr">
                        <a:lnSpc>
                          <a:spcPct val="100000"/>
                        </a:lnSpc>
                        <a:spcBef>
                          <a:spcPts val="100"/>
                        </a:spcBef>
                        <a:buNone/>
                      </a:pPr>
                      <a:r>
                        <a:rPr lang="fi-FI" sz="700" b="0" spc="-10" dirty="0">
                          <a:solidFill>
                            <a:srgbClr val="231F20"/>
                          </a:solidFill>
                          <a:latin typeface="Montserrat Light"/>
                          <a:cs typeface="Montserrat Light"/>
                        </a:rPr>
                        <a:t>Smoothie   </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Juustoa,</a:t>
                      </a:r>
                    </a:p>
                    <a:p>
                      <a:pPr marL="620395" marR="613410" lvl="0" algn="ctr">
                        <a:lnSpc>
                          <a:spcPct val="100000"/>
                        </a:lnSpc>
                        <a:spcBef>
                          <a:spcPts val="100"/>
                        </a:spcBef>
                        <a:buNone/>
                      </a:pPr>
                      <a:r>
                        <a:rPr lang="fi-FI" sz="700" b="0" spc="-10" dirty="0">
                          <a:solidFill>
                            <a:srgbClr val="231F20"/>
                          </a:solidFill>
                          <a:latin typeface="Montserrat Light"/>
                          <a:cs typeface="Montserrat Light"/>
                        </a:rPr>
                        <a:t>leikkelettä</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Tuorevihanneksia</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331470" marR="323850" algn="ctr">
                        <a:lnSpc>
                          <a:spcPct val="119100"/>
                        </a:lnSpc>
                      </a:pPr>
                      <a:endParaRPr sz="700" dirty="0">
                        <a:latin typeface="Montserrat Light"/>
                        <a:cs typeface="Montserrat Light"/>
                      </a:endParaRPr>
                    </a:p>
                  </a:txBody>
                  <a:tcPr marL="0" marR="0" marT="4699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434975" marR="427355" algn="ctr">
                        <a:lnSpc>
                          <a:spcPct val="100000"/>
                        </a:lnSpc>
                        <a:spcBef>
                          <a:spcPts val="100"/>
                        </a:spcBef>
                      </a:pPr>
                      <a:r>
                        <a:rPr lang="fi-FI" sz="700" b="0" dirty="0">
                          <a:solidFill>
                            <a:srgbClr val="231F20"/>
                          </a:solidFill>
                          <a:latin typeface="Montserrat Light"/>
                          <a:cs typeface="Montserrat Light"/>
                        </a:rPr>
                        <a:t>Lindströminpihvejä M,G Timjamikastiketta</a:t>
                      </a:r>
                      <a:r>
                        <a:rPr sz="700" b="0" spc="20" dirty="0">
                          <a:solidFill>
                            <a:srgbClr val="231F20"/>
                          </a:solidFill>
                          <a:latin typeface="Montserrat Light"/>
                          <a:cs typeface="Montserrat Light"/>
                        </a:rPr>
                        <a:t> </a:t>
                      </a:r>
                      <a:r>
                        <a:rPr sz="700" b="0" spc="-50" dirty="0">
                          <a:solidFill>
                            <a:srgbClr val="231F20"/>
                          </a:solidFill>
                          <a:latin typeface="Montserrat Light"/>
                          <a:cs typeface="Montserrat Light"/>
                        </a:rPr>
                        <a:t>L</a:t>
                      </a:r>
                      <a:r>
                        <a:rPr lang="fi-FI" sz="700" b="0" spc="-50" dirty="0">
                          <a:solidFill>
                            <a:srgbClr val="231F20"/>
                          </a:solidFill>
                          <a:latin typeface="Montserrat Light"/>
                          <a:cs typeface="Montserrat Light"/>
                        </a:rPr>
                        <a:t>,G</a:t>
                      </a:r>
                      <a:r>
                        <a:rPr sz="700" b="0" spc="500" dirty="0">
                          <a:solidFill>
                            <a:srgbClr val="231F20"/>
                          </a:solidFill>
                          <a:latin typeface="Montserrat Light"/>
                          <a:cs typeface="Montserrat Light"/>
                        </a:rPr>
                        <a:t> </a:t>
                      </a:r>
                      <a:r>
                        <a:rPr lang="fi-FI" sz="700" b="0" spc="0" dirty="0">
                          <a:solidFill>
                            <a:srgbClr val="231F20"/>
                          </a:solidFill>
                          <a:latin typeface="Montserrat Light"/>
                          <a:cs typeface="Montserrat Light"/>
                        </a:rPr>
                        <a:t>Perunasosetta</a:t>
                      </a:r>
                      <a:r>
                        <a:rPr sz="700" b="0" spc="0" dirty="0">
                          <a:solidFill>
                            <a:srgbClr val="231F20"/>
                          </a:solidFill>
                          <a:latin typeface="Montserrat Light"/>
                          <a:cs typeface="Montserrat Light"/>
                        </a:rPr>
                        <a:t> </a:t>
                      </a:r>
                      <a:r>
                        <a:rPr lang="fi-FI" sz="700" b="0" spc="-25" dirty="0">
                          <a:solidFill>
                            <a:srgbClr val="231F20"/>
                          </a:solidFill>
                          <a:latin typeface="Montserrat Light"/>
                          <a:cs typeface="Montserrat Light"/>
                        </a:rPr>
                        <a:t>L</a:t>
                      </a:r>
                      <a:r>
                        <a:rPr sz="700" b="0" spc="-25" dirty="0">
                          <a:solidFill>
                            <a:srgbClr val="231F20"/>
                          </a:solidFill>
                          <a:latin typeface="Montserrat Light"/>
                          <a:cs typeface="Montserrat Light"/>
                        </a:rPr>
                        <a:t>,G</a:t>
                      </a:r>
                      <a:endParaRPr lang="fi-FI" sz="700" b="0" spc="-25" dirty="0">
                        <a:solidFill>
                          <a:srgbClr val="231F20"/>
                        </a:solidFill>
                        <a:latin typeface="Montserrat Light"/>
                        <a:cs typeface="Montserrat Light"/>
                      </a:endParaRPr>
                    </a:p>
                    <a:p>
                      <a:pPr marL="434975" marR="427355" lvl="0" indent="0" algn="ctr" defTabSz="914400" eaLnBrk="1" fontAlgn="auto" latinLnBrk="0" hangingPunct="1">
                        <a:lnSpc>
                          <a:spcPct val="100000"/>
                        </a:lnSpc>
                        <a:spcBef>
                          <a:spcPts val="100"/>
                        </a:spcBef>
                        <a:spcAft>
                          <a:spcPts val="0"/>
                        </a:spcAft>
                        <a:buClrTx/>
                        <a:buSzTx/>
                        <a:buFontTx/>
                        <a:buNone/>
                        <a:tabLst/>
                        <a:defRPr/>
                      </a:pPr>
                      <a:r>
                        <a:rPr lang="fi-FI" sz="700" b="0" dirty="0">
                          <a:solidFill>
                            <a:srgbClr val="231F20"/>
                          </a:solidFill>
                          <a:latin typeface="Montserrat Light"/>
                          <a:cs typeface="Montserrat Light"/>
                        </a:rPr>
                        <a:t>Salaattivalikoima</a:t>
                      </a:r>
                    </a:p>
                    <a:p>
                      <a:pPr marL="434975" marR="427355" algn="ctr">
                        <a:lnSpc>
                          <a:spcPct val="100000"/>
                        </a:lnSpc>
                        <a:spcBef>
                          <a:spcPts val="100"/>
                        </a:spcBef>
                      </a:pPr>
                      <a:r>
                        <a:rPr lang="fi-FI" sz="700" b="0" spc="-25" dirty="0">
                          <a:solidFill>
                            <a:srgbClr val="231F20"/>
                          </a:solidFill>
                          <a:latin typeface="Montserrat Light"/>
                          <a:cs typeface="Montserrat Light"/>
                        </a:rPr>
                        <a:t>Aprikoosirahka L,G</a:t>
                      </a:r>
                      <a:r>
                        <a:rPr sz="700" b="0" spc="500" dirty="0">
                          <a:solidFill>
                            <a:srgbClr val="231F20"/>
                          </a:solidFill>
                          <a:latin typeface="Montserrat Light"/>
                          <a:cs typeface="Montserrat Light"/>
                        </a:rPr>
                        <a:t> </a:t>
                      </a:r>
                      <a:endParaRPr lang="en-US" sz="700" dirty="0">
                        <a:latin typeface="Montserrat Light"/>
                        <a:cs typeface="Montserrat Light"/>
                      </a:endParaRPr>
                    </a:p>
                  </a:txBody>
                  <a:tcPr marL="0" marR="0" marT="4699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algn="ctr">
                        <a:lnSpc>
                          <a:spcPct val="100000"/>
                        </a:lnSpc>
                      </a:pPr>
                      <a:endParaRPr sz="800" dirty="0">
                        <a:latin typeface="Times New Roman"/>
                        <a:cs typeface="Times New Roman"/>
                      </a:endParaRPr>
                    </a:p>
                    <a:p>
                      <a:pPr algn="ctr">
                        <a:lnSpc>
                          <a:spcPct val="100000"/>
                        </a:lnSpc>
                        <a:spcBef>
                          <a:spcPts val="5"/>
                        </a:spcBef>
                      </a:pPr>
                      <a:endParaRPr sz="1100" dirty="0">
                        <a:latin typeface="Times New Roman"/>
                        <a:cs typeface="Times New Roman"/>
                      </a:endParaRPr>
                    </a:p>
                    <a:p>
                      <a:pPr marL="287655" marR="375285" indent="43180" algn="ctr">
                        <a:lnSpc>
                          <a:spcPct val="108300"/>
                        </a:lnSpc>
                        <a:spcBef>
                          <a:spcPts val="0"/>
                        </a:spcBef>
                      </a:pPr>
                      <a:r>
                        <a:rPr lang="fi-FI" sz="700" b="0" dirty="0">
                          <a:solidFill>
                            <a:srgbClr val="231F20"/>
                          </a:solidFill>
                          <a:latin typeface="Montserrat Light"/>
                          <a:cs typeface="Montserrat Light"/>
                        </a:rPr>
                        <a:t>Kahvia</a:t>
                      </a:r>
                      <a:r>
                        <a:rPr lang="fi-FI" sz="700" b="0" spc="5" dirty="0">
                          <a:solidFill>
                            <a:srgbClr val="231F20"/>
                          </a:solidFill>
                          <a:latin typeface="Montserrat Light"/>
                          <a:cs typeface="Montserrat Light"/>
                        </a:rPr>
                        <a:t> </a:t>
                      </a:r>
                      <a:r>
                        <a:rPr lang="fi-FI" sz="700" b="0" dirty="0">
                          <a:solidFill>
                            <a:srgbClr val="231F20"/>
                          </a:solidFill>
                          <a:latin typeface="Montserrat Light"/>
                          <a:cs typeface="Montserrat Light"/>
                        </a:rPr>
                        <a:t>ja</a:t>
                      </a:r>
                      <a:r>
                        <a:rPr lang="fi-FI" sz="700" b="0" spc="5" dirty="0">
                          <a:solidFill>
                            <a:srgbClr val="231F20"/>
                          </a:solidFill>
                          <a:latin typeface="Montserrat Light"/>
                          <a:cs typeface="Montserrat Light"/>
                        </a:rPr>
                        <a:t> </a:t>
                      </a:r>
                      <a:r>
                        <a:rPr lang="fi-FI" sz="700" b="0" spc="-10" dirty="0">
                          <a:solidFill>
                            <a:srgbClr val="231F20"/>
                          </a:solidFill>
                          <a:latin typeface="Montserrat Light"/>
                          <a:cs typeface="Montserrat Light"/>
                        </a:rPr>
                        <a:t>teetä</a:t>
                      </a:r>
                      <a:r>
                        <a:rPr lang="fi-FI" sz="700" b="0" spc="500" dirty="0">
                          <a:solidFill>
                            <a:srgbClr val="231F20"/>
                          </a:solidFill>
                          <a:latin typeface="Montserrat Light"/>
                          <a:cs typeface="Montserrat Light"/>
                        </a:rPr>
                        <a:t> </a:t>
                      </a:r>
                      <a:r>
                        <a:rPr lang="fi-FI" sz="700" b="0" spc="0" dirty="0">
                          <a:solidFill>
                            <a:srgbClr val="231F20"/>
                          </a:solidFill>
                          <a:latin typeface="Montserrat Light"/>
                          <a:cs typeface="Montserrat Light"/>
                        </a:rPr>
                        <a:t>Omen</a:t>
                      </a:r>
                      <a:r>
                        <a:rPr lang="fi-FI" sz="700" b="0" dirty="0">
                          <a:solidFill>
                            <a:srgbClr val="231F20"/>
                          </a:solidFill>
                          <a:latin typeface="Montserrat Light"/>
                          <a:cs typeface="Montserrat Light"/>
                        </a:rPr>
                        <a:t>apiirakkaa L</a:t>
                      </a:r>
                      <a:endParaRPr lang="fi-FI" sz="700" dirty="0">
                        <a:latin typeface="Montserrat Light"/>
                        <a:cs typeface="Montserrat Light"/>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323850" marR="500380" algn="ctr">
                        <a:lnSpc>
                          <a:spcPct val="109500"/>
                        </a:lnSpc>
                      </a:pPr>
                      <a:r>
                        <a:rPr lang="fi-FI" sz="700" b="0" spc="-10" dirty="0">
                          <a:solidFill>
                            <a:srgbClr val="231F20"/>
                          </a:solidFill>
                          <a:latin typeface="Montserrat Light"/>
                          <a:cs typeface="Montserrat Light"/>
                        </a:rPr>
                        <a:t>Kinkkukiusausta</a:t>
                      </a:r>
                      <a:r>
                        <a:rPr lang="fi-FI" sz="700" b="0" spc="45" dirty="0">
                          <a:solidFill>
                            <a:srgbClr val="231F20"/>
                          </a:solidFill>
                          <a:latin typeface="Montserrat Light"/>
                          <a:cs typeface="Montserrat Light"/>
                        </a:rPr>
                        <a:t> </a:t>
                      </a:r>
                      <a:r>
                        <a:rPr lang="fi-FI" sz="700" b="0" spc="-25" dirty="0">
                          <a:solidFill>
                            <a:srgbClr val="231F20"/>
                          </a:solidFill>
                          <a:latin typeface="Montserrat Light"/>
                          <a:cs typeface="Montserrat Light"/>
                        </a:rPr>
                        <a:t>L,G</a:t>
                      </a:r>
                    </a:p>
                    <a:p>
                      <a:pPr marL="507365" marR="500380" algn="ctr">
                        <a:lnSpc>
                          <a:spcPct val="109500"/>
                        </a:lnSpc>
                      </a:pPr>
                      <a:r>
                        <a:rPr lang="fi-FI" sz="700" strike="noStrike" dirty="0">
                          <a:solidFill>
                            <a:schemeClr val="tx1"/>
                          </a:solidFill>
                          <a:latin typeface="Montserrat Light"/>
                          <a:cs typeface="Montserrat Light"/>
                        </a:rPr>
                        <a:t>Salaattia </a:t>
                      </a: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492125" marR="485140" algn="ctr">
                        <a:lnSpc>
                          <a:spcPct val="108300"/>
                        </a:lnSpc>
                      </a:pPr>
                      <a:r>
                        <a:rPr lang="fi-FI" sz="700" b="0" spc="0" dirty="0">
                          <a:solidFill>
                            <a:srgbClr val="231F20"/>
                          </a:solidFill>
                          <a:latin typeface="Montserrat Light"/>
                          <a:cs typeface="Montserrat Light"/>
                        </a:rPr>
                        <a:t>Marjakiisseliä M,G</a:t>
                      </a:r>
                    </a:p>
                    <a:p>
                      <a:pPr marL="492125" marR="485140" algn="ctr">
                        <a:lnSpc>
                          <a:spcPct val="108300"/>
                        </a:lnSpc>
                      </a:pPr>
                      <a:r>
                        <a:rPr lang="fi-FI" sz="700" b="0" spc="0" dirty="0">
                          <a:solidFill>
                            <a:srgbClr val="231F20"/>
                          </a:solidFill>
                          <a:latin typeface="Montserrat Light"/>
                          <a:cs typeface="Montserrat Light"/>
                        </a:rPr>
                        <a:t>Rahka-kermavaahto L </a:t>
                      </a:r>
                      <a:r>
                        <a:rPr sz="700" b="0" spc="0" dirty="0" err="1">
                          <a:solidFill>
                            <a:srgbClr val="231F20"/>
                          </a:solidFill>
                          <a:latin typeface="Montserrat Light"/>
                          <a:cs typeface="Montserrat Light"/>
                        </a:rPr>
                        <a:t>Tuoretta</a:t>
                      </a:r>
                      <a:r>
                        <a:rPr sz="700" b="0" spc="0" dirty="0">
                          <a:solidFill>
                            <a:srgbClr val="231F20"/>
                          </a:solidFill>
                          <a:latin typeface="Montserrat Light"/>
                          <a:cs typeface="Montserrat Light"/>
                        </a:rPr>
                        <a:t> </a:t>
                      </a:r>
                      <a:r>
                        <a:rPr sz="700" b="0" spc="0" dirty="0" err="1">
                          <a:solidFill>
                            <a:srgbClr val="231F20"/>
                          </a:solidFill>
                          <a:latin typeface="Montserrat Light"/>
                          <a:cs typeface="Montserrat Light"/>
                        </a:rPr>
                        <a:t>hedelmää</a:t>
                      </a:r>
                      <a:endParaRPr sz="700" spc="0" dirty="0">
                        <a:latin typeface="Montserrat Light"/>
                        <a:cs typeface="Montserrat Light"/>
                      </a:endParaRP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extLst>
                  <a:ext uri="{0D108BD9-81ED-4DB2-BD59-A6C34878D82A}">
                    <a16:rowId xmlns:a16="http://schemas.microsoft.com/office/drawing/2014/main" val="10002"/>
                  </a:ext>
                </a:extLst>
              </a:tr>
              <a:tr h="781050">
                <a:tc>
                  <a:txBody>
                    <a:bodyPr/>
                    <a:lstStyle/>
                    <a:p>
                      <a:pPr>
                        <a:lnSpc>
                          <a:spcPct val="100000"/>
                        </a:lnSpc>
                      </a:pPr>
                      <a:endParaRPr sz="900">
                        <a:latin typeface="Times New Roman"/>
                        <a:cs typeface="Times New Roman"/>
                      </a:endParaRPr>
                    </a:p>
                    <a:p>
                      <a:pPr>
                        <a:lnSpc>
                          <a:spcPct val="100000"/>
                        </a:lnSpc>
                      </a:pPr>
                      <a:endParaRPr sz="900">
                        <a:latin typeface="Times New Roman"/>
                        <a:cs typeface="Times New Roman"/>
                      </a:endParaRPr>
                    </a:p>
                    <a:p>
                      <a:pPr marL="173990">
                        <a:lnSpc>
                          <a:spcPct val="100000"/>
                        </a:lnSpc>
                        <a:spcBef>
                          <a:spcPts val="655"/>
                        </a:spcBef>
                      </a:pPr>
                      <a:r>
                        <a:rPr sz="700" b="1" spc="-25" dirty="0">
                          <a:solidFill>
                            <a:srgbClr val="113A58"/>
                          </a:solidFill>
                          <a:latin typeface="Montserrat SemiBold"/>
                          <a:cs typeface="Montserrat SemiBold"/>
                        </a:rPr>
                        <a:t>KE</a:t>
                      </a:r>
                      <a:endParaRPr sz="70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620395" marR="613410" algn="ctr">
                        <a:lnSpc>
                          <a:spcPct val="100000"/>
                        </a:lnSpc>
                        <a:spcBef>
                          <a:spcPts val="100"/>
                        </a:spcBef>
                      </a:pPr>
                      <a:r>
                        <a:rPr lang="fi-FI" sz="700" b="0" dirty="0">
                          <a:solidFill>
                            <a:srgbClr val="231F20"/>
                          </a:solidFill>
                          <a:latin typeface="Montserrat Light"/>
                          <a:cs typeface="Montserrat Light"/>
                        </a:rPr>
                        <a:t>Ruispuuroa</a:t>
                      </a:r>
                      <a:r>
                        <a:rPr lang="fi-FI" sz="700" b="0" spc="-15" dirty="0">
                          <a:solidFill>
                            <a:srgbClr val="231F20"/>
                          </a:solidFill>
                          <a:latin typeface="Montserrat Light"/>
                          <a:cs typeface="Montserrat Light"/>
                        </a:rPr>
                        <a:t> </a:t>
                      </a:r>
                      <a:r>
                        <a:rPr lang="fi-FI" sz="700" b="0" spc="-50" dirty="0">
                          <a:solidFill>
                            <a:srgbClr val="231F20"/>
                          </a:solidFill>
                          <a:latin typeface="Montserrat Light"/>
                          <a:cs typeface="Montserrat Light"/>
                        </a:rPr>
                        <a:t>M</a:t>
                      </a:r>
                    </a:p>
                    <a:p>
                      <a:pPr marL="620395" marR="613410" lvl="0" algn="ctr">
                        <a:lnSpc>
                          <a:spcPct val="100000"/>
                        </a:lnSpc>
                        <a:spcBef>
                          <a:spcPts val="100"/>
                        </a:spcBef>
                        <a:buNone/>
                      </a:pPr>
                      <a:r>
                        <a:rPr lang="fi-FI" sz="700" b="0" spc="-10" dirty="0">
                          <a:solidFill>
                            <a:srgbClr val="231F20"/>
                          </a:solidFill>
                          <a:latin typeface="Montserrat Light"/>
                          <a:cs typeface="Montserrat Light"/>
                        </a:rPr>
                        <a:t>Mehukeittoa  </a:t>
                      </a:r>
                    </a:p>
                    <a:p>
                      <a:pPr marL="620395" marR="613410" lvl="0" algn="ctr">
                        <a:lnSpc>
                          <a:spcPct val="100000"/>
                        </a:lnSpc>
                        <a:spcBef>
                          <a:spcPts val="100"/>
                        </a:spcBef>
                        <a:buNone/>
                      </a:pPr>
                      <a:r>
                        <a:rPr lang="fi-FI" sz="700" b="0" spc="-10" dirty="0">
                          <a:solidFill>
                            <a:srgbClr val="231F20"/>
                          </a:solidFill>
                          <a:latin typeface="Montserrat Light"/>
                          <a:cs typeface="Montserrat Light"/>
                        </a:rPr>
                        <a:t>Smoothie   </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Juustoa,</a:t>
                      </a:r>
                    </a:p>
                    <a:p>
                      <a:pPr marL="620395" marR="613410" lvl="0" algn="ctr">
                        <a:lnSpc>
                          <a:spcPct val="100000"/>
                        </a:lnSpc>
                        <a:spcBef>
                          <a:spcPts val="100"/>
                        </a:spcBef>
                        <a:buNone/>
                      </a:pPr>
                      <a:r>
                        <a:rPr lang="fi-FI" sz="700" b="0" spc="-10" dirty="0">
                          <a:solidFill>
                            <a:srgbClr val="231F20"/>
                          </a:solidFill>
                          <a:latin typeface="Montserrat Light"/>
                          <a:cs typeface="Montserrat Light"/>
                        </a:rPr>
                        <a:t>leikkelettä</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Tuorevihanneksia</a:t>
                      </a:r>
                      <a:r>
                        <a:rPr lang="fi-FI" sz="700" b="0" spc="500" dirty="0">
                          <a:solidFill>
                            <a:srgbClr val="231F20"/>
                          </a:solidFill>
                          <a:latin typeface="Montserrat Light"/>
                          <a:cs typeface="Montserrat Light"/>
                        </a:rPr>
                        <a:t>  </a:t>
                      </a:r>
                      <a:endParaRPr lang="fi-FI" sz="700" dirty="0">
                        <a:latin typeface="Montserrat Light"/>
                        <a:cs typeface="Montserrat Light"/>
                      </a:endParaRPr>
                    </a:p>
                  </a:txBody>
                  <a:tcPr marL="0" marR="0" marT="4699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304165" marR="296545" algn="ctr">
                        <a:lnSpc>
                          <a:spcPct val="108300"/>
                        </a:lnSpc>
                      </a:pPr>
                      <a:r>
                        <a:rPr lang="fi-FI" sz="700" b="0" dirty="0">
                          <a:solidFill>
                            <a:srgbClr val="231F20"/>
                          </a:solidFill>
                          <a:latin typeface="Montserrat Light"/>
                          <a:cs typeface="Montserrat Light"/>
                        </a:rPr>
                        <a:t>Merimiespataa L,G </a:t>
                      </a:r>
                    </a:p>
                    <a:p>
                      <a:pPr marL="304165" marR="296545" lvl="0" algn="ctr">
                        <a:lnSpc>
                          <a:spcPct val="108300"/>
                        </a:lnSpc>
                        <a:buNone/>
                      </a:pPr>
                      <a:r>
                        <a:rPr lang="fi-FI" sz="700" b="0" dirty="0">
                          <a:solidFill>
                            <a:srgbClr val="231F20"/>
                          </a:solidFill>
                          <a:latin typeface="Montserrat Light"/>
                          <a:cs typeface="Montserrat Light"/>
                        </a:rPr>
                        <a:t>Kukkakaalilisäkettä M,G</a:t>
                      </a:r>
                    </a:p>
                    <a:p>
                      <a:pPr marL="304165" marR="296545" lvl="0" algn="ctr">
                        <a:lnSpc>
                          <a:spcPct val="108300"/>
                        </a:lnSpc>
                        <a:buNone/>
                      </a:pPr>
                      <a:r>
                        <a:rPr lang="fi-FI" sz="700" b="0" dirty="0">
                          <a:solidFill>
                            <a:srgbClr val="231F20"/>
                          </a:solidFill>
                          <a:latin typeface="Montserrat Light"/>
                          <a:cs typeface="Montserrat Light"/>
                        </a:rPr>
                        <a:t>Vadelmamousse L,G</a:t>
                      </a:r>
                    </a:p>
                    <a:p>
                      <a:pPr marL="304165" marR="296545" lvl="0" indent="0" algn="ctr" defTabSz="914400" eaLnBrk="1" fontAlgn="auto" latinLnBrk="0" hangingPunct="1">
                        <a:lnSpc>
                          <a:spcPct val="108300"/>
                        </a:lnSpc>
                        <a:spcBef>
                          <a:spcPts val="0"/>
                        </a:spcBef>
                        <a:spcAft>
                          <a:spcPts val="0"/>
                        </a:spcAft>
                        <a:buClrTx/>
                        <a:buSzTx/>
                        <a:buFontTx/>
                        <a:buNone/>
                        <a:tabLst/>
                        <a:defRPr/>
                      </a:pPr>
                      <a:r>
                        <a:rPr lang="fi-FI" sz="700" b="0" dirty="0">
                          <a:solidFill>
                            <a:srgbClr val="231F20"/>
                          </a:solidFill>
                          <a:latin typeface="Montserrat Light"/>
                          <a:cs typeface="Montserrat Light"/>
                        </a:rPr>
                        <a:t>Salaattivalikoima</a:t>
                      </a:r>
                    </a:p>
                    <a:p>
                      <a:pPr marL="304165" marR="296545" lvl="0" algn="ctr">
                        <a:lnSpc>
                          <a:spcPct val="108300"/>
                        </a:lnSpc>
                        <a:buNone/>
                      </a:pPr>
                      <a:endParaRPr lang="fi-FI" sz="700" b="0" dirty="0">
                        <a:solidFill>
                          <a:srgbClr val="231F20"/>
                        </a:solidFill>
                        <a:latin typeface="Montserrat Light"/>
                        <a:cs typeface="Montserrat Light"/>
                      </a:endParaRP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algn="ctr">
                        <a:lnSpc>
                          <a:spcPct val="100000"/>
                        </a:lnSpc>
                      </a:pPr>
                      <a:endParaRPr sz="800" dirty="0">
                        <a:latin typeface="Times New Roman"/>
                        <a:cs typeface="Times New Roman"/>
                      </a:endParaRPr>
                    </a:p>
                    <a:p>
                      <a:pPr algn="ctr">
                        <a:lnSpc>
                          <a:spcPct val="100000"/>
                        </a:lnSpc>
                        <a:spcBef>
                          <a:spcPts val="5"/>
                        </a:spcBef>
                      </a:pPr>
                      <a:endParaRPr sz="1100" dirty="0">
                        <a:latin typeface="Times New Roman"/>
                        <a:cs typeface="Times New Roman"/>
                      </a:endParaRPr>
                    </a:p>
                    <a:p>
                      <a:pPr marL="440690" marR="412750" indent="-20320" algn="ctr">
                        <a:lnSpc>
                          <a:spcPct val="108300"/>
                        </a:lnSpc>
                      </a:pPr>
                      <a:r>
                        <a:rPr lang="fi-FI" sz="700" b="0" dirty="0">
                          <a:solidFill>
                            <a:srgbClr val="231F20"/>
                          </a:solidFill>
                          <a:latin typeface="Montserrat Light"/>
                          <a:cs typeface="Montserrat Light"/>
                        </a:rPr>
                        <a:t>Kahvia</a:t>
                      </a:r>
                      <a:r>
                        <a:rPr lang="fi-FI" sz="700" b="0" spc="5" dirty="0">
                          <a:solidFill>
                            <a:srgbClr val="231F20"/>
                          </a:solidFill>
                          <a:latin typeface="Montserrat Light"/>
                          <a:cs typeface="Montserrat Light"/>
                        </a:rPr>
                        <a:t> </a:t>
                      </a:r>
                      <a:r>
                        <a:rPr lang="fi-FI" sz="700" b="0" dirty="0">
                          <a:solidFill>
                            <a:srgbClr val="231F20"/>
                          </a:solidFill>
                          <a:latin typeface="Montserrat Light"/>
                          <a:cs typeface="Montserrat Light"/>
                        </a:rPr>
                        <a:t>ja</a:t>
                      </a:r>
                      <a:r>
                        <a:rPr lang="fi-FI" sz="700" b="0" spc="5" dirty="0">
                          <a:solidFill>
                            <a:srgbClr val="231F20"/>
                          </a:solidFill>
                          <a:latin typeface="Montserrat Light"/>
                          <a:cs typeface="Montserrat Light"/>
                        </a:rPr>
                        <a:t> </a:t>
                      </a:r>
                      <a:r>
                        <a:rPr lang="fi-FI" sz="700" b="0" spc="-10" dirty="0">
                          <a:solidFill>
                            <a:srgbClr val="231F20"/>
                          </a:solidFill>
                          <a:latin typeface="Montserrat Light"/>
                          <a:cs typeface="Montserrat Light"/>
                        </a:rPr>
                        <a:t>teetä</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440690" marR="412750" lvl="0" indent="-20320" algn="ctr">
                        <a:lnSpc>
                          <a:spcPct val="108300"/>
                        </a:lnSpc>
                        <a:buNone/>
                      </a:pPr>
                      <a:r>
                        <a:rPr lang="fi-FI" sz="700" b="0">
                          <a:solidFill>
                            <a:srgbClr val="231F20"/>
                          </a:solidFill>
                          <a:latin typeface="Montserrat Light"/>
                          <a:cs typeface="Montserrat Light"/>
                        </a:rPr>
                        <a:t>Talon</a:t>
                      </a:r>
                      <a:r>
                        <a:rPr lang="fi-FI" sz="700" b="0" spc="5" dirty="0">
                          <a:solidFill>
                            <a:srgbClr val="231F20"/>
                          </a:solidFill>
                          <a:latin typeface="Montserrat Light"/>
                          <a:cs typeface="Montserrat Light"/>
                        </a:rPr>
                        <a:t> </a:t>
                      </a:r>
                      <a:r>
                        <a:rPr lang="fi-FI" sz="700" b="0" dirty="0">
                          <a:solidFill>
                            <a:srgbClr val="231F20"/>
                          </a:solidFill>
                          <a:latin typeface="Montserrat Light"/>
                          <a:cs typeface="Montserrat Light"/>
                        </a:rPr>
                        <a:t>pullaa</a:t>
                      </a:r>
                      <a:r>
                        <a:rPr lang="fi-FI" sz="700" b="0" spc="10" dirty="0">
                          <a:solidFill>
                            <a:srgbClr val="231F20"/>
                          </a:solidFill>
                          <a:latin typeface="Montserrat Light"/>
                          <a:cs typeface="Montserrat Light"/>
                        </a:rPr>
                        <a:t> </a:t>
                      </a:r>
                      <a:r>
                        <a:rPr lang="fi-FI" sz="700" b="0" spc="-50" dirty="0">
                          <a:solidFill>
                            <a:srgbClr val="231F20"/>
                          </a:solidFill>
                          <a:latin typeface="Montserrat Light"/>
                          <a:cs typeface="Montserrat Light"/>
                        </a:rPr>
                        <a:t>L</a:t>
                      </a:r>
                      <a:endParaRPr lang="fi-FI" sz="700">
                        <a:latin typeface="Montserrat Light"/>
                        <a:cs typeface="Montserrat Light"/>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316865" marR="309245" algn="ctr">
                        <a:lnSpc>
                          <a:spcPct val="108300"/>
                        </a:lnSpc>
                        <a:spcBef>
                          <a:spcPts val="100"/>
                        </a:spcBef>
                      </a:pPr>
                      <a:r>
                        <a:rPr lang="fi-FI" sz="700" b="0" spc="5" dirty="0" err="1">
                          <a:solidFill>
                            <a:srgbClr val="231F20"/>
                          </a:solidFill>
                          <a:latin typeface="Montserrat Light"/>
                          <a:cs typeface="Montserrat Light"/>
                        </a:rPr>
                        <a:t>Gurry</a:t>
                      </a:r>
                      <a:r>
                        <a:rPr lang="fi-FI" sz="700" b="0" spc="5" dirty="0">
                          <a:solidFill>
                            <a:srgbClr val="231F20"/>
                          </a:solidFill>
                          <a:latin typeface="Montserrat Light"/>
                          <a:cs typeface="Montserrat Light"/>
                        </a:rPr>
                        <a:t>-broileri</a:t>
                      </a:r>
                      <a:r>
                        <a:rPr sz="700" b="0" dirty="0" err="1">
                          <a:solidFill>
                            <a:srgbClr val="231F20"/>
                          </a:solidFill>
                          <a:latin typeface="Montserrat Light"/>
                          <a:cs typeface="Montserrat Light"/>
                        </a:rPr>
                        <a:t>keittoa</a:t>
                      </a:r>
                      <a:r>
                        <a:rPr sz="700" b="0" spc="10" dirty="0">
                          <a:solidFill>
                            <a:srgbClr val="231F20"/>
                          </a:solidFill>
                          <a:latin typeface="Montserrat Light"/>
                          <a:cs typeface="Montserrat Light"/>
                        </a:rPr>
                        <a:t> </a:t>
                      </a:r>
                      <a:r>
                        <a:rPr lang="fi-FI" sz="700" b="0" spc="-25" dirty="0">
                          <a:solidFill>
                            <a:srgbClr val="231F20"/>
                          </a:solidFill>
                          <a:latin typeface="Montserrat Light"/>
                          <a:cs typeface="Montserrat Light"/>
                        </a:rPr>
                        <a:t>M</a:t>
                      </a:r>
                      <a:r>
                        <a:rPr sz="700" b="0" spc="-25" dirty="0">
                          <a:solidFill>
                            <a:srgbClr val="231F20"/>
                          </a:solidFill>
                          <a:latin typeface="Montserrat Light"/>
                          <a:cs typeface="Montserrat Light"/>
                        </a:rPr>
                        <a:t>,G</a:t>
                      </a:r>
                      <a:endParaRPr lang="en-US" dirty="0"/>
                    </a:p>
                    <a:p>
                      <a:pPr marL="316865" marR="309245" lvl="0" algn="ctr">
                        <a:lnSpc>
                          <a:spcPct val="100000"/>
                        </a:lnSpc>
                        <a:spcBef>
                          <a:spcPts val="100"/>
                        </a:spcBef>
                        <a:buNone/>
                      </a:pPr>
                      <a:r>
                        <a:rPr lang="fi-FI" sz="700" b="0" spc="-25" dirty="0">
                          <a:solidFill>
                            <a:srgbClr val="231F20"/>
                          </a:solidFill>
                          <a:latin typeface="Montserrat Light"/>
                          <a:cs typeface="Montserrat Light"/>
                        </a:rPr>
                        <a:t>            Voileivät Juusto /  leikkele</a:t>
                      </a:r>
                    </a:p>
                    <a:p>
                      <a:pPr marL="316865" marR="309245" lvl="0" algn="ctr">
                        <a:lnSpc>
                          <a:spcPct val="100000"/>
                        </a:lnSpc>
                        <a:spcBef>
                          <a:spcPts val="100"/>
                        </a:spcBef>
                        <a:buNone/>
                      </a:pPr>
                      <a:r>
                        <a:rPr lang="fi-FI" sz="700" b="0" spc="-25" dirty="0">
                          <a:solidFill>
                            <a:srgbClr val="231F20"/>
                          </a:solidFill>
                          <a:latin typeface="Montserrat Light"/>
                          <a:cs typeface="Montserrat Light"/>
                        </a:rPr>
                        <a:t>Tuorevihanneksia</a:t>
                      </a:r>
                      <a:endParaRPr lang="fi-FI" sz="700" b="0" dirty="0">
                        <a:solidFill>
                          <a:srgbClr val="231F20"/>
                        </a:solidFill>
                        <a:latin typeface="Montserrat Light"/>
                        <a:cs typeface="Montserrat Light"/>
                      </a:endParaRP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454025" marR="447040" algn="ctr">
                        <a:lnSpc>
                          <a:spcPct val="108300"/>
                        </a:lnSpc>
                      </a:pPr>
                      <a:r>
                        <a:rPr lang="fi-FI" sz="700" b="0" spc="0" dirty="0">
                          <a:solidFill>
                            <a:srgbClr val="231F20"/>
                          </a:solidFill>
                          <a:latin typeface="Montserrat Light"/>
                          <a:cs typeface="Montserrat Light"/>
                        </a:rPr>
                        <a:t>Riisipiirakkaa L,G </a:t>
                      </a:r>
                    </a:p>
                    <a:p>
                      <a:pPr marL="454025" marR="447040" algn="ctr">
                        <a:lnSpc>
                          <a:spcPct val="108300"/>
                        </a:lnSpc>
                      </a:pPr>
                      <a:r>
                        <a:rPr lang="fi-FI" sz="700" b="0" spc="0" dirty="0">
                          <a:solidFill>
                            <a:srgbClr val="231F20"/>
                          </a:solidFill>
                          <a:latin typeface="Montserrat Light"/>
                          <a:cs typeface="Montserrat Light"/>
                        </a:rPr>
                        <a:t>Kananmunavoita L,G</a:t>
                      </a:r>
                      <a:endParaRPr lang="fi-FI" sz="700" spc="0" dirty="0">
                        <a:solidFill>
                          <a:schemeClr val="tx1"/>
                        </a:solidFill>
                        <a:latin typeface="Montserrat Light"/>
                        <a:cs typeface="Montserrat Light"/>
                      </a:endParaRPr>
                    </a:p>
                    <a:p>
                      <a:pPr marL="432000" marR="555625" algn="ctr">
                        <a:lnSpc>
                          <a:spcPct val="108300"/>
                        </a:lnSpc>
                      </a:pPr>
                      <a:r>
                        <a:rPr lang="fi-FI" sz="700" b="0" dirty="0">
                          <a:solidFill>
                            <a:srgbClr val="231F20"/>
                          </a:solidFill>
                          <a:latin typeface="Montserrat Light"/>
                          <a:cs typeface="Montserrat Light"/>
                        </a:rPr>
                        <a:t>Tuoretta hedelmää</a:t>
                      </a: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extLst>
                  <a:ext uri="{0D108BD9-81ED-4DB2-BD59-A6C34878D82A}">
                    <a16:rowId xmlns:a16="http://schemas.microsoft.com/office/drawing/2014/main" val="10003"/>
                  </a:ext>
                </a:extLst>
              </a:tr>
              <a:tr h="781050">
                <a:tc>
                  <a:txBody>
                    <a:bodyPr/>
                    <a:lstStyle/>
                    <a:p>
                      <a:pPr>
                        <a:lnSpc>
                          <a:spcPct val="100000"/>
                        </a:lnSpc>
                      </a:pPr>
                      <a:endParaRPr sz="900">
                        <a:latin typeface="Times New Roman"/>
                        <a:cs typeface="Times New Roman"/>
                      </a:endParaRPr>
                    </a:p>
                    <a:p>
                      <a:pPr>
                        <a:lnSpc>
                          <a:spcPct val="100000"/>
                        </a:lnSpc>
                      </a:pPr>
                      <a:endParaRPr sz="900">
                        <a:latin typeface="Times New Roman"/>
                        <a:cs typeface="Times New Roman"/>
                      </a:endParaRPr>
                    </a:p>
                    <a:p>
                      <a:pPr marL="172720">
                        <a:lnSpc>
                          <a:spcPct val="100000"/>
                        </a:lnSpc>
                        <a:spcBef>
                          <a:spcPts val="655"/>
                        </a:spcBef>
                      </a:pPr>
                      <a:r>
                        <a:rPr sz="700" b="1" spc="-25" dirty="0">
                          <a:solidFill>
                            <a:srgbClr val="113A58"/>
                          </a:solidFill>
                          <a:latin typeface="Montserrat SemiBold"/>
                          <a:cs typeface="Montserrat SemiBold"/>
                        </a:rPr>
                        <a:t>TO</a:t>
                      </a:r>
                      <a:endParaRPr sz="70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612140" marR="604520" algn="ctr">
                        <a:lnSpc>
                          <a:spcPct val="108300"/>
                        </a:lnSpc>
                      </a:pPr>
                      <a:r>
                        <a:rPr lang="fi-FI" sz="700" b="0" spc="-10" dirty="0">
                          <a:solidFill>
                            <a:srgbClr val="231F20"/>
                          </a:solidFill>
                          <a:latin typeface="Montserrat Light"/>
                          <a:cs typeface="Montserrat Light"/>
                        </a:rPr>
                        <a:t>Vehnä</a:t>
                      </a:r>
                      <a:r>
                        <a:rPr lang="fi-FI" sz="700" b="0" dirty="0">
                          <a:solidFill>
                            <a:srgbClr val="231F20"/>
                          </a:solidFill>
                          <a:latin typeface="Montserrat Light"/>
                          <a:cs typeface="Montserrat Light"/>
                        </a:rPr>
                        <a:t>puuroa</a:t>
                      </a:r>
                      <a:r>
                        <a:rPr lang="fi-FI" sz="700" b="0" spc="50" dirty="0">
                          <a:solidFill>
                            <a:srgbClr val="231F20"/>
                          </a:solidFill>
                          <a:latin typeface="Montserrat Light"/>
                          <a:cs typeface="Montserrat Light"/>
                        </a:rPr>
                        <a:t> </a:t>
                      </a:r>
                      <a:r>
                        <a:rPr lang="fi-FI" sz="700" b="0" spc="-50" dirty="0">
                          <a:solidFill>
                            <a:srgbClr val="231F20"/>
                          </a:solidFill>
                          <a:latin typeface="Montserrat Light"/>
                          <a:cs typeface="Montserrat Light"/>
                        </a:rPr>
                        <a:t>M</a:t>
                      </a:r>
                    </a:p>
                    <a:p>
                      <a:pPr marL="620395" marR="613410" lvl="0" algn="ctr">
                        <a:lnSpc>
                          <a:spcPct val="100000"/>
                        </a:lnSpc>
                        <a:spcBef>
                          <a:spcPts val="100"/>
                        </a:spcBef>
                        <a:buNone/>
                      </a:pPr>
                      <a:r>
                        <a:rPr lang="fi-FI" sz="700" b="0" spc="-10" dirty="0">
                          <a:solidFill>
                            <a:srgbClr val="231F20"/>
                          </a:solidFill>
                          <a:latin typeface="Montserrat Light"/>
                          <a:cs typeface="Montserrat Light"/>
                        </a:rPr>
                        <a:t>Mehukeittoa  </a:t>
                      </a:r>
                    </a:p>
                    <a:p>
                      <a:pPr marL="620395" marR="613410" lvl="0" algn="ctr">
                        <a:lnSpc>
                          <a:spcPct val="100000"/>
                        </a:lnSpc>
                        <a:spcBef>
                          <a:spcPts val="100"/>
                        </a:spcBef>
                        <a:buNone/>
                      </a:pPr>
                      <a:r>
                        <a:rPr lang="fi-FI" sz="700" b="0" spc="-10" dirty="0">
                          <a:solidFill>
                            <a:srgbClr val="231F20"/>
                          </a:solidFill>
                          <a:latin typeface="Montserrat Light"/>
                          <a:cs typeface="Montserrat Light"/>
                        </a:rPr>
                        <a:t>Smoothie   </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Juustoa,</a:t>
                      </a:r>
                    </a:p>
                    <a:p>
                      <a:pPr marL="620395" marR="613410" lvl="0" algn="ctr">
                        <a:lnSpc>
                          <a:spcPct val="100000"/>
                        </a:lnSpc>
                        <a:spcBef>
                          <a:spcPts val="100"/>
                        </a:spcBef>
                        <a:buNone/>
                      </a:pPr>
                      <a:r>
                        <a:rPr lang="fi-FI" sz="700" b="0" spc="-10" dirty="0">
                          <a:solidFill>
                            <a:srgbClr val="231F20"/>
                          </a:solidFill>
                          <a:latin typeface="Montserrat Light"/>
                          <a:cs typeface="Montserrat Light"/>
                        </a:rPr>
                        <a:t>leikkelettä</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Tuorevihanneksia</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12140" marR="604520" lvl="0" algn="ctr">
                        <a:lnSpc>
                          <a:spcPct val="108300"/>
                        </a:lnSpc>
                        <a:buNone/>
                      </a:pPr>
                      <a:endParaRPr lang="fi-FI" sz="700" dirty="0">
                        <a:latin typeface="Montserrat Light"/>
                        <a:cs typeface="Montserrat Light"/>
                      </a:endParaRPr>
                    </a:p>
                  </a:txBody>
                  <a:tcPr marL="0" marR="0" marT="4699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471805" marR="463550" algn="ctr">
                        <a:lnSpc>
                          <a:spcPct val="108000"/>
                        </a:lnSpc>
                        <a:spcBef>
                          <a:spcPts val="0"/>
                        </a:spcBef>
                      </a:pPr>
                      <a:r>
                        <a:rPr lang="fi-FI" sz="700" b="0" spc="0" dirty="0">
                          <a:solidFill>
                            <a:srgbClr val="231F20"/>
                          </a:solidFill>
                          <a:latin typeface="Montserrat Light"/>
                          <a:cs typeface="Montserrat Light"/>
                        </a:rPr>
                        <a:t>Hernekeittoa M,G </a:t>
                      </a:r>
                      <a:endParaRPr lang="en-US" dirty="0"/>
                    </a:p>
                    <a:p>
                      <a:pPr marL="471805" marR="463550" lvl="0" algn="ctr">
                        <a:lnSpc>
                          <a:spcPct val="108000"/>
                        </a:lnSpc>
                        <a:spcBef>
                          <a:spcPts val="0"/>
                        </a:spcBef>
                        <a:buNone/>
                      </a:pPr>
                      <a:r>
                        <a:rPr lang="fi-FI" sz="700" b="0" spc="0" dirty="0">
                          <a:solidFill>
                            <a:srgbClr val="231F20"/>
                          </a:solidFill>
                          <a:latin typeface="Montserrat Light"/>
                          <a:cs typeface="Montserrat Light"/>
                        </a:rPr>
                        <a:t>Lettuja L </a:t>
                      </a:r>
                    </a:p>
                    <a:p>
                      <a:pPr marL="471805" marR="464184" algn="ctr">
                        <a:lnSpc>
                          <a:spcPct val="108000"/>
                        </a:lnSpc>
                        <a:spcBef>
                          <a:spcPts val="0"/>
                        </a:spcBef>
                      </a:pPr>
                      <a:r>
                        <a:rPr lang="fi-FI" sz="700" b="0" spc="0" dirty="0">
                          <a:solidFill>
                            <a:srgbClr val="231F20"/>
                          </a:solidFill>
                          <a:latin typeface="Montserrat Light"/>
                          <a:cs typeface="Montserrat Light"/>
                        </a:rPr>
                        <a:t>Hilloa ja kermavaahtoa L,G</a:t>
                      </a:r>
                    </a:p>
                    <a:p>
                      <a:pPr marL="614045" marR="606425" lvl="0" indent="0" algn="ctr" defTabSz="914400" eaLnBrk="1" fontAlgn="auto" latinLnBrk="0" hangingPunct="1">
                        <a:lnSpc>
                          <a:spcPct val="100000"/>
                        </a:lnSpc>
                        <a:spcBef>
                          <a:spcPts val="100"/>
                        </a:spcBef>
                        <a:spcAft>
                          <a:spcPts val="0"/>
                        </a:spcAft>
                        <a:buClrTx/>
                        <a:buSzTx/>
                        <a:buFontTx/>
                        <a:buNone/>
                        <a:tabLst/>
                        <a:defRPr/>
                      </a:pPr>
                      <a:r>
                        <a:rPr lang="fi-FI" sz="700" b="0" dirty="0">
                          <a:solidFill>
                            <a:srgbClr val="231F20"/>
                          </a:solidFill>
                          <a:latin typeface="Montserrat Light"/>
                          <a:cs typeface="Montserrat Light"/>
                        </a:rPr>
                        <a:t>Salaattivalikoima</a:t>
                      </a:r>
                    </a:p>
                  </a:txBody>
                  <a:tcPr marL="0" marR="0" marT="4699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algn="ctr">
                        <a:lnSpc>
                          <a:spcPct val="100000"/>
                        </a:lnSpc>
                      </a:pPr>
                      <a:endParaRPr sz="800" dirty="0">
                        <a:latin typeface="Times New Roman"/>
                        <a:cs typeface="Times New Roman"/>
                      </a:endParaRPr>
                    </a:p>
                    <a:p>
                      <a:pPr algn="ctr">
                        <a:lnSpc>
                          <a:spcPct val="100000"/>
                        </a:lnSpc>
                        <a:spcBef>
                          <a:spcPts val="5"/>
                        </a:spcBef>
                      </a:pPr>
                      <a:endParaRPr sz="1100" dirty="0">
                        <a:latin typeface="Times New Roman"/>
                        <a:cs typeface="Times New Roman"/>
                      </a:endParaRPr>
                    </a:p>
                    <a:p>
                      <a:pPr marL="108000" marR="210820" indent="201930" algn="ctr">
                        <a:lnSpc>
                          <a:spcPct val="108300"/>
                        </a:lnSpc>
                      </a:pPr>
                      <a:r>
                        <a:rPr sz="700" b="0" dirty="0">
                          <a:solidFill>
                            <a:srgbClr val="231F20"/>
                          </a:solidFill>
                          <a:latin typeface="Montserrat Light"/>
                          <a:cs typeface="Montserrat Light"/>
                        </a:rPr>
                        <a:t>Kahvia</a:t>
                      </a:r>
                      <a:r>
                        <a:rPr sz="700" b="0" spc="5" dirty="0">
                          <a:solidFill>
                            <a:srgbClr val="231F20"/>
                          </a:solidFill>
                          <a:latin typeface="Montserrat Light"/>
                          <a:cs typeface="Montserrat Light"/>
                        </a:rPr>
                        <a:t> </a:t>
                      </a:r>
                      <a:r>
                        <a:rPr sz="700" b="0" dirty="0">
                          <a:solidFill>
                            <a:srgbClr val="231F20"/>
                          </a:solidFill>
                          <a:latin typeface="Montserrat Light"/>
                          <a:cs typeface="Montserrat Light"/>
                        </a:rPr>
                        <a:t>ja</a:t>
                      </a:r>
                      <a:r>
                        <a:rPr sz="700" b="0" spc="5" dirty="0">
                          <a:solidFill>
                            <a:srgbClr val="231F20"/>
                          </a:solidFill>
                          <a:latin typeface="Montserrat Light"/>
                          <a:cs typeface="Montserrat Light"/>
                        </a:rPr>
                        <a:t> </a:t>
                      </a:r>
                      <a:r>
                        <a:rPr sz="700" b="0" spc="-10" dirty="0" err="1">
                          <a:solidFill>
                            <a:srgbClr val="231F20"/>
                          </a:solidFill>
                          <a:latin typeface="Montserrat Light"/>
                          <a:cs typeface="Montserrat Light"/>
                        </a:rPr>
                        <a:t>teetä</a:t>
                      </a:r>
                      <a:r>
                        <a:rPr sz="700" b="0" spc="500" dirty="0">
                          <a:solidFill>
                            <a:srgbClr val="231F20"/>
                          </a:solidFill>
                          <a:latin typeface="Montserrat Light"/>
                          <a:cs typeface="Montserrat Light"/>
                        </a:rPr>
                        <a:t> </a:t>
                      </a:r>
                      <a:r>
                        <a:rPr lang="fi-FI" sz="700" b="0" spc="0" dirty="0">
                          <a:solidFill>
                            <a:srgbClr val="231F20"/>
                          </a:solidFill>
                          <a:latin typeface="Montserrat Light"/>
                          <a:cs typeface="Montserrat Light"/>
                        </a:rPr>
                        <a:t>Puolukka-</a:t>
                      </a:r>
                    </a:p>
                    <a:p>
                      <a:pPr marL="107950" marR="210820" indent="201930" algn="ctr">
                        <a:lnSpc>
                          <a:spcPct val="108300"/>
                        </a:lnSpc>
                      </a:pPr>
                      <a:r>
                        <a:rPr lang="fi-FI" sz="700" b="0" spc="0" dirty="0">
                          <a:solidFill>
                            <a:srgbClr val="231F20"/>
                          </a:solidFill>
                          <a:latin typeface="Montserrat Light"/>
                          <a:cs typeface="Montserrat Light"/>
                        </a:rPr>
                        <a:t>mauste</a:t>
                      </a:r>
                      <a:r>
                        <a:rPr lang="fi-FI" sz="700" b="0" dirty="0">
                          <a:solidFill>
                            <a:srgbClr val="231F20"/>
                          </a:solidFill>
                          <a:latin typeface="Montserrat Light"/>
                          <a:cs typeface="Montserrat Light"/>
                        </a:rPr>
                        <a:t>kakkua</a:t>
                      </a:r>
                      <a:r>
                        <a:rPr lang="fi-FI" sz="700" b="0" spc="-20" dirty="0">
                          <a:solidFill>
                            <a:srgbClr val="231F20"/>
                          </a:solidFill>
                          <a:latin typeface="Montserrat Light"/>
                          <a:cs typeface="Montserrat Light"/>
                        </a:rPr>
                        <a:t> </a:t>
                      </a:r>
                      <a:r>
                        <a:rPr lang="fi-FI" sz="700" b="0" spc="-50" dirty="0">
                          <a:solidFill>
                            <a:srgbClr val="231F20"/>
                          </a:solidFill>
                          <a:latin typeface="Montserrat Light"/>
                          <a:cs typeface="Montserrat Light"/>
                        </a:rPr>
                        <a:t>L</a:t>
                      </a:r>
                      <a:endParaRPr lang="fi-FI" sz="700" dirty="0">
                        <a:latin typeface="Montserrat Light"/>
                        <a:cs typeface="Montserrat Light"/>
                      </a:endParaRPr>
                    </a:p>
                    <a:p>
                      <a:pPr marL="440690" marR="412750" indent="-20320" algn="ctr">
                        <a:lnSpc>
                          <a:spcPct val="108300"/>
                        </a:lnSpc>
                      </a:pPr>
                      <a:endParaRPr lang="fi-FI" sz="700" b="0" spc="0" dirty="0">
                        <a:solidFill>
                          <a:srgbClr val="231F20"/>
                        </a:solidFill>
                        <a:latin typeface="Montserrat Light"/>
                        <a:cs typeface="Montserrat Light"/>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495934" marR="488315" indent="-635" algn="ctr">
                        <a:lnSpc>
                          <a:spcPct val="108300"/>
                        </a:lnSpc>
                      </a:pPr>
                      <a:r>
                        <a:rPr lang="fi-FI" sz="700" b="0" spc="-10" dirty="0">
                          <a:solidFill>
                            <a:srgbClr val="231F20"/>
                          </a:solidFill>
                          <a:latin typeface="Montserrat Light"/>
                          <a:cs typeface="Montserrat Light"/>
                        </a:rPr>
                        <a:t>Lohilaatikkoa M,G</a:t>
                      </a:r>
                    </a:p>
                    <a:p>
                      <a:pPr marL="495934" marR="488315" lvl="0" indent="-635" algn="ctr" defTabSz="914400" eaLnBrk="1" fontAlgn="auto" latinLnBrk="0" hangingPunct="1">
                        <a:lnSpc>
                          <a:spcPct val="108300"/>
                        </a:lnSpc>
                        <a:spcBef>
                          <a:spcPts val="0"/>
                        </a:spcBef>
                        <a:spcAft>
                          <a:spcPts val="0"/>
                        </a:spcAft>
                        <a:buClrTx/>
                        <a:buSzTx/>
                        <a:buFontTx/>
                        <a:buNone/>
                        <a:tabLst/>
                        <a:defRPr/>
                      </a:pPr>
                      <a:r>
                        <a:rPr lang="fi-FI" sz="700" b="0" dirty="0">
                          <a:solidFill>
                            <a:srgbClr val="231F20"/>
                          </a:solidFill>
                          <a:latin typeface="Montserrat Light"/>
                          <a:cs typeface="Montserrat Light"/>
                        </a:rPr>
                        <a:t>Punajuurisalaattia L,G</a:t>
                      </a: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459740" marR="452120" algn="ctr">
                        <a:lnSpc>
                          <a:spcPct val="108300"/>
                        </a:lnSpc>
                      </a:pPr>
                      <a:r>
                        <a:rPr lang="fi-FI" sz="700" b="0" dirty="0">
                          <a:solidFill>
                            <a:srgbClr val="231F20"/>
                          </a:solidFill>
                          <a:latin typeface="Montserrat Light"/>
                          <a:cs typeface="Montserrat Light"/>
                        </a:rPr>
                        <a:t>Puolukkavispipuuroa </a:t>
                      </a:r>
                      <a:r>
                        <a:rPr lang="fi-FI" sz="700" b="0" spc="-25" dirty="0">
                          <a:solidFill>
                            <a:srgbClr val="231F20"/>
                          </a:solidFill>
                          <a:latin typeface="Montserrat Light"/>
                          <a:cs typeface="Montserrat Light"/>
                        </a:rPr>
                        <a:t>M</a:t>
                      </a:r>
                      <a:r>
                        <a:rPr sz="700" b="0" spc="500" dirty="0">
                          <a:solidFill>
                            <a:srgbClr val="231F20"/>
                          </a:solidFill>
                          <a:latin typeface="Montserrat Light"/>
                          <a:cs typeface="Montserrat Light"/>
                        </a:rPr>
                        <a:t> </a:t>
                      </a:r>
                      <a:endParaRPr sz="700" dirty="0">
                        <a:latin typeface="Montserrat Light"/>
                        <a:cs typeface="Montserrat Light"/>
                      </a:endParaRPr>
                    </a:p>
                    <a:p>
                      <a:pPr marL="492125" marR="485140" algn="ctr">
                        <a:lnSpc>
                          <a:spcPct val="108300"/>
                        </a:lnSpc>
                      </a:pPr>
                      <a:r>
                        <a:rPr sz="700" b="0" dirty="0" err="1">
                          <a:solidFill>
                            <a:srgbClr val="231F20"/>
                          </a:solidFill>
                          <a:latin typeface="Montserrat Light"/>
                          <a:cs typeface="Montserrat Light"/>
                        </a:rPr>
                        <a:t>Tuoretta</a:t>
                      </a:r>
                      <a:r>
                        <a:rPr sz="700" b="0" spc="-5" dirty="0">
                          <a:solidFill>
                            <a:srgbClr val="231F20"/>
                          </a:solidFill>
                          <a:latin typeface="Montserrat Light"/>
                          <a:cs typeface="Montserrat Light"/>
                        </a:rPr>
                        <a:t> </a:t>
                      </a:r>
                      <a:r>
                        <a:rPr sz="700" b="0" spc="-10" dirty="0" err="1">
                          <a:solidFill>
                            <a:srgbClr val="231F20"/>
                          </a:solidFill>
                          <a:latin typeface="Montserrat Light"/>
                          <a:cs typeface="Montserrat Light"/>
                        </a:rPr>
                        <a:t>hedelmää</a:t>
                      </a:r>
                      <a:endParaRPr sz="700" dirty="0">
                        <a:latin typeface="Montserrat Light"/>
                        <a:cs typeface="Montserrat Light"/>
                      </a:endParaRP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extLst>
                  <a:ext uri="{0D108BD9-81ED-4DB2-BD59-A6C34878D82A}">
                    <a16:rowId xmlns:a16="http://schemas.microsoft.com/office/drawing/2014/main" val="10004"/>
                  </a:ext>
                </a:extLst>
              </a:tr>
              <a:tr h="781050">
                <a:tc>
                  <a:txBody>
                    <a:bodyPr/>
                    <a:lstStyle/>
                    <a:p>
                      <a:pPr>
                        <a:lnSpc>
                          <a:spcPct val="100000"/>
                        </a:lnSpc>
                      </a:pPr>
                      <a:endParaRPr sz="900">
                        <a:latin typeface="Times New Roman"/>
                        <a:cs typeface="Times New Roman"/>
                      </a:endParaRPr>
                    </a:p>
                    <a:p>
                      <a:pPr>
                        <a:lnSpc>
                          <a:spcPct val="100000"/>
                        </a:lnSpc>
                      </a:pPr>
                      <a:endParaRPr sz="900">
                        <a:latin typeface="Times New Roman"/>
                        <a:cs typeface="Times New Roman"/>
                      </a:endParaRPr>
                    </a:p>
                    <a:p>
                      <a:pPr marL="174625">
                        <a:lnSpc>
                          <a:spcPct val="100000"/>
                        </a:lnSpc>
                        <a:spcBef>
                          <a:spcPts val="655"/>
                        </a:spcBef>
                      </a:pPr>
                      <a:r>
                        <a:rPr sz="700" b="1" spc="-25" dirty="0">
                          <a:solidFill>
                            <a:srgbClr val="113A58"/>
                          </a:solidFill>
                          <a:latin typeface="Montserrat SemiBold"/>
                          <a:cs typeface="Montserrat SemiBold"/>
                        </a:rPr>
                        <a:t>PE</a:t>
                      </a:r>
                      <a:endParaRPr sz="70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612140" marR="604520" algn="ctr">
                        <a:lnSpc>
                          <a:spcPct val="108300"/>
                        </a:lnSpc>
                      </a:pPr>
                      <a:r>
                        <a:rPr lang="fi-FI" sz="700" b="0" spc="-10" dirty="0">
                          <a:solidFill>
                            <a:srgbClr val="231F20"/>
                          </a:solidFill>
                          <a:latin typeface="Montserrat Light"/>
                          <a:cs typeface="Montserrat Light"/>
                        </a:rPr>
                        <a:t>4-</a:t>
                      </a:r>
                      <a:r>
                        <a:rPr lang="fi-FI" sz="700" b="0" dirty="0">
                          <a:solidFill>
                            <a:srgbClr val="231F20"/>
                          </a:solidFill>
                          <a:latin typeface="Montserrat Light"/>
                          <a:cs typeface="Montserrat Light"/>
                        </a:rPr>
                        <a:t>viljanpuuroa</a:t>
                      </a:r>
                      <a:r>
                        <a:rPr lang="fi-FI" sz="700" b="0" spc="50" dirty="0">
                          <a:solidFill>
                            <a:srgbClr val="231F20"/>
                          </a:solidFill>
                          <a:latin typeface="Montserrat Light"/>
                          <a:cs typeface="Montserrat Light"/>
                        </a:rPr>
                        <a:t> </a:t>
                      </a:r>
                      <a:r>
                        <a:rPr lang="fi-FI" sz="700" b="0" spc="-50" dirty="0">
                          <a:solidFill>
                            <a:srgbClr val="231F20"/>
                          </a:solidFill>
                          <a:latin typeface="Montserrat Light"/>
                          <a:cs typeface="Montserrat Light"/>
                        </a:rPr>
                        <a:t>M</a:t>
                      </a:r>
                    </a:p>
                    <a:p>
                      <a:pPr marL="620395" marR="613410" lvl="0" algn="ctr">
                        <a:lnSpc>
                          <a:spcPct val="100000"/>
                        </a:lnSpc>
                        <a:spcBef>
                          <a:spcPts val="100"/>
                        </a:spcBef>
                        <a:buNone/>
                      </a:pPr>
                      <a:r>
                        <a:rPr lang="fi-FI" sz="700" b="0" spc="-10" dirty="0">
                          <a:solidFill>
                            <a:srgbClr val="231F20"/>
                          </a:solidFill>
                          <a:latin typeface="Montserrat Light"/>
                          <a:cs typeface="Montserrat Light"/>
                        </a:rPr>
                        <a:t>Mehukeittoa  </a:t>
                      </a:r>
                    </a:p>
                    <a:p>
                      <a:pPr marL="620395" marR="613410" lvl="0" algn="ctr">
                        <a:lnSpc>
                          <a:spcPct val="100000"/>
                        </a:lnSpc>
                        <a:spcBef>
                          <a:spcPts val="100"/>
                        </a:spcBef>
                        <a:buNone/>
                      </a:pPr>
                      <a:r>
                        <a:rPr lang="fi-FI" sz="700" b="0" spc="-10" dirty="0">
                          <a:solidFill>
                            <a:srgbClr val="231F20"/>
                          </a:solidFill>
                          <a:latin typeface="Montserrat Light"/>
                          <a:cs typeface="Montserrat Light"/>
                        </a:rPr>
                        <a:t>Smoothie   </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Juustoa,</a:t>
                      </a:r>
                    </a:p>
                    <a:p>
                      <a:pPr marL="620395" marR="613410" lvl="0" algn="ctr">
                        <a:lnSpc>
                          <a:spcPct val="100000"/>
                        </a:lnSpc>
                        <a:spcBef>
                          <a:spcPts val="100"/>
                        </a:spcBef>
                        <a:buNone/>
                      </a:pPr>
                      <a:r>
                        <a:rPr lang="fi-FI" sz="700" b="0" spc="-10" dirty="0">
                          <a:solidFill>
                            <a:srgbClr val="231F20"/>
                          </a:solidFill>
                          <a:latin typeface="Montserrat Light"/>
                          <a:cs typeface="Montserrat Light"/>
                        </a:rPr>
                        <a:t>leikkelettä</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Tuorevihanneksia</a:t>
                      </a:r>
                      <a:r>
                        <a:rPr lang="fi-FI" sz="700" b="0" spc="500" dirty="0">
                          <a:solidFill>
                            <a:srgbClr val="231F20"/>
                          </a:solidFill>
                          <a:latin typeface="Montserrat Light"/>
                          <a:cs typeface="Montserrat Light"/>
                        </a:rPr>
                        <a:t> </a:t>
                      </a:r>
                      <a:endParaRPr lang="fi-FI" sz="700" dirty="0">
                        <a:latin typeface="Montserrat Light"/>
                        <a:cs typeface="Montserrat Light"/>
                      </a:endParaRPr>
                    </a:p>
                  </a:txBody>
                  <a:tcPr marL="0" marR="0" marT="4699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464820" marR="457200" algn="ctr">
                        <a:lnSpc>
                          <a:spcPct val="108300"/>
                        </a:lnSpc>
                        <a:spcBef>
                          <a:spcPts val="370"/>
                        </a:spcBef>
                      </a:pPr>
                      <a:endParaRPr lang="fi-FI" sz="700" b="0" spc="0" dirty="0">
                        <a:solidFill>
                          <a:srgbClr val="231F20"/>
                        </a:solidFill>
                        <a:latin typeface="Montserrat Light"/>
                        <a:cs typeface="Montserrat Light"/>
                      </a:endParaRPr>
                    </a:p>
                    <a:p>
                      <a:pPr marL="464820" marR="457200" algn="ctr">
                        <a:lnSpc>
                          <a:spcPct val="100000"/>
                        </a:lnSpc>
                        <a:spcBef>
                          <a:spcPts val="100"/>
                        </a:spcBef>
                      </a:pPr>
                      <a:r>
                        <a:rPr lang="fi-FI" sz="700" b="0" spc="0" dirty="0" err="1">
                          <a:solidFill>
                            <a:srgbClr val="231F20"/>
                          </a:solidFill>
                          <a:latin typeface="Montserrat Light"/>
                          <a:cs typeface="Montserrat Light"/>
                        </a:rPr>
                        <a:t>Possustroganoffia</a:t>
                      </a:r>
                      <a:r>
                        <a:rPr lang="fi-FI" sz="700" b="0" spc="0" dirty="0">
                          <a:solidFill>
                            <a:srgbClr val="231F20"/>
                          </a:solidFill>
                          <a:latin typeface="Montserrat Light"/>
                          <a:cs typeface="Montserrat Light"/>
                        </a:rPr>
                        <a:t> L,G </a:t>
                      </a:r>
                    </a:p>
                    <a:p>
                      <a:pPr marL="464820" marR="457200" lvl="0" algn="ctr">
                        <a:lnSpc>
                          <a:spcPct val="100000"/>
                        </a:lnSpc>
                        <a:spcBef>
                          <a:spcPts val="100"/>
                        </a:spcBef>
                        <a:buNone/>
                      </a:pPr>
                      <a:r>
                        <a:rPr lang="fi-FI" sz="700" b="0" spc="0" dirty="0">
                          <a:solidFill>
                            <a:srgbClr val="231F20"/>
                          </a:solidFill>
                          <a:latin typeface="Montserrat Light"/>
                          <a:cs typeface="Montserrat Light"/>
                        </a:rPr>
                        <a:t>Perunasosetta L,G Paahdettua parsakaalia M,G</a:t>
                      </a:r>
                    </a:p>
                    <a:p>
                      <a:pPr marL="464820" marR="457200" lvl="0" algn="ctr">
                        <a:lnSpc>
                          <a:spcPct val="100000"/>
                        </a:lnSpc>
                        <a:spcBef>
                          <a:spcPts val="100"/>
                        </a:spcBef>
                        <a:buNone/>
                      </a:pPr>
                      <a:r>
                        <a:rPr lang="fi-FI" sz="700" b="0" spc="0" dirty="0">
                          <a:solidFill>
                            <a:srgbClr val="231F20"/>
                          </a:solidFill>
                          <a:latin typeface="Montserrat Light"/>
                          <a:cs typeface="Montserrat Light"/>
                        </a:rPr>
                        <a:t>Mustaherukkarahka L,G</a:t>
                      </a:r>
                    </a:p>
                    <a:p>
                      <a:pPr marL="464820" marR="457200" lvl="0" indent="0" algn="ctr" defTabSz="914400" eaLnBrk="1" fontAlgn="auto" latinLnBrk="0" hangingPunct="1">
                        <a:lnSpc>
                          <a:spcPct val="100000"/>
                        </a:lnSpc>
                        <a:spcBef>
                          <a:spcPts val="100"/>
                        </a:spcBef>
                        <a:spcAft>
                          <a:spcPts val="0"/>
                        </a:spcAft>
                        <a:buClrTx/>
                        <a:buSzTx/>
                        <a:buFontTx/>
                        <a:buNone/>
                        <a:tabLst/>
                        <a:defRPr/>
                      </a:pPr>
                      <a:r>
                        <a:rPr lang="fi-FI" sz="800" b="0" dirty="0">
                          <a:solidFill>
                            <a:srgbClr val="231F20"/>
                          </a:solidFill>
                          <a:latin typeface="Montserrat Light"/>
                          <a:cs typeface="Montserrat Light"/>
                        </a:rPr>
                        <a:t>Salaattivalikoima</a:t>
                      </a:r>
                      <a:endParaRPr sz="700" spc="0" dirty="0">
                        <a:latin typeface="Montserrat Light"/>
                        <a:cs typeface="Montserrat Light"/>
                      </a:endParaRPr>
                    </a:p>
                  </a:txBody>
                  <a:tcPr marL="0" marR="0" marT="4699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algn="ctr">
                        <a:lnSpc>
                          <a:spcPct val="100000"/>
                        </a:lnSpc>
                      </a:pPr>
                      <a:endParaRPr sz="800" dirty="0">
                        <a:latin typeface="Times New Roman"/>
                        <a:cs typeface="Times New Roman"/>
                      </a:endParaRPr>
                    </a:p>
                    <a:p>
                      <a:pPr algn="ctr">
                        <a:lnSpc>
                          <a:spcPct val="100000"/>
                        </a:lnSpc>
                        <a:spcBef>
                          <a:spcPts val="5"/>
                        </a:spcBef>
                      </a:pPr>
                      <a:endParaRPr sz="1100" dirty="0">
                        <a:latin typeface="Times New Roman"/>
                        <a:cs typeface="Times New Roman"/>
                      </a:endParaRPr>
                    </a:p>
                    <a:p>
                      <a:pPr marL="440690" marR="412750" indent="-20320" algn="ctr">
                        <a:lnSpc>
                          <a:spcPct val="108300"/>
                        </a:lnSpc>
                      </a:pPr>
                      <a:r>
                        <a:rPr lang="fi-FI" sz="700" b="0" dirty="0">
                          <a:solidFill>
                            <a:srgbClr val="231F20"/>
                          </a:solidFill>
                          <a:latin typeface="Montserrat Light"/>
                          <a:cs typeface="Montserrat Light"/>
                        </a:rPr>
                        <a:t>Kahvia</a:t>
                      </a:r>
                      <a:r>
                        <a:rPr lang="fi-FI" sz="700" b="0" spc="5" dirty="0">
                          <a:solidFill>
                            <a:srgbClr val="231F20"/>
                          </a:solidFill>
                          <a:latin typeface="Montserrat Light"/>
                          <a:cs typeface="Montserrat Light"/>
                        </a:rPr>
                        <a:t> </a:t>
                      </a:r>
                      <a:r>
                        <a:rPr lang="fi-FI" sz="700" b="0" dirty="0">
                          <a:solidFill>
                            <a:srgbClr val="231F20"/>
                          </a:solidFill>
                          <a:latin typeface="Montserrat Light"/>
                          <a:cs typeface="Montserrat Light"/>
                        </a:rPr>
                        <a:t>ja</a:t>
                      </a:r>
                      <a:r>
                        <a:rPr lang="fi-FI" sz="700" b="0" spc="5" dirty="0">
                          <a:solidFill>
                            <a:srgbClr val="231F20"/>
                          </a:solidFill>
                          <a:latin typeface="Montserrat Light"/>
                          <a:cs typeface="Montserrat Light"/>
                        </a:rPr>
                        <a:t> </a:t>
                      </a:r>
                      <a:r>
                        <a:rPr lang="fi-FI" sz="700" b="0" spc="-10" dirty="0">
                          <a:solidFill>
                            <a:srgbClr val="231F20"/>
                          </a:solidFill>
                          <a:latin typeface="Montserrat Light"/>
                          <a:cs typeface="Montserrat Light"/>
                        </a:rPr>
                        <a:t>teetä</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440690" marR="412750" lvl="0" indent="-20320" algn="ctr">
                        <a:lnSpc>
                          <a:spcPct val="108300"/>
                        </a:lnSpc>
                        <a:buNone/>
                      </a:pPr>
                      <a:r>
                        <a:rPr lang="fi-FI" sz="700" b="0" dirty="0">
                          <a:solidFill>
                            <a:srgbClr val="231F20"/>
                          </a:solidFill>
                          <a:latin typeface="Montserrat Light"/>
                          <a:cs typeface="Montserrat Light"/>
                        </a:rPr>
                        <a:t>Talon</a:t>
                      </a:r>
                      <a:r>
                        <a:rPr lang="fi-FI" sz="700" b="0" spc="5" dirty="0">
                          <a:solidFill>
                            <a:srgbClr val="231F20"/>
                          </a:solidFill>
                          <a:latin typeface="Montserrat Light"/>
                          <a:cs typeface="Montserrat Light"/>
                        </a:rPr>
                        <a:t> </a:t>
                      </a:r>
                      <a:r>
                        <a:rPr lang="fi-FI" sz="700" b="0" dirty="0">
                          <a:solidFill>
                            <a:srgbClr val="231F20"/>
                          </a:solidFill>
                          <a:latin typeface="Montserrat Light"/>
                          <a:cs typeface="Montserrat Light"/>
                        </a:rPr>
                        <a:t>pullaa</a:t>
                      </a:r>
                      <a:r>
                        <a:rPr lang="fi-FI" sz="700" b="0" spc="10" dirty="0">
                          <a:solidFill>
                            <a:srgbClr val="231F20"/>
                          </a:solidFill>
                          <a:latin typeface="Montserrat Light"/>
                          <a:cs typeface="Montserrat Light"/>
                        </a:rPr>
                        <a:t> </a:t>
                      </a:r>
                      <a:r>
                        <a:rPr lang="fi-FI" sz="700" b="0" spc="-50" dirty="0">
                          <a:solidFill>
                            <a:srgbClr val="231F20"/>
                          </a:solidFill>
                          <a:latin typeface="Montserrat Light"/>
                          <a:cs typeface="Montserrat Light"/>
                        </a:rPr>
                        <a:t>L</a:t>
                      </a:r>
                      <a:endParaRPr lang="fi-FI" sz="700" dirty="0">
                        <a:latin typeface="Montserrat Light"/>
                        <a:cs typeface="Montserrat Light"/>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395605" marR="405765" indent="-198120" algn="ctr">
                        <a:lnSpc>
                          <a:spcPct val="108300"/>
                        </a:lnSpc>
                        <a:spcBef>
                          <a:spcPts val="0"/>
                        </a:spcBef>
                      </a:pPr>
                      <a:r>
                        <a:rPr lang="fi-FI" sz="700" b="0" spc="-10" dirty="0">
                          <a:solidFill>
                            <a:srgbClr val="231F20"/>
                          </a:solidFill>
                          <a:latin typeface="Montserrat Light"/>
                          <a:cs typeface="Montserrat Light"/>
                        </a:rPr>
                        <a:t>Parsakaalisosekeitto L,G</a:t>
                      </a:r>
                    </a:p>
                    <a:p>
                      <a:pPr marL="395605" marR="405765" indent="-198120" algn="ctr">
                        <a:lnSpc>
                          <a:spcPct val="108300"/>
                        </a:lnSpc>
                        <a:spcBef>
                          <a:spcPts val="0"/>
                        </a:spcBef>
                      </a:pPr>
                      <a:r>
                        <a:rPr lang="fi-FI" sz="700" b="0" spc="-10" dirty="0">
                          <a:solidFill>
                            <a:srgbClr val="231F20"/>
                          </a:solidFill>
                          <a:latin typeface="Montserrat Light"/>
                          <a:cs typeface="Montserrat Light"/>
                        </a:rPr>
                        <a:t>Yrtti-raejuustoa L,G</a:t>
                      </a:r>
                    </a:p>
                    <a:p>
                      <a:pPr marL="395605" marR="405765" indent="-198120" algn="ctr">
                        <a:lnSpc>
                          <a:spcPct val="108300"/>
                        </a:lnSpc>
                        <a:spcBef>
                          <a:spcPts val="0"/>
                        </a:spcBef>
                      </a:pPr>
                      <a:r>
                        <a:rPr lang="fi-FI" sz="700" b="0" spc="-10" dirty="0">
                          <a:solidFill>
                            <a:srgbClr val="231F20"/>
                          </a:solidFill>
                          <a:latin typeface="Montserrat Light"/>
                          <a:cs typeface="Montserrat Light"/>
                        </a:rPr>
                        <a:t>Voileivät juusto /leikkele</a:t>
                      </a:r>
                    </a:p>
                    <a:p>
                      <a:pPr marL="395605" marR="405765" indent="-198120" algn="ctr">
                        <a:lnSpc>
                          <a:spcPct val="108300"/>
                        </a:lnSpc>
                        <a:spcBef>
                          <a:spcPts val="0"/>
                        </a:spcBef>
                      </a:pPr>
                      <a:r>
                        <a:rPr lang="fi-FI" sz="700" b="0" spc="-10" dirty="0">
                          <a:solidFill>
                            <a:srgbClr val="231F20"/>
                          </a:solidFill>
                          <a:latin typeface="Montserrat Light"/>
                          <a:cs typeface="Montserrat Light"/>
                        </a:rPr>
                        <a:t>Tuorevihannes</a:t>
                      </a: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360000" marR="479425" algn="ctr">
                        <a:lnSpc>
                          <a:spcPct val="108300"/>
                        </a:lnSpc>
                      </a:pPr>
                      <a:r>
                        <a:rPr lang="fi-FI" sz="700" b="0" spc="-25" dirty="0">
                          <a:solidFill>
                            <a:schemeClr val="tx1"/>
                          </a:solidFill>
                          <a:latin typeface="Montserrat Light"/>
                          <a:cs typeface="Montserrat Light"/>
                        </a:rPr>
                        <a:t>Savulohimunakasta L,G</a:t>
                      </a:r>
                      <a:endParaRPr lang="fi-FI" sz="700" dirty="0">
                        <a:solidFill>
                          <a:schemeClr val="tx1"/>
                        </a:solidFill>
                        <a:latin typeface="Montserrat Light"/>
                        <a:cs typeface="Montserrat Light"/>
                      </a:endParaRPr>
                    </a:p>
                    <a:p>
                      <a:pPr marL="359410" marR="485140" algn="ctr">
                        <a:lnSpc>
                          <a:spcPct val="108300"/>
                        </a:lnSpc>
                      </a:pPr>
                      <a:r>
                        <a:rPr lang="fi-FI" sz="700" b="0" dirty="0">
                          <a:solidFill>
                            <a:schemeClr val="tx1"/>
                          </a:solidFill>
                          <a:latin typeface="Montserrat Light"/>
                          <a:cs typeface="Montserrat Light"/>
                        </a:rPr>
                        <a:t>Tuoretta</a:t>
                      </a:r>
                      <a:r>
                        <a:rPr lang="fi-FI" sz="700" b="0" spc="-5" dirty="0">
                          <a:solidFill>
                            <a:schemeClr val="tx1"/>
                          </a:solidFill>
                          <a:latin typeface="Montserrat Light"/>
                          <a:cs typeface="Montserrat Light"/>
                        </a:rPr>
                        <a:t> </a:t>
                      </a:r>
                      <a:r>
                        <a:rPr lang="fi-FI" sz="700" b="0" spc="-10" dirty="0">
                          <a:solidFill>
                            <a:schemeClr val="tx1"/>
                          </a:solidFill>
                          <a:latin typeface="Montserrat Light"/>
                          <a:cs typeface="Montserrat Light"/>
                        </a:rPr>
                        <a:t>hedelmää</a:t>
                      </a:r>
                      <a:endParaRPr lang="fi-FI" sz="700" dirty="0">
                        <a:solidFill>
                          <a:schemeClr val="tx1"/>
                        </a:solidFill>
                        <a:latin typeface="Montserrat Light"/>
                        <a:cs typeface="Montserrat Light"/>
                      </a:endParaRPr>
                    </a:p>
                    <a:p>
                      <a:pPr marL="431800" marR="555625" algn="ctr">
                        <a:lnSpc>
                          <a:spcPct val="108300"/>
                        </a:lnSpc>
                      </a:pPr>
                      <a:endParaRPr lang="fi-FI" sz="700" b="0" dirty="0">
                        <a:solidFill>
                          <a:srgbClr val="231F20"/>
                        </a:solidFill>
                        <a:latin typeface="Montserrat Light"/>
                        <a:cs typeface="Montserrat Light"/>
                      </a:endParaRP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extLst>
                  <a:ext uri="{0D108BD9-81ED-4DB2-BD59-A6C34878D82A}">
                    <a16:rowId xmlns:a16="http://schemas.microsoft.com/office/drawing/2014/main" val="10005"/>
                  </a:ext>
                </a:extLst>
              </a:tr>
              <a:tr h="748847">
                <a:tc>
                  <a:txBody>
                    <a:bodyPr/>
                    <a:lstStyle/>
                    <a:p>
                      <a:pPr>
                        <a:lnSpc>
                          <a:spcPct val="100000"/>
                        </a:lnSpc>
                      </a:pPr>
                      <a:endParaRPr sz="900">
                        <a:latin typeface="Times New Roman"/>
                        <a:cs typeface="Times New Roman"/>
                      </a:endParaRPr>
                    </a:p>
                    <a:p>
                      <a:pPr>
                        <a:lnSpc>
                          <a:spcPct val="100000"/>
                        </a:lnSpc>
                      </a:pPr>
                      <a:endParaRPr sz="900">
                        <a:latin typeface="Times New Roman"/>
                        <a:cs typeface="Times New Roman"/>
                      </a:endParaRPr>
                    </a:p>
                    <a:p>
                      <a:pPr>
                        <a:lnSpc>
                          <a:spcPct val="100000"/>
                        </a:lnSpc>
                        <a:spcBef>
                          <a:spcPts val="25"/>
                        </a:spcBef>
                      </a:pPr>
                      <a:endParaRPr sz="950">
                        <a:latin typeface="Times New Roman"/>
                        <a:cs typeface="Times New Roman"/>
                      </a:endParaRPr>
                    </a:p>
                    <a:p>
                      <a:pPr marL="176530">
                        <a:lnSpc>
                          <a:spcPct val="100000"/>
                        </a:lnSpc>
                      </a:pPr>
                      <a:r>
                        <a:rPr sz="700" b="1" spc="-25" dirty="0">
                          <a:solidFill>
                            <a:srgbClr val="113A58"/>
                          </a:solidFill>
                          <a:latin typeface="Montserrat SemiBold"/>
                          <a:cs typeface="Montserrat SemiBold"/>
                        </a:rPr>
                        <a:t>LA</a:t>
                      </a:r>
                      <a:endParaRPr sz="70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a:lnSpc>
                          <a:spcPct val="100000"/>
                        </a:lnSpc>
                        <a:spcBef>
                          <a:spcPts val="25"/>
                        </a:spcBef>
                      </a:pPr>
                      <a:endParaRPr sz="700" dirty="0">
                        <a:latin typeface="Times New Roman"/>
                        <a:cs typeface="Times New Roman"/>
                      </a:endParaRPr>
                    </a:p>
                    <a:p>
                      <a:pPr marL="658495" marR="650875" algn="ctr">
                        <a:lnSpc>
                          <a:spcPct val="100000"/>
                        </a:lnSpc>
                        <a:spcBef>
                          <a:spcPts val="100"/>
                        </a:spcBef>
                      </a:pPr>
                      <a:r>
                        <a:rPr lang="fi-FI" sz="700" b="0" dirty="0">
                          <a:solidFill>
                            <a:srgbClr val="231F20"/>
                          </a:solidFill>
                          <a:latin typeface="Montserrat Light"/>
                          <a:cs typeface="Montserrat Light"/>
                        </a:rPr>
                        <a:t>Kaurapuuroa</a:t>
                      </a:r>
                      <a:r>
                        <a:rPr lang="fi-FI" sz="700" b="0" spc="-40" dirty="0">
                          <a:solidFill>
                            <a:srgbClr val="231F20"/>
                          </a:solidFill>
                          <a:latin typeface="Montserrat Light"/>
                          <a:cs typeface="Montserrat Light"/>
                        </a:rPr>
                        <a:t> </a:t>
                      </a:r>
                      <a:r>
                        <a:rPr lang="fi-FI" sz="700" b="0" spc="-50" dirty="0">
                          <a:solidFill>
                            <a:srgbClr val="231F20"/>
                          </a:solidFill>
                          <a:latin typeface="Montserrat Light"/>
                          <a:cs typeface="Montserrat Light"/>
                        </a:rPr>
                        <a:t>M</a:t>
                      </a:r>
                    </a:p>
                    <a:p>
                      <a:pPr marL="620395" marR="613410" lvl="0" algn="ctr">
                        <a:lnSpc>
                          <a:spcPct val="100000"/>
                        </a:lnSpc>
                        <a:spcBef>
                          <a:spcPts val="100"/>
                        </a:spcBef>
                        <a:buNone/>
                      </a:pPr>
                      <a:r>
                        <a:rPr lang="fi-FI" sz="700" b="0" spc="-10" dirty="0">
                          <a:solidFill>
                            <a:srgbClr val="231F20"/>
                          </a:solidFill>
                          <a:latin typeface="Montserrat Light"/>
                          <a:cs typeface="Montserrat Light"/>
                        </a:rPr>
                        <a:t>Mehukeittoa  </a:t>
                      </a:r>
                    </a:p>
                    <a:p>
                      <a:pPr marL="620395" marR="613410" lvl="0" algn="ctr">
                        <a:lnSpc>
                          <a:spcPct val="100000"/>
                        </a:lnSpc>
                        <a:spcBef>
                          <a:spcPts val="100"/>
                        </a:spcBef>
                        <a:buNone/>
                      </a:pPr>
                      <a:r>
                        <a:rPr lang="fi-FI" sz="700" b="0" spc="-10" dirty="0">
                          <a:solidFill>
                            <a:srgbClr val="231F20"/>
                          </a:solidFill>
                          <a:latin typeface="Montserrat Light"/>
                          <a:cs typeface="Montserrat Light"/>
                        </a:rPr>
                        <a:t>Smoothie   </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Juustoa,</a:t>
                      </a:r>
                    </a:p>
                    <a:p>
                      <a:pPr marL="620395" marR="613410" lvl="0" algn="ctr">
                        <a:lnSpc>
                          <a:spcPct val="100000"/>
                        </a:lnSpc>
                        <a:spcBef>
                          <a:spcPts val="100"/>
                        </a:spcBef>
                        <a:buNone/>
                      </a:pPr>
                      <a:r>
                        <a:rPr lang="fi-FI" sz="700" b="0" spc="-10" dirty="0">
                          <a:solidFill>
                            <a:srgbClr val="231F20"/>
                          </a:solidFill>
                          <a:latin typeface="Montserrat Light"/>
                          <a:cs typeface="Montserrat Light"/>
                        </a:rPr>
                        <a:t>leikkelettä</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Tuorevihanneksia</a:t>
                      </a:r>
                      <a:r>
                        <a:rPr lang="fi-FI" sz="700" b="0" spc="500" dirty="0">
                          <a:solidFill>
                            <a:srgbClr val="231F20"/>
                          </a:solidFill>
                          <a:latin typeface="Montserrat Light"/>
                          <a:cs typeface="Montserrat Light"/>
                        </a:rPr>
                        <a:t>  </a:t>
                      </a:r>
                      <a:endParaRPr lang="fi-FI" sz="700" dirty="0">
                        <a:latin typeface="Montserrat Light"/>
                        <a:cs typeface="Montserrat Light"/>
                      </a:endParaRPr>
                    </a:p>
                  </a:txBody>
                  <a:tcPr marL="0" marR="0" marT="317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107950" marR="157480" indent="-395605" algn="ctr">
                        <a:lnSpc>
                          <a:spcPct val="100000"/>
                        </a:lnSpc>
                        <a:spcBef>
                          <a:spcPts val="100"/>
                        </a:spcBef>
                      </a:pPr>
                      <a:r>
                        <a:rPr lang="fi-FI" sz="700" b="0" spc="0" dirty="0">
                          <a:solidFill>
                            <a:srgbClr val="231F20"/>
                          </a:solidFill>
                          <a:latin typeface="Montserrat Light"/>
                          <a:cs typeface="Montserrat Light"/>
                        </a:rPr>
                        <a:t>Borssikeittoa M,G</a:t>
                      </a:r>
                    </a:p>
                    <a:p>
                      <a:pPr marL="107950" marR="157480" indent="-395605" algn="ctr">
                        <a:lnSpc>
                          <a:spcPct val="100000"/>
                        </a:lnSpc>
                        <a:spcBef>
                          <a:spcPts val="100"/>
                        </a:spcBef>
                      </a:pPr>
                      <a:r>
                        <a:rPr lang="fi-FI" sz="700" b="0" spc="0" dirty="0">
                          <a:solidFill>
                            <a:srgbClr val="231F20"/>
                          </a:solidFill>
                          <a:latin typeface="Montserrat Light"/>
                          <a:cs typeface="Montserrat Light"/>
                        </a:rPr>
                        <a:t>Smetanaa L, G</a:t>
                      </a:r>
                    </a:p>
                    <a:p>
                      <a:pPr marL="107950" marR="157480" indent="-395605" algn="ctr">
                        <a:lnSpc>
                          <a:spcPct val="100000"/>
                        </a:lnSpc>
                        <a:spcBef>
                          <a:spcPts val="100"/>
                        </a:spcBef>
                      </a:pPr>
                      <a:r>
                        <a:rPr lang="fi-FI" sz="700" b="0" spc="0" dirty="0">
                          <a:solidFill>
                            <a:srgbClr val="231F20"/>
                          </a:solidFill>
                          <a:latin typeface="Montserrat Light"/>
                          <a:cs typeface="Montserrat Light"/>
                        </a:rPr>
                        <a:t>Tuorevihanneksia</a:t>
                      </a:r>
                    </a:p>
                    <a:p>
                      <a:pPr marL="107950" marR="157480" indent="-395605" algn="ctr">
                        <a:lnSpc>
                          <a:spcPct val="100000"/>
                        </a:lnSpc>
                        <a:spcBef>
                          <a:spcPts val="100"/>
                        </a:spcBef>
                      </a:pPr>
                      <a:r>
                        <a:rPr lang="fi-FI" sz="700" b="0" spc="0" dirty="0">
                          <a:solidFill>
                            <a:srgbClr val="231F20"/>
                          </a:solidFill>
                          <a:latin typeface="Montserrat Light"/>
                          <a:cs typeface="Montserrat Light"/>
                        </a:rPr>
                        <a:t>Marjapaistosta M ja vaniljakastiketta L</a:t>
                      </a:r>
                    </a:p>
                    <a:p>
                      <a:pPr marL="107950" marR="157480" indent="-395605" algn="ctr">
                        <a:lnSpc>
                          <a:spcPct val="100000"/>
                        </a:lnSpc>
                        <a:spcBef>
                          <a:spcPts val="100"/>
                        </a:spcBef>
                      </a:pPr>
                      <a:endParaRPr lang="fi-FI" sz="700" b="0" dirty="0">
                        <a:solidFill>
                          <a:srgbClr val="231F20"/>
                        </a:solidFill>
                        <a:latin typeface="Montserrat Light"/>
                        <a:cs typeface="Montserrat Light"/>
                      </a:endParaRPr>
                    </a:p>
                  </a:txBody>
                  <a:tcPr marL="0" marR="0" marT="3175"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107950" marR="210820" indent="201930" algn="ctr">
                        <a:lnSpc>
                          <a:spcPct val="108300"/>
                        </a:lnSpc>
                      </a:pPr>
                      <a:r>
                        <a:rPr sz="700" b="0" dirty="0">
                          <a:solidFill>
                            <a:srgbClr val="231F20"/>
                          </a:solidFill>
                          <a:latin typeface="Montserrat Light"/>
                          <a:cs typeface="Montserrat Light"/>
                        </a:rPr>
                        <a:t>Kahvia</a:t>
                      </a:r>
                      <a:r>
                        <a:rPr sz="700" b="0" spc="5" dirty="0">
                          <a:solidFill>
                            <a:srgbClr val="231F20"/>
                          </a:solidFill>
                          <a:latin typeface="Montserrat Light"/>
                          <a:cs typeface="Montserrat Light"/>
                        </a:rPr>
                        <a:t> </a:t>
                      </a:r>
                      <a:r>
                        <a:rPr sz="700" b="0" dirty="0">
                          <a:solidFill>
                            <a:srgbClr val="231F20"/>
                          </a:solidFill>
                          <a:latin typeface="Montserrat Light"/>
                          <a:cs typeface="Montserrat Light"/>
                        </a:rPr>
                        <a:t>ja</a:t>
                      </a:r>
                      <a:r>
                        <a:rPr sz="700" b="0" spc="5" dirty="0">
                          <a:solidFill>
                            <a:srgbClr val="231F20"/>
                          </a:solidFill>
                          <a:latin typeface="Montserrat Light"/>
                          <a:cs typeface="Montserrat Light"/>
                        </a:rPr>
                        <a:t> </a:t>
                      </a:r>
                      <a:r>
                        <a:rPr sz="700" b="0" spc="-10" dirty="0" err="1">
                          <a:solidFill>
                            <a:srgbClr val="231F20"/>
                          </a:solidFill>
                          <a:latin typeface="Montserrat Light"/>
                          <a:cs typeface="Montserrat Light"/>
                        </a:rPr>
                        <a:t>teet</a:t>
                      </a:r>
                      <a:r>
                        <a:rPr lang="fi-FI" sz="700" b="0" spc="-10" dirty="0">
                          <a:solidFill>
                            <a:srgbClr val="231F20"/>
                          </a:solidFill>
                          <a:latin typeface="Montserrat Light"/>
                          <a:cs typeface="Montserrat Light"/>
                        </a:rPr>
                        <a:t>ä </a:t>
                      </a:r>
                    </a:p>
                    <a:p>
                      <a:pPr marL="107950" marR="210820" indent="201930" algn="ctr">
                        <a:lnSpc>
                          <a:spcPct val="108300"/>
                        </a:lnSpc>
                      </a:pPr>
                      <a:r>
                        <a:rPr lang="fi-FI" sz="700" b="0" spc="-10" dirty="0">
                          <a:solidFill>
                            <a:srgbClr val="231F20"/>
                          </a:solidFill>
                          <a:latin typeface="Montserrat Light"/>
                          <a:cs typeface="Montserrat Light"/>
                        </a:rPr>
                        <a:t>Kahvikakkua L</a:t>
                      </a: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233679" marR="226060" algn="ctr">
                        <a:lnSpc>
                          <a:spcPct val="108300"/>
                        </a:lnSpc>
                      </a:pPr>
                      <a:r>
                        <a:rPr lang="fi-FI" sz="700" b="0" dirty="0">
                          <a:solidFill>
                            <a:srgbClr val="231F20"/>
                          </a:solidFill>
                          <a:latin typeface="Montserrat Light"/>
                          <a:cs typeface="Montserrat Light"/>
                        </a:rPr>
                        <a:t>Paneroitua hietakampelaa L</a:t>
                      </a:r>
                    </a:p>
                    <a:p>
                      <a:pPr marL="233679" marR="226060" algn="ctr">
                        <a:lnSpc>
                          <a:spcPct val="108300"/>
                        </a:lnSpc>
                      </a:pPr>
                      <a:r>
                        <a:rPr lang="fi-FI" sz="700" b="0" dirty="0">
                          <a:solidFill>
                            <a:srgbClr val="231F20"/>
                          </a:solidFill>
                          <a:latin typeface="Montserrat Light"/>
                          <a:cs typeface="Montserrat Light"/>
                        </a:rPr>
                        <a:t>Perunasosetta L,G</a:t>
                      </a:r>
                    </a:p>
                    <a:p>
                      <a:pPr marL="233679" marR="226060" algn="ctr">
                        <a:lnSpc>
                          <a:spcPct val="108300"/>
                        </a:lnSpc>
                      </a:pPr>
                      <a:r>
                        <a:rPr lang="fi-FI" sz="700" b="0" dirty="0">
                          <a:solidFill>
                            <a:srgbClr val="231F20"/>
                          </a:solidFill>
                          <a:latin typeface="Montserrat Light"/>
                          <a:cs typeface="Montserrat Light"/>
                        </a:rPr>
                        <a:t>Tartarkastiketta L,G</a:t>
                      </a:r>
                    </a:p>
                    <a:p>
                      <a:pPr marL="233679" marR="226060" algn="ctr">
                        <a:lnSpc>
                          <a:spcPct val="108300"/>
                        </a:lnSpc>
                      </a:pPr>
                      <a:r>
                        <a:rPr lang="fi-FI" sz="700" b="0" dirty="0" err="1">
                          <a:solidFill>
                            <a:srgbClr val="231F20"/>
                          </a:solidFill>
                          <a:latin typeface="Montserrat Light"/>
                          <a:cs typeface="Montserrat Light"/>
                        </a:rPr>
                        <a:t>Vaniljapannacotta</a:t>
                      </a:r>
                      <a:r>
                        <a:rPr lang="fi-FI" sz="700" b="0" dirty="0">
                          <a:solidFill>
                            <a:srgbClr val="231F20"/>
                          </a:solidFill>
                          <a:latin typeface="Montserrat Light"/>
                          <a:cs typeface="Montserrat Light"/>
                        </a:rPr>
                        <a:t> L,G</a:t>
                      </a:r>
                    </a:p>
                    <a:p>
                      <a:pPr marL="614045" marR="606425" lvl="0" indent="0" algn="ctr" defTabSz="914400" eaLnBrk="1" fontAlgn="auto" latinLnBrk="0" hangingPunct="1">
                        <a:lnSpc>
                          <a:spcPct val="100000"/>
                        </a:lnSpc>
                        <a:spcBef>
                          <a:spcPts val="100"/>
                        </a:spcBef>
                        <a:spcAft>
                          <a:spcPts val="0"/>
                        </a:spcAft>
                        <a:buClrTx/>
                        <a:buSzTx/>
                        <a:buFontTx/>
                        <a:buNone/>
                        <a:tabLst/>
                        <a:defRPr/>
                      </a:pPr>
                      <a:r>
                        <a:rPr lang="fi-FI" sz="700" b="0" dirty="0">
                          <a:solidFill>
                            <a:srgbClr val="231F20"/>
                          </a:solidFill>
                          <a:latin typeface="Montserrat Light"/>
                          <a:cs typeface="Montserrat Light"/>
                        </a:rPr>
                        <a:t>Salaattivalikoima</a:t>
                      </a: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tc>
                  <a:txBody>
                    <a:bodyPr/>
                    <a:lstStyle/>
                    <a:p>
                      <a:pPr marL="151765" marR="144145" algn="ctr">
                        <a:lnSpc>
                          <a:spcPct val="108300"/>
                        </a:lnSpc>
                      </a:pPr>
                      <a:r>
                        <a:rPr lang="fi-FI" sz="700" b="0" dirty="0">
                          <a:solidFill>
                            <a:srgbClr val="231F20"/>
                          </a:solidFill>
                          <a:latin typeface="Montserrat Light"/>
                          <a:cs typeface="Montserrat Light"/>
                        </a:rPr>
                        <a:t>Jogurttia / viiliä</a:t>
                      </a:r>
                    </a:p>
                    <a:p>
                      <a:pPr marL="151765" marR="144145" algn="ctr">
                        <a:lnSpc>
                          <a:spcPct val="108300"/>
                        </a:lnSpc>
                      </a:pPr>
                      <a:r>
                        <a:rPr lang="fi-FI" sz="700" b="0" dirty="0">
                          <a:solidFill>
                            <a:srgbClr val="231F20"/>
                          </a:solidFill>
                          <a:latin typeface="Montserrat Light"/>
                          <a:cs typeface="Montserrat Light"/>
                        </a:rPr>
                        <a:t>Juustoa</a:t>
                      </a:r>
                      <a:r>
                        <a:rPr lang="fi-FI" sz="700" b="0">
                          <a:solidFill>
                            <a:srgbClr val="231F20"/>
                          </a:solidFill>
                          <a:latin typeface="Montserrat Light"/>
                          <a:cs typeface="Montserrat Light"/>
                        </a:rPr>
                        <a:t>, leikkeleitä</a:t>
                      </a:r>
                      <a:endParaRPr lang="fi-FI" sz="700" b="0" dirty="0">
                        <a:solidFill>
                          <a:srgbClr val="231F20"/>
                        </a:solidFill>
                        <a:latin typeface="Montserrat Light"/>
                        <a:cs typeface="Montserrat Light"/>
                      </a:endParaRPr>
                    </a:p>
                    <a:p>
                      <a:pPr marL="151765" marR="144145" algn="ctr">
                        <a:lnSpc>
                          <a:spcPct val="108300"/>
                        </a:lnSpc>
                      </a:pPr>
                      <a:r>
                        <a:rPr sz="700" b="0" dirty="0" err="1">
                          <a:solidFill>
                            <a:srgbClr val="231F20"/>
                          </a:solidFill>
                          <a:latin typeface="Montserrat Light"/>
                          <a:cs typeface="Montserrat Light"/>
                        </a:rPr>
                        <a:t>Tuoretta</a:t>
                      </a:r>
                      <a:r>
                        <a:rPr sz="700" b="0" spc="-5" dirty="0">
                          <a:solidFill>
                            <a:srgbClr val="231F20"/>
                          </a:solidFill>
                          <a:latin typeface="Montserrat Light"/>
                          <a:cs typeface="Montserrat Light"/>
                        </a:rPr>
                        <a:t> </a:t>
                      </a:r>
                      <a:r>
                        <a:rPr sz="700" b="0" spc="-10" dirty="0" err="1">
                          <a:solidFill>
                            <a:srgbClr val="231F20"/>
                          </a:solidFill>
                          <a:latin typeface="Montserrat Light"/>
                          <a:cs typeface="Montserrat Light"/>
                        </a:rPr>
                        <a:t>hedelmää</a:t>
                      </a:r>
                      <a:endParaRPr sz="700" dirty="0">
                        <a:latin typeface="Montserrat Light"/>
                        <a:cs typeface="Montserrat Light"/>
                      </a:endParaRPr>
                    </a:p>
                  </a:txBody>
                  <a:tcPr marL="0" marR="0" marT="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tcPr>
                </a:tc>
                <a:extLst>
                  <a:ext uri="{0D108BD9-81ED-4DB2-BD59-A6C34878D82A}">
                    <a16:rowId xmlns:a16="http://schemas.microsoft.com/office/drawing/2014/main" val="10006"/>
                  </a:ext>
                </a:extLst>
              </a:tr>
              <a:tr h="781050">
                <a:tc>
                  <a:txBody>
                    <a:bodyPr/>
                    <a:lstStyle/>
                    <a:p>
                      <a:pPr>
                        <a:lnSpc>
                          <a:spcPct val="100000"/>
                        </a:lnSpc>
                      </a:pPr>
                      <a:endParaRPr sz="900">
                        <a:latin typeface="Times New Roman"/>
                        <a:cs typeface="Times New Roman"/>
                      </a:endParaRPr>
                    </a:p>
                    <a:p>
                      <a:pPr>
                        <a:lnSpc>
                          <a:spcPct val="100000"/>
                        </a:lnSpc>
                      </a:pPr>
                      <a:endParaRPr sz="900">
                        <a:latin typeface="Times New Roman"/>
                        <a:cs typeface="Times New Roman"/>
                      </a:endParaRPr>
                    </a:p>
                    <a:p>
                      <a:pPr marL="173355">
                        <a:lnSpc>
                          <a:spcPct val="100000"/>
                        </a:lnSpc>
                        <a:spcBef>
                          <a:spcPts val="655"/>
                        </a:spcBef>
                      </a:pPr>
                      <a:r>
                        <a:rPr sz="700" b="1" spc="-25" dirty="0">
                          <a:solidFill>
                            <a:srgbClr val="113A58"/>
                          </a:solidFill>
                          <a:latin typeface="Montserrat SemiBold"/>
                          <a:cs typeface="Montserrat SemiBold"/>
                        </a:rPr>
                        <a:t>SU</a:t>
                      </a:r>
                      <a:endParaRPr sz="700">
                        <a:latin typeface="Montserrat SemiBold"/>
                        <a:cs typeface="Montserrat SemiBold"/>
                      </a:endParaRP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620395" marR="613410" lvl="0" algn="ctr">
                        <a:lnSpc>
                          <a:spcPct val="100000"/>
                        </a:lnSpc>
                        <a:spcBef>
                          <a:spcPts val="100"/>
                        </a:spcBef>
                        <a:buNone/>
                      </a:pPr>
                      <a:r>
                        <a:rPr lang="fi-FI" sz="700" b="0" spc="-10" dirty="0">
                          <a:solidFill>
                            <a:srgbClr val="231F20"/>
                          </a:solidFill>
                          <a:latin typeface="Montserrat Light"/>
                          <a:cs typeface="Montserrat Light"/>
                        </a:rPr>
                        <a:t>Riisipuuroa L,G</a:t>
                      </a:r>
                    </a:p>
                    <a:p>
                      <a:pPr marL="620395" marR="613410" lvl="0" algn="ctr">
                        <a:lnSpc>
                          <a:spcPct val="100000"/>
                        </a:lnSpc>
                        <a:spcBef>
                          <a:spcPts val="100"/>
                        </a:spcBef>
                        <a:buNone/>
                      </a:pPr>
                      <a:r>
                        <a:rPr lang="fi-FI" sz="700" b="0" spc="-10" dirty="0">
                          <a:solidFill>
                            <a:srgbClr val="231F20"/>
                          </a:solidFill>
                          <a:latin typeface="Montserrat Light"/>
                          <a:cs typeface="Montserrat Light"/>
                        </a:rPr>
                        <a:t>Mehukeittoa  </a:t>
                      </a:r>
                    </a:p>
                    <a:p>
                      <a:pPr marL="620395" marR="613410" lvl="0" algn="ctr">
                        <a:lnSpc>
                          <a:spcPct val="100000"/>
                        </a:lnSpc>
                        <a:spcBef>
                          <a:spcPts val="100"/>
                        </a:spcBef>
                        <a:buNone/>
                      </a:pPr>
                      <a:r>
                        <a:rPr lang="fi-FI" sz="700" b="0" spc="-10" dirty="0">
                          <a:solidFill>
                            <a:srgbClr val="231F20"/>
                          </a:solidFill>
                          <a:latin typeface="Montserrat Light"/>
                          <a:cs typeface="Montserrat Light"/>
                        </a:rPr>
                        <a:t>Smoothie   </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Juustoa,</a:t>
                      </a:r>
                    </a:p>
                    <a:p>
                      <a:pPr marL="620395" marR="613410" lvl="0" algn="ctr">
                        <a:lnSpc>
                          <a:spcPct val="100000"/>
                        </a:lnSpc>
                        <a:spcBef>
                          <a:spcPts val="100"/>
                        </a:spcBef>
                        <a:buNone/>
                      </a:pPr>
                      <a:r>
                        <a:rPr lang="fi-FI" sz="700" b="0" spc="-10" dirty="0">
                          <a:solidFill>
                            <a:srgbClr val="231F20"/>
                          </a:solidFill>
                          <a:latin typeface="Montserrat Light"/>
                          <a:cs typeface="Montserrat Light"/>
                        </a:rPr>
                        <a:t>leikkelettä</a:t>
                      </a:r>
                      <a:r>
                        <a:rPr lang="fi-FI" sz="700" b="0" spc="500" dirty="0">
                          <a:solidFill>
                            <a:srgbClr val="231F20"/>
                          </a:solidFill>
                          <a:latin typeface="Montserrat Light"/>
                          <a:cs typeface="Montserrat Light"/>
                        </a:rPr>
                        <a:t> </a:t>
                      </a:r>
                      <a:endParaRPr lang="fi-FI" sz="700" dirty="0">
                        <a:latin typeface="Montserrat Light"/>
                        <a:cs typeface="Montserrat Light"/>
                      </a:endParaRPr>
                    </a:p>
                    <a:p>
                      <a:pPr marL="620395" marR="613410" lvl="0" algn="ctr">
                        <a:lnSpc>
                          <a:spcPct val="100000"/>
                        </a:lnSpc>
                        <a:spcBef>
                          <a:spcPts val="100"/>
                        </a:spcBef>
                        <a:buNone/>
                      </a:pPr>
                      <a:r>
                        <a:rPr lang="fi-FI" sz="700" b="0" spc="-10" dirty="0">
                          <a:solidFill>
                            <a:srgbClr val="231F20"/>
                          </a:solidFill>
                          <a:latin typeface="Montserrat Light"/>
                          <a:cs typeface="Montserrat Light"/>
                        </a:rPr>
                        <a:t>Tuorevihanneksia</a:t>
                      </a:r>
                      <a:r>
                        <a:rPr lang="fi-FI" sz="700" b="0" spc="500" dirty="0">
                          <a:solidFill>
                            <a:srgbClr val="231F20"/>
                          </a:solidFill>
                          <a:latin typeface="Montserrat Light"/>
                          <a:cs typeface="Montserrat Light"/>
                        </a:rPr>
                        <a:t> </a:t>
                      </a:r>
                      <a:r>
                        <a:rPr lang="fi-FI" sz="700" b="0" spc="-10" dirty="0">
                          <a:solidFill>
                            <a:srgbClr val="231F20"/>
                          </a:solidFill>
                          <a:latin typeface="Montserrat Light"/>
                          <a:cs typeface="Montserrat Light"/>
                        </a:rPr>
                        <a:t> </a:t>
                      </a:r>
                    </a:p>
                    <a:p>
                      <a:pPr marL="611505" marR="603885" algn="ctr">
                        <a:lnSpc>
                          <a:spcPct val="100000"/>
                        </a:lnSpc>
                        <a:spcBef>
                          <a:spcPts val="100"/>
                        </a:spcBef>
                      </a:pPr>
                      <a:endParaRPr lang="en-US" dirty="0"/>
                    </a:p>
                  </a:txBody>
                  <a:tcPr marL="0" marR="0" marT="4699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313055" marR="305435" algn="ctr">
                        <a:lnSpc>
                          <a:spcPct val="108300"/>
                        </a:lnSpc>
                      </a:pPr>
                      <a:r>
                        <a:rPr lang="fi-FI" sz="700" b="0" dirty="0">
                          <a:solidFill>
                            <a:srgbClr val="231F20"/>
                          </a:solidFill>
                          <a:latin typeface="Montserrat Light"/>
                          <a:cs typeface="Montserrat Light"/>
                        </a:rPr>
                        <a:t>Jauhelihapihvejä</a:t>
                      </a:r>
                      <a:r>
                        <a:rPr lang="fi-FI" sz="700" b="0" spc="-50" dirty="0">
                          <a:solidFill>
                            <a:srgbClr val="231F20"/>
                          </a:solidFill>
                          <a:latin typeface="Montserrat Light"/>
                          <a:cs typeface="Montserrat Light"/>
                        </a:rPr>
                        <a:t> M,G</a:t>
                      </a:r>
                    </a:p>
                    <a:p>
                      <a:pPr marL="313055" marR="305435" algn="ctr">
                        <a:lnSpc>
                          <a:spcPct val="108300"/>
                        </a:lnSpc>
                      </a:pPr>
                      <a:r>
                        <a:rPr lang="fi-FI" sz="700" b="0" spc="-50" dirty="0">
                          <a:solidFill>
                            <a:srgbClr val="231F20"/>
                          </a:solidFill>
                          <a:latin typeface="Montserrat Light"/>
                          <a:cs typeface="Montserrat Light"/>
                        </a:rPr>
                        <a:t>Sipulikermakastiketta L,G</a:t>
                      </a:r>
                      <a:r>
                        <a:rPr lang="fi-FI" sz="700" b="0" spc="500" dirty="0">
                          <a:solidFill>
                            <a:srgbClr val="231F20"/>
                          </a:solidFill>
                          <a:latin typeface="Montserrat Light"/>
                          <a:cs typeface="Montserrat Light"/>
                        </a:rPr>
                        <a:t> </a:t>
                      </a:r>
                      <a:endParaRPr lang="fi-FI" sz="700" b="0" spc="-10" dirty="0">
                        <a:solidFill>
                          <a:srgbClr val="231F20"/>
                        </a:solidFill>
                        <a:latin typeface="Montserrat Light"/>
                        <a:cs typeface="Montserrat Light"/>
                      </a:endParaRPr>
                    </a:p>
                    <a:p>
                      <a:pPr marL="313055" marR="305435" lvl="0" algn="ctr">
                        <a:lnSpc>
                          <a:spcPct val="108300"/>
                        </a:lnSpc>
                        <a:buNone/>
                      </a:pPr>
                      <a:r>
                        <a:rPr lang="fi-FI" sz="700" b="0" dirty="0">
                          <a:solidFill>
                            <a:srgbClr val="231F20"/>
                          </a:solidFill>
                          <a:latin typeface="Montserrat Light"/>
                          <a:cs typeface="Montserrat Light"/>
                        </a:rPr>
                        <a:t>Perunasosetta</a:t>
                      </a:r>
                      <a:r>
                        <a:rPr lang="fi-FI" sz="700" b="0" spc="25" dirty="0">
                          <a:solidFill>
                            <a:srgbClr val="231F20"/>
                          </a:solidFill>
                          <a:latin typeface="Montserrat Light"/>
                          <a:cs typeface="Montserrat Light"/>
                        </a:rPr>
                        <a:t> </a:t>
                      </a:r>
                      <a:r>
                        <a:rPr lang="fi-FI" sz="700" b="0" spc="-25" dirty="0">
                          <a:solidFill>
                            <a:srgbClr val="231F20"/>
                          </a:solidFill>
                          <a:latin typeface="Montserrat Light"/>
                          <a:cs typeface="Montserrat Light"/>
                        </a:rPr>
                        <a:t>L,G</a:t>
                      </a:r>
                    </a:p>
                    <a:p>
                      <a:pPr marL="313055" marR="305435" lvl="0" algn="ctr">
                        <a:lnSpc>
                          <a:spcPct val="108300"/>
                        </a:lnSpc>
                        <a:buNone/>
                      </a:pPr>
                      <a:r>
                        <a:rPr lang="fi-FI" sz="700" b="0" spc="-25" dirty="0">
                          <a:solidFill>
                            <a:srgbClr val="231F20"/>
                          </a:solidFill>
                          <a:latin typeface="Montserrat Light"/>
                          <a:cs typeface="Montserrat Light"/>
                        </a:rPr>
                        <a:t>Omena-kanelikiisseliä M,G</a:t>
                      </a:r>
                      <a:endParaRPr lang="fi-FI" sz="700" b="0" spc="-10" dirty="0">
                        <a:solidFill>
                          <a:srgbClr val="231F20"/>
                        </a:solidFill>
                        <a:latin typeface="Montserrat Light"/>
                        <a:cs typeface="Montserrat Light"/>
                      </a:endParaRPr>
                    </a:p>
                    <a:p>
                      <a:pPr marL="252729" marR="245110" lvl="0" indent="0" algn="ctr" defTabSz="914400" eaLnBrk="1" fontAlgn="auto" latinLnBrk="0" hangingPunct="1">
                        <a:lnSpc>
                          <a:spcPct val="108300"/>
                        </a:lnSpc>
                        <a:spcBef>
                          <a:spcPts val="0"/>
                        </a:spcBef>
                        <a:spcAft>
                          <a:spcPts val="0"/>
                        </a:spcAft>
                        <a:buClrTx/>
                        <a:buSzTx/>
                        <a:buFontTx/>
                        <a:buNone/>
                        <a:tabLst/>
                        <a:defRPr/>
                      </a:pPr>
                      <a:r>
                        <a:rPr lang="fi-FI" sz="700" b="0" dirty="0">
                          <a:solidFill>
                            <a:srgbClr val="231F20"/>
                          </a:solidFill>
                          <a:latin typeface="Montserrat Light"/>
                          <a:cs typeface="Montserrat Light"/>
                        </a:rPr>
                        <a:t>Salaattivalikoima</a:t>
                      </a:r>
                    </a:p>
                    <a:p>
                      <a:pPr marL="233679" marR="226060" algn="ctr">
                        <a:lnSpc>
                          <a:spcPct val="108300"/>
                        </a:lnSpc>
                      </a:pPr>
                      <a:endParaRPr sz="700" dirty="0">
                        <a:latin typeface="Montserrat Light"/>
                        <a:cs typeface="Montserrat Light"/>
                      </a:endParaRPr>
                    </a:p>
                  </a:txBody>
                  <a:tcPr marL="0" marR="0" marT="4699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algn="ctr">
                        <a:lnSpc>
                          <a:spcPct val="100000"/>
                        </a:lnSpc>
                      </a:pPr>
                      <a:endParaRPr sz="800" dirty="0">
                        <a:latin typeface="Times New Roman"/>
                        <a:cs typeface="Times New Roman"/>
                      </a:endParaRPr>
                    </a:p>
                    <a:p>
                      <a:pPr algn="ctr">
                        <a:lnSpc>
                          <a:spcPct val="100000"/>
                        </a:lnSpc>
                        <a:spcBef>
                          <a:spcPts val="5"/>
                        </a:spcBef>
                      </a:pPr>
                      <a:endParaRPr sz="1100" dirty="0">
                        <a:latin typeface="Times New Roman"/>
                        <a:cs typeface="Times New Roman"/>
                      </a:endParaRPr>
                    </a:p>
                    <a:p>
                      <a:pPr marL="447675" marR="421640" indent="-19050" algn="ctr">
                        <a:lnSpc>
                          <a:spcPct val="109500"/>
                        </a:lnSpc>
                      </a:pPr>
                      <a:r>
                        <a:rPr lang="fi-FI" sz="700" b="0" dirty="0">
                          <a:solidFill>
                            <a:srgbClr val="231F20"/>
                          </a:solidFill>
                          <a:latin typeface="Montserrat Light"/>
                          <a:cs typeface="Montserrat Light"/>
                        </a:rPr>
                        <a:t>Kahvia</a:t>
                      </a:r>
                      <a:r>
                        <a:rPr lang="fi-FI" sz="700" b="0" spc="-20" dirty="0">
                          <a:solidFill>
                            <a:srgbClr val="231F20"/>
                          </a:solidFill>
                          <a:latin typeface="Montserrat Light"/>
                          <a:cs typeface="Montserrat Light"/>
                        </a:rPr>
                        <a:t> </a:t>
                      </a:r>
                      <a:r>
                        <a:rPr lang="fi-FI" sz="700" b="0" dirty="0">
                          <a:solidFill>
                            <a:srgbClr val="231F20"/>
                          </a:solidFill>
                          <a:latin typeface="Montserrat Light"/>
                          <a:cs typeface="Montserrat Light"/>
                        </a:rPr>
                        <a:t>ja</a:t>
                      </a:r>
                      <a:r>
                        <a:rPr lang="fi-FI" sz="700" b="0" spc="-10" dirty="0">
                          <a:solidFill>
                            <a:srgbClr val="231F20"/>
                          </a:solidFill>
                          <a:latin typeface="Montserrat Light"/>
                          <a:cs typeface="Montserrat Light"/>
                        </a:rPr>
                        <a:t> teetä</a:t>
                      </a:r>
                      <a:r>
                        <a:rPr lang="fi-FI" sz="700" b="0" spc="500" dirty="0">
                          <a:solidFill>
                            <a:srgbClr val="231F20"/>
                          </a:solidFill>
                          <a:latin typeface="Montserrat Light"/>
                          <a:cs typeface="Montserrat Light"/>
                        </a:rPr>
                        <a:t>  </a:t>
                      </a:r>
                      <a:r>
                        <a:rPr lang="fi-FI" sz="700" b="0" spc="0" dirty="0">
                          <a:solidFill>
                            <a:srgbClr val="231F20"/>
                          </a:solidFill>
                          <a:latin typeface="Montserrat Light"/>
                          <a:cs typeface="Montserrat Light"/>
                        </a:rPr>
                        <a:t>Mokkapalaa L</a:t>
                      </a:r>
                    </a:p>
                  </a:txBody>
                  <a:tcPr marL="0" marR="0" marT="0" marB="0">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269240" marR="261620" algn="ctr">
                        <a:lnSpc>
                          <a:spcPct val="108300"/>
                        </a:lnSpc>
                      </a:pPr>
                      <a:r>
                        <a:rPr lang="fi-FI" sz="700" b="0" dirty="0">
                          <a:solidFill>
                            <a:srgbClr val="231F20"/>
                          </a:solidFill>
                          <a:latin typeface="Montserrat Light"/>
                          <a:cs typeface="Montserrat Light"/>
                        </a:rPr>
                        <a:t>Purjo-perunasosekeittoa L,G</a:t>
                      </a:r>
                    </a:p>
                    <a:p>
                      <a:pPr marL="269240" marR="261620" algn="ctr">
                        <a:lnSpc>
                          <a:spcPct val="108300"/>
                        </a:lnSpc>
                      </a:pPr>
                      <a:r>
                        <a:rPr lang="fi-FI" sz="700" b="0" dirty="0">
                          <a:solidFill>
                            <a:srgbClr val="231F20"/>
                          </a:solidFill>
                          <a:latin typeface="Montserrat Light"/>
                          <a:cs typeface="Montserrat Light"/>
                        </a:rPr>
                        <a:t>Lämpimät voileivät L</a:t>
                      </a:r>
                    </a:p>
                    <a:p>
                      <a:pPr marL="269240" marR="261620" algn="ctr">
                        <a:lnSpc>
                          <a:spcPct val="108300"/>
                        </a:lnSpc>
                      </a:pPr>
                      <a:r>
                        <a:rPr lang="fi-FI" sz="700" b="0" dirty="0">
                          <a:solidFill>
                            <a:srgbClr val="231F20"/>
                          </a:solidFill>
                          <a:latin typeface="Montserrat Light"/>
                          <a:cs typeface="Montserrat Light"/>
                        </a:rPr>
                        <a:t>Tuorevihanneksia</a:t>
                      </a: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tc>
                  <a:txBody>
                    <a:bodyPr/>
                    <a:lstStyle/>
                    <a:p>
                      <a:pPr marL="151200" marR="338455" indent="0" algn="ctr">
                        <a:lnSpc>
                          <a:spcPct val="108300"/>
                        </a:lnSpc>
                      </a:pPr>
                      <a:r>
                        <a:rPr lang="fi-FI" sz="700" b="0" dirty="0">
                          <a:solidFill>
                            <a:srgbClr val="231F20"/>
                          </a:solidFill>
                          <a:latin typeface="Montserrat Light"/>
                          <a:cs typeface="Montserrat Light"/>
                        </a:rPr>
                        <a:t>Vanukas</a:t>
                      </a:r>
                      <a:r>
                        <a:rPr lang="fi-FI" sz="700" b="0" spc="0" dirty="0">
                          <a:solidFill>
                            <a:srgbClr val="231F20"/>
                          </a:solidFill>
                          <a:latin typeface="Montserrat Light"/>
                          <a:cs typeface="Montserrat Light"/>
                        </a:rPr>
                        <a:t> </a:t>
                      </a:r>
                    </a:p>
                    <a:p>
                      <a:pPr marL="151200" marR="338455" indent="0" algn="ctr">
                        <a:lnSpc>
                          <a:spcPct val="108300"/>
                        </a:lnSpc>
                      </a:pPr>
                      <a:r>
                        <a:rPr lang="fi-FI" sz="700" b="0" spc="0" dirty="0">
                          <a:solidFill>
                            <a:srgbClr val="231F20"/>
                          </a:solidFill>
                          <a:latin typeface="Montserrat Light"/>
                          <a:cs typeface="Montserrat Light"/>
                        </a:rPr>
                        <a:t>Juustoa / leikkelettä</a:t>
                      </a:r>
                      <a:r>
                        <a:rPr sz="700" b="0" spc="500" dirty="0">
                          <a:solidFill>
                            <a:srgbClr val="231F20"/>
                          </a:solidFill>
                          <a:latin typeface="Montserrat Light"/>
                          <a:cs typeface="Montserrat Light"/>
                        </a:rPr>
                        <a:t> </a:t>
                      </a:r>
                      <a:endParaRPr lang="fi-FI" sz="700" b="0" spc="500" dirty="0">
                        <a:solidFill>
                          <a:srgbClr val="231F20"/>
                        </a:solidFill>
                        <a:latin typeface="Montserrat Light"/>
                        <a:cs typeface="Montserrat Light"/>
                      </a:endParaRPr>
                    </a:p>
                    <a:p>
                      <a:pPr marL="151130" marR="338455" indent="0" algn="ctr">
                        <a:lnSpc>
                          <a:spcPct val="108300"/>
                        </a:lnSpc>
                      </a:pPr>
                      <a:r>
                        <a:rPr sz="700" b="0" dirty="0" err="1">
                          <a:solidFill>
                            <a:srgbClr val="231F20"/>
                          </a:solidFill>
                          <a:latin typeface="Montserrat Light"/>
                          <a:cs typeface="Montserrat Light"/>
                        </a:rPr>
                        <a:t>Tuoretta</a:t>
                      </a:r>
                      <a:r>
                        <a:rPr sz="700" b="0" spc="-5" dirty="0">
                          <a:solidFill>
                            <a:srgbClr val="231F20"/>
                          </a:solidFill>
                          <a:latin typeface="Montserrat Light"/>
                          <a:cs typeface="Montserrat Light"/>
                        </a:rPr>
                        <a:t> </a:t>
                      </a:r>
                      <a:r>
                        <a:rPr sz="700" b="0" spc="-10" dirty="0" err="1">
                          <a:solidFill>
                            <a:srgbClr val="231F20"/>
                          </a:solidFill>
                          <a:latin typeface="Montserrat Light"/>
                          <a:cs typeface="Montserrat Light"/>
                        </a:rPr>
                        <a:t>hedelmää</a:t>
                      </a:r>
                      <a:endParaRPr sz="700" dirty="0">
                        <a:latin typeface="Montserrat Light"/>
                        <a:cs typeface="Montserrat Light"/>
                      </a:endParaRPr>
                    </a:p>
                  </a:txBody>
                  <a:tcPr marL="0" marR="0" marT="2540" marB="0" anchor="ctr">
                    <a:lnL w="3175">
                      <a:solidFill>
                        <a:srgbClr val="231F20"/>
                      </a:solidFill>
                      <a:prstDash val="solid"/>
                    </a:lnL>
                    <a:lnR w="3175">
                      <a:solidFill>
                        <a:srgbClr val="231F20"/>
                      </a:solidFill>
                      <a:prstDash val="solid"/>
                    </a:lnR>
                    <a:lnT w="3175">
                      <a:solidFill>
                        <a:srgbClr val="231F20"/>
                      </a:solidFill>
                      <a:prstDash val="solid"/>
                    </a:lnT>
                    <a:lnB w="3175">
                      <a:solidFill>
                        <a:srgbClr val="231F20"/>
                      </a:solidFill>
                      <a:prstDash val="solid"/>
                    </a:lnB>
                    <a:solidFill>
                      <a:srgbClr val="FFF1E4"/>
                    </a:solidFill>
                  </a:tcPr>
                </a:tc>
                <a:extLst>
                  <a:ext uri="{0D108BD9-81ED-4DB2-BD59-A6C34878D82A}">
                    <a16:rowId xmlns:a16="http://schemas.microsoft.com/office/drawing/2014/main" val="10007"/>
                  </a:ext>
                </a:extLst>
              </a:tr>
            </a:tbl>
          </a:graphicData>
        </a:graphic>
      </p:graphicFrame>
      <p:pic>
        <p:nvPicPr>
          <p:cNvPr id="11" name="object 11">
            <a:extLst>
              <a:ext uri="{FF2B5EF4-FFF2-40B4-BE49-F238E27FC236}">
                <a16:creationId xmlns:a16="http://schemas.microsoft.com/office/drawing/2014/main" id="{40FFE904-935C-F73F-7381-0F73C3BAF690}"/>
              </a:ext>
            </a:extLst>
          </p:cNvPr>
          <p:cNvPicPr/>
          <p:nvPr/>
        </p:nvPicPr>
        <p:blipFill>
          <a:blip r:embed="rId5" cstate="print"/>
          <a:stretch>
            <a:fillRect/>
          </a:stretch>
        </p:blipFill>
        <p:spPr>
          <a:xfrm>
            <a:off x="9650476" y="7118001"/>
            <a:ext cx="683888" cy="210888"/>
          </a:xfrm>
          <a:prstGeom prst="rect">
            <a:avLst/>
          </a:prstGeom>
        </p:spPr>
      </p:pic>
      <p:sp>
        <p:nvSpPr>
          <p:cNvPr id="12" name="object 12">
            <a:extLst>
              <a:ext uri="{FF2B5EF4-FFF2-40B4-BE49-F238E27FC236}">
                <a16:creationId xmlns:a16="http://schemas.microsoft.com/office/drawing/2014/main" id="{C7445BF9-331A-6F49-94F6-434F94E65BF8}"/>
              </a:ext>
            </a:extLst>
          </p:cNvPr>
          <p:cNvSpPr txBox="1"/>
          <p:nvPr/>
        </p:nvSpPr>
        <p:spPr>
          <a:xfrm>
            <a:off x="330376" y="7107691"/>
            <a:ext cx="7735794" cy="285206"/>
          </a:xfrm>
          <a:prstGeom prst="rect">
            <a:avLst/>
          </a:prstGeom>
        </p:spPr>
        <p:txBody>
          <a:bodyPr vert="horz" wrap="square" lIns="0" tIns="13970" rIns="0" bIns="0" rtlCol="0">
            <a:spAutoFit/>
          </a:bodyPr>
          <a:lstStyle/>
          <a:p>
            <a:pPr marL="12700" marR="5080" lvl="0" indent="0" defTabSz="914400" eaLnBrk="1" fontAlgn="auto" latinLnBrk="0" hangingPunct="1">
              <a:lnSpc>
                <a:spcPct val="132400"/>
              </a:lnSpc>
              <a:spcBef>
                <a:spcPts val="90"/>
              </a:spcBef>
              <a:spcAft>
                <a:spcPts val="0"/>
              </a:spcAft>
              <a:buClrTx/>
              <a:buSzTx/>
              <a:buFontTx/>
              <a:buNone/>
              <a:tabLst/>
              <a:defRPr/>
            </a:pPr>
            <a:r>
              <a:rPr kumimoji="0" lang="fi-FI" sz="700" b="0" i="0" u="none" strike="noStrike" kern="0" cap="none" spc="0" normalizeH="0" baseline="0" noProof="0" dirty="0">
                <a:ln>
                  <a:noFill/>
                </a:ln>
                <a:solidFill>
                  <a:srgbClr val="231F20"/>
                </a:solidFill>
                <a:effectLst/>
                <a:uLnTx/>
                <a:uFillTx/>
                <a:latin typeface="Montserrat Light"/>
                <a:cs typeface="Montserrat Light"/>
              </a:rPr>
              <a:t>Muutokset mahdollisia. Lisätietoja allergeeneista saa keittiöhenkilökunnalta.  Jokaisella aterialla on tarjolla leipää ja levitettä.  Aamiaisen ruokajuomat kahvi, tee, maito ja mehu. Lounaalla ja päivällisellä ruokajuomana maito, piimä ja vesi. Iltapalalla ruokajuomana maitoa, mehua ja teetä.  L = laktoositon, M = maidoton, G = gluteeniton</a:t>
            </a:r>
            <a:endParaRPr kumimoji="0" lang="fi-FI" sz="700" b="0" i="0" u="none" strike="noStrike" kern="0" cap="none" spc="0" normalizeH="0" baseline="0" noProof="0" dirty="0">
              <a:ln>
                <a:noFill/>
              </a:ln>
              <a:solidFill>
                <a:sysClr val="windowText" lastClr="000000"/>
              </a:solidFill>
              <a:effectLst/>
              <a:uLnTx/>
              <a:uFillTx/>
              <a:latin typeface="Montserrat Light"/>
              <a:cs typeface="Montserrat Light"/>
            </a:endParaRPr>
          </a:p>
        </p:txBody>
      </p:sp>
    </p:spTree>
    <p:extLst>
      <p:ext uri="{BB962C8B-B14F-4D97-AF65-F5344CB8AC3E}">
        <p14:creationId xmlns:p14="http://schemas.microsoft.com/office/powerpoint/2010/main" val="34484260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Asiakirja" ma:contentTypeID="0x010100138B77804D12584881A6871198BE0F0E" ma:contentTypeVersion="16" ma:contentTypeDescription="Luo uusi asiakirja." ma:contentTypeScope="" ma:versionID="831d0029a83d343a2f1b10894c713374">
  <xsd:schema xmlns:xsd="http://www.w3.org/2001/XMLSchema" xmlns:xs="http://www.w3.org/2001/XMLSchema" xmlns:p="http://schemas.microsoft.com/office/2006/metadata/properties" xmlns:ns2="1b7661ce-3cda-4076-ba53-6579e2c1325f" xmlns:ns3="383fa845-0a2d-4267-ac5e-263e94056936" targetNamespace="http://schemas.microsoft.com/office/2006/metadata/properties" ma:root="true" ma:fieldsID="50e34b397b0e21c2e352aca92cdd0185" ns2:_="" ns3:_="">
    <xsd:import namespace="1b7661ce-3cda-4076-ba53-6579e2c1325f"/>
    <xsd:import namespace="383fa845-0a2d-4267-ac5e-263e9405693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b7661ce-3cda-4076-ba53-6579e2c1325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Kuvien tunnisteet" ma:readOnly="false" ma:fieldId="{5cf76f15-5ced-4ddc-b409-7134ff3c332f}" ma:taxonomyMulti="true" ma:sspId="933cb212-189b-48f9-b7b4-2b51aaad70c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DateTaken" ma:index="23"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83fa845-0a2d-4267-ac5e-263e94056936" elementFormDefault="qualified">
    <xsd:import namespace="http://schemas.microsoft.com/office/2006/documentManagement/types"/>
    <xsd:import namespace="http://schemas.microsoft.com/office/infopath/2007/PartnerControls"/>
    <xsd:element name="SharedWithUsers" ma:index="16"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Jakamisen tiedot" ma:internalName="SharedWithDetails" ma:readOnly="true">
      <xsd:simpleType>
        <xsd:restriction base="dms:Note">
          <xsd:maxLength value="255"/>
        </xsd:restriction>
      </xsd:simpleType>
    </xsd:element>
    <xsd:element name="TaxCatchAll" ma:index="20" nillable="true" ma:displayName="Taxonomy Catch All Column" ma:hidden="true" ma:list="{f4072db7-dc94-4357-b057-676801d93206}" ma:internalName="TaxCatchAll" ma:showField="CatchAllData" ma:web="383fa845-0a2d-4267-ac5e-263e9405693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1b7661ce-3cda-4076-ba53-6579e2c1325f">
      <Terms xmlns="http://schemas.microsoft.com/office/infopath/2007/PartnerControls"/>
    </lcf76f155ced4ddcb4097134ff3c332f>
    <TaxCatchAll xmlns="383fa845-0a2d-4267-ac5e-263e94056936" xsi:nil="true"/>
  </documentManagement>
</p:properties>
</file>

<file path=customXml/itemProps1.xml><?xml version="1.0" encoding="utf-8"?>
<ds:datastoreItem xmlns:ds="http://schemas.openxmlformats.org/officeDocument/2006/customXml" ds:itemID="{2F9DE4D2-F569-4D1C-B97D-AAEA932A56FE}">
  <ds:schemaRefs>
    <ds:schemaRef ds:uri="http://schemas.microsoft.com/sharepoint/v3/contenttype/forms"/>
  </ds:schemaRefs>
</ds:datastoreItem>
</file>

<file path=customXml/itemProps2.xml><?xml version="1.0" encoding="utf-8"?>
<ds:datastoreItem xmlns:ds="http://schemas.openxmlformats.org/officeDocument/2006/customXml" ds:itemID="{6C1DD82B-A8F8-4B0D-AFF8-B874FF4B327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b7661ce-3cda-4076-ba53-6579e2c1325f"/>
    <ds:schemaRef ds:uri="383fa845-0a2d-4267-ac5e-263e9405693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06D8917-9D9E-46DC-A942-411A41C3D3E7}">
  <ds:schemaRefs>
    <ds:schemaRef ds:uri="http://schemas.microsoft.com/office/2006/documentManagement/types"/>
    <ds:schemaRef ds:uri="http://schemas.openxmlformats.org/package/2006/metadata/core-properties"/>
    <ds:schemaRef ds:uri="http://purl.org/dc/terms/"/>
    <ds:schemaRef ds:uri="http://purl.org/dc/elements/1.1/"/>
    <ds:schemaRef ds:uri="http://schemas.microsoft.com/office/infopath/2007/PartnerControls"/>
    <ds:schemaRef ds:uri="c31cc455-7b74-4606-96cb-2ec5cdb38021"/>
    <ds:schemaRef ds:uri="http://schemas.microsoft.com/office/2006/metadata/properties"/>
    <ds:schemaRef ds:uri="92dc531a-a41a-47f7-acc6-80a0c739e51a"/>
    <ds:schemaRef ds:uri="http://www.w3.org/XML/1998/namespace"/>
    <ds:schemaRef ds:uri="http://purl.org/dc/dcmitype/"/>
    <ds:schemaRef ds:uri="1b7661ce-3cda-4076-ba53-6579e2c1325f"/>
    <ds:schemaRef ds:uri="383fa845-0a2d-4267-ac5e-263e94056936"/>
  </ds:schemaRefs>
</ds:datastoreItem>
</file>

<file path=docProps/app.xml><?xml version="1.0" encoding="utf-8"?>
<Properties xmlns="http://schemas.openxmlformats.org/officeDocument/2006/extended-properties" xmlns:vt="http://schemas.openxmlformats.org/officeDocument/2006/docPropsVTypes">
  <Template/>
  <TotalTime>7409</TotalTime>
  <Words>2075</Words>
  <Application>Microsoft Office PowerPoint</Application>
  <PresentationFormat>Mukautettu</PresentationFormat>
  <Paragraphs>823</Paragraphs>
  <Slides>5</Slides>
  <Notes>0</Notes>
  <HiddenSlides>0</HiddenSlides>
  <MMClips>0</MMClips>
  <ScaleCrop>false</ScaleCrop>
  <HeadingPairs>
    <vt:vector size="6" baseType="variant">
      <vt:variant>
        <vt:lpstr>Käytetyt fontit</vt:lpstr>
      </vt:variant>
      <vt:variant>
        <vt:i4>5</vt:i4>
      </vt:variant>
      <vt:variant>
        <vt:lpstr>Teema</vt:lpstr>
      </vt:variant>
      <vt:variant>
        <vt:i4>1</vt:i4>
      </vt:variant>
      <vt:variant>
        <vt:lpstr>Dian otsikot</vt:lpstr>
      </vt:variant>
      <vt:variant>
        <vt:i4>5</vt:i4>
      </vt:variant>
    </vt:vector>
  </HeadingPairs>
  <TitlesOfParts>
    <vt:vector size="11" baseType="lpstr">
      <vt:lpstr>Calibri</vt:lpstr>
      <vt:lpstr>Montserrat Light</vt:lpstr>
      <vt:lpstr>Montserrat SemiBold</vt:lpstr>
      <vt:lpstr>Montserrat Thin</vt:lpstr>
      <vt:lpstr>Times New Roman</vt:lpstr>
      <vt:lpstr>Office Theme</vt:lpstr>
      <vt:lpstr>ATTENDO VILLA TAPIOLA RUOKALISTA vko 37, 42, 47</vt:lpstr>
      <vt:lpstr>ATTENDO VILLA TAPIOLA RUOKALISTA vko 38, 43, 49 </vt:lpstr>
      <vt:lpstr>ATTENDO VILLA TAPIOLA RUOKALISTA vko 39, 44, 48</vt:lpstr>
      <vt:lpstr>ATTENDO VILLA TAPIOLA RUOKALISTA vko 40, 45, 51</vt:lpstr>
      <vt:lpstr>ATTENDO VILLA TAPIOLA RUOKALISTA vko 41, 46, 51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RUOKALISTA 1 Voimassa kalenteriviikoilla: 1, 5, 9, 13, 17, 21, 25, 29, 33, 37, 41, 45, 49</dc:title>
  <dc:creator>Monika Ahvenainen</dc:creator>
  <cp:lastModifiedBy>Monika Ahvenainen</cp:lastModifiedBy>
  <cp:revision>312</cp:revision>
  <cp:lastPrinted>2025-08-29T07:15:42Z</cp:lastPrinted>
  <dcterms:created xsi:type="dcterms:W3CDTF">2023-12-22T12:34:23Z</dcterms:created>
  <dcterms:modified xsi:type="dcterms:W3CDTF">2025-10-03T07:09:37Z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2023-01-10T00:00:00Z</vt:filetime>
  </property>
  <property fmtid="{D5CDD505-2E9C-101B-9397-08002B2CF9AE}" pid="3" name="Creator">
    <vt:lpwstr>Adobe InDesign 18.1 (Windows)</vt:lpwstr>
  </property>
  <property fmtid="{D5CDD505-2E9C-101B-9397-08002B2CF9AE}" pid="4" name="LastSaved">
    <vt:filetime>2023-12-22T00:00:00Z</vt:filetime>
  </property>
  <property fmtid="{D5CDD505-2E9C-101B-9397-08002B2CF9AE}" pid="5" name="Producer">
    <vt:lpwstr>Adobe PDF Library 17.0</vt:lpwstr>
  </property>
  <property fmtid="{D5CDD505-2E9C-101B-9397-08002B2CF9AE}" pid="6" name="ContentTypeId">
    <vt:lpwstr>0x010100138B77804D12584881A6871198BE0F0E</vt:lpwstr>
  </property>
  <property fmtid="{D5CDD505-2E9C-101B-9397-08002B2CF9AE}" pid="7" name="MediaServiceImageTags">
    <vt:lpwstr/>
  </property>
  <property fmtid="{D5CDD505-2E9C-101B-9397-08002B2CF9AE}" pid="8" name="MSIP_Label_03d86024-3770-40a1-ab70-895c71b88d3b_Enabled">
    <vt:lpwstr>true</vt:lpwstr>
  </property>
  <property fmtid="{D5CDD505-2E9C-101B-9397-08002B2CF9AE}" pid="9" name="MSIP_Label_03d86024-3770-40a1-ab70-895c71b88d3b_SetDate">
    <vt:lpwstr>2025-06-27T10:51:29Z</vt:lpwstr>
  </property>
  <property fmtid="{D5CDD505-2E9C-101B-9397-08002B2CF9AE}" pid="10" name="MSIP_Label_03d86024-3770-40a1-ab70-895c71b88d3b_Method">
    <vt:lpwstr>Standard</vt:lpwstr>
  </property>
  <property fmtid="{D5CDD505-2E9C-101B-9397-08002B2CF9AE}" pid="11" name="MSIP_Label_03d86024-3770-40a1-ab70-895c71b88d3b_Name">
    <vt:lpwstr>Luottamuksellinen</vt:lpwstr>
  </property>
  <property fmtid="{D5CDD505-2E9C-101B-9397-08002B2CF9AE}" pid="12" name="MSIP_Label_03d86024-3770-40a1-ab70-895c71b88d3b_SiteId">
    <vt:lpwstr>83be7b91-6ca6-4dcd-80a3-3abb758c5221</vt:lpwstr>
  </property>
  <property fmtid="{D5CDD505-2E9C-101B-9397-08002B2CF9AE}" pid="13" name="MSIP_Label_03d86024-3770-40a1-ab70-895c71b88d3b_ActionId">
    <vt:lpwstr>69d789c8-3f54-4293-ae28-a265ef1a26de</vt:lpwstr>
  </property>
  <property fmtid="{D5CDD505-2E9C-101B-9397-08002B2CF9AE}" pid="14" name="MSIP_Label_03d86024-3770-40a1-ab70-895c71b88d3b_ContentBits">
    <vt:lpwstr>2</vt:lpwstr>
  </property>
  <property fmtid="{D5CDD505-2E9C-101B-9397-08002B2CF9AE}" pid="15" name="MSIP_Label_03d86024-3770-40a1-ab70-895c71b88d3b_Tag">
    <vt:lpwstr>10, 3, 0, 1</vt:lpwstr>
  </property>
  <property fmtid="{D5CDD505-2E9C-101B-9397-08002B2CF9AE}" pid="16" name="ClassificationContentMarkingFooterLocations">
    <vt:lpwstr>Office Theme:8</vt:lpwstr>
  </property>
  <property fmtid="{D5CDD505-2E9C-101B-9397-08002B2CF9AE}" pid="17" name="ClassificationContentMarkingFooterText">
    <vt:lpwstr>Luottamuksellinen - Confidential</vt:lpwstr>
  </property>
</Properties>
</file>